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slides/slide3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s/slide3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59.xml" ContentType="application/vnd.openxmlformats-officedocument.presentationml.slideLayout+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18.xml" ContentType="application/vnd.openxmlformats-officedocument.presentationml.notesSlide+xml"/>
  <Override PartName="/ppt/notesSlides/notesSlide3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10.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9.xml" ContentType="application/vnd.openxmlformats-officedocument.presentationml.notesSlide+xml"/>
  <Override PartName="/ppt/notesSlides/notesSlide32.xml" ContentType="application/vnd.openxmlformats-officedocument.presentationml.notesSlide+xml"/>
  <Override PartName="/ppt/notesSlides/notesSlide8.xml" ContentType="application/vnd.openxmlformats-officedocument.presentationml.notesSlide+xml"/>
  <Override PartName="/ppt/charts/colors2.xml" ContentType="application/vnd.ms-office.chartcolorstyle+xml"/>
  <Override PartName="/ppt/charts/style2.xml" ContentType="application/vnd.ms-office.chartstyle+xml"/>
  <Override PartName="/ppt/theme/theme10.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theme/theme8.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2.xml" ContentType="application/vnd.openxmlformats-officedocument.drawingml.chart+xml"/>
  <Override PartName="/ppt/theme/theme1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754" r:id="rId3"/>
    <p:sldMasterId id="2147483768" r:id="rId4"/>
    <p:sldMasterId id="2147483777" r:id="rId5"/>
    <p:sldMasterId id="2147483779" r:id="rId6"/>
    <p:sldMasterId id="2147483788" r:id="rId7"/>
    <p:sldMasterId id="2147483797" r:id="rId8"/>
    <p:sldMasterId id="2147483806" r:id="rId9"/>
    <p:sldMasterId id="2147483814" r:id="rId10"/>
  </p:sldMasterIdLst>
  <p:notesMasterIdLst>
    <p:notesMasterId r:id="rId52"/>
  </p:notesMasterIdLst>
  <p:handoutMasterIdLst>
    <p:handoutMasterId r:id="rId53"/>
  </p:handoutMasterIdLst>
  <p:sldIdLst>
    <p:sldId id="730" r:id="rId11"/>
    <p:sldId id="731" r:id="rId12"/>
    <p:sldId id="732" r:id="rId13"/>
    <p:sldId id="733" r:id="rId14"/>
    <p:sldId id="734" r:id="rId15"/>
    <p:sldId id="735" r:id="rId16"/>
    <p:sldId id="736" r:id="rId17"/>
    <p:sldId id="737" r:id="rId18"/>
    <p:sldId id="738" r:id="rId19"/>
    <p:sldId id="739" r:id="rId20"/>
    <p:sldId id="740" r:id="rId21"/>
    <p:sldId id="741" r:id="rId22"/>
    <p:sldId id="771" r:id="rId23"/>
    <p:sldId id="743" r:id="rId24"/>
    <p:sldId id="744" r:id="rId25"/>
    <p:sldId id="745" r:id="rId26"/>
    <p:sldId id="746" r:id="rId27"/>
    <p:sldId id="747" r:id="rId28"/>
    <p:sldId id="748" r:id="rId29"/>
    <p:sldId id="749" r:id="rId30"/>
    <p:sldId id="750" r:id="rId31"/>
    <p:sldId id="751" r:id="rId32"/>
    <p:sldId id="752" r:id="rId33"/>
    <p:sldId id="753" r:id="rId34"/>
    <p:sldId id="754" r:id="rId35"/>
    <p:sldId id="755" r:id="rId36"/>
    <p:sldId id="756" r:id="rId37"/>
    <p:sldId id="757" r:id="rId38"/>
    <p:sldId id="758" r:id="rId39"/>
    <p:sldId id="759" r:id="rId40"/>
    <p:sldId id="760" r:id="rId41"/>
    <p:sldId id="761" r:id="rId42"/>
    <p:sldId id="762" r:id="rId43"/>
    <p:sldId id="763" r:id="rId44"/>
    <p:sldId id="764" r:id="rId45"/>
    <p:sldId id="765" r:id="rId46"/>
    <p:sldId id="766" r:id="rId47"/>
    <p:sldId id="767" r:id="rId48"/>
    <p:sldId id="768" r:id="rId49"/>
    <p:sldId id="769" r:id="rId50"/>
    <p:sldId id="770" r:id="rId5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L" id="{7585B0B6-04DF-493C-8D7C-1BAE761D75D1}">
          <p14:sldIdLst/>
        </p14:section>
        <p14:section name="2L" id="{6CD4FF3E-A352-4C7E-8A0C-05484E2D6589}">
          <p14:sldIdLst>
            <p14:sldId id="730"/>
            <p14:sldId id="731"/>
            <p14:sldId id="732"/>
            <p14:sldId id="733"/>
            <p14:sldId id="734"/>
            <p14:sldId id="735"/>
            <p14:sldId id="736"/>
            <p14:sldId id="737"/>
            <p14:sldId id="738"/>
            <p14:sldId id="739"/>
            <p14:sldId id="740"/>
            <p14:sldId id="741"/>
            <p14:sldId id="771"/>
            <p14:sldId id="74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Lst>
        </p14:section>
      </p14:sectionLst>
    </p:ext>
    <p:ext uri="{EFAFB233-063F-42B5-8137-9DF3F51BA10A}">
      <p15:sldGuideLst xmlns:p15="http://schemas.microsoft.com/office/powerpoint/2012/main">
        <p15:guide id="3" pos="2880">
          <p15:clr>
            <a:srgbClr val="A4A3A4"/>
          </p15:clr>
        </p15:guide>
        <p15:guide id="4" orient="horz" pos="2160">
          <p15:clr>
            <a:srgbClr val="A4A3A4"/>
          </p15:clr>
        </p15:guide>
        <p15:guide id="5" orient="horz" pos="3350" userDrawn="1">
          <p15:clr>
            <a:srgbClr val="A4A3A4"/>
          </p15:clr>
        </p15:guide>
        <p15:guide id="6" orient="horz" pos="1104" userDrawn="1">
          <p15:clr>
            <a:srgbClr val="A4A3A4"/>
          </p15:clr>
        </p15:guide>
        <p15:guide id="7" orient="horz" pos="1008" userDrawn="1">
          <p15:clr>
            <a:srgbClr val="A4A3A4"/>
          </p15:clr>
        </p15:guide>
        <p15:guide id="8" orient="horz" pos="816" userDrawn="1">
          <p15:clr>
            <a:srgbClr val="A4A3A4"/>
          </p15:clr>
        </p15:guide>
      </p15:sldGuideLst>
    </p:ext>
    <p:ext uri="{2D200454-40CA-4A62-9FC3-DE9A4176ACB9}">
      <p15:notesGuideLst xmlns:p15="http://schemas.microsoft.com/office/powerpoint/2012/main">
        <p15:guide id="1" orient="horz" pos="3028" userDrawn="1">
          <p15:clr>
            <a:srgbClr val="A4A3A4"/>
          </p15:clr>
        </p15:guide>
        <p15:guide id="2" pos="2052"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a Walcott" initials="KW" lastIdx="50" clrIdx="0"/>
  <p:cmAuthor id="7" name="Andrea Hammons, PhD, CMPP (AS)" initials="AHPC(" lastIdx="5" clrIdx="7">
    <p:extLst/>
  </p:cmAuthor>
  <p:cmAuthor id="1" name="Michelle Calabretta" initials="MC" lastIdx="176" clrIdx="1"/>
  <p:cmAuthor id="8" name="Suzanne Burgett" initials="SB" lastIdx="23" clrIdx="8"/>
  <p:cmAuthor id="2" name="Sheila K Patterson" initials="SKP" lastIdx="43" clrIdx="2">
    <p:extLst/>
  </p:cmAuthor>
  <p:cmAuthor id="9" name="Author" initials="A" lastIdx="315" clrIdx="9"/>
  <p:cmAuthor id="3" name="Kia Walcott, PhD (AS)" initials="KWP(" lastIdx="86" clrIdx="3">
    <p:extLst/>
  </p:cmAuthor>
  <p:cmAuthor id="4" name="Michelle Gheen (AS)" initials="MG" lastIdx="0" clrIdx="4"/>
  <p:cmAuthor id="5" name="Alison Whyteside, PhD" initials="AWP" lastIdx="1" clrIdx="5"/>
  <p:cmAuthor id="6" name="Francois-Xavier MAHON" initials=""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B97C7"/>
    <a:srgbClr val="E6A264"/>
    <a:srgbClr val="D10D40"/>
    <a:srgbClr val="F78B31"/>
    <a:srgbClr val="CC0066"/>
    <a:srgbClr val="EAE0F0"/>
    <a:srgbClr val="AD3535"/>
    <a:srgbClr val="7D4389"/>
    <a:srgbClr val="E1D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5181" autoAdjust="0"/>
  </p:normalViewPr>
  <p:slideViewPr>
    <p:cSldViewPr snapToGrid="0">
      <p:cViewPr varScale="1">
        <p:scale>
          <a:sx n="83" d="100"/>
          <a:sy n="83" d="100"/>
        </p:scale>
        <p:origin x="2178" y="60"/>
      </p:cViewPr>
      <p:guideLst>
        <p:guide pos="2880"/>
        <p:guide orient="horz" pos="2160"/>
        <p:guide orient="horz" pos="3350"/>
        <p:guide orient="horz" pos="1104"/>
        <p:guide orient="horz" pos="1008"/>
        <p:guide orient="horz" pos="816"/>
      </p:guideLst>
    </p:cSldViewPr>
  </p:slideViewPr>
  <p:outlineViewPr>
    <p:cViewPr>
      <p:scale>
        <a:sx n="33" d="100"/>
        <a:sy n="33" d="100"/>
      </p:scale>
      <p:origin x="0" y="-28230"/>
    </p:cViewPr>
  </p:outlineViewPr>
  <p:notesTextViewPr>
    <p:cViewPr>
      <p:scale>
        <a:sx n="3" d="2"/>
        <a:sy n="3" d="2"/>
      </p:scale>
      <p:origin x="0" y="0"/>
    </p:cViewPr>
  </p:notesTextViewPr>
  <p:sorterViewPr>
    <p:cViewPr>
      <p:scale>
        <a:sx n="170" d="100"/>
        <a:sy n="170" d="100"/>
      </p:scale>
      <p:origin x="0" y="0"/>
    </p:cViewPr>
  </p:sorterViewPr>
  <p:notesViewPr>
    <p:cSldViewPr snapToGrid="0">
      <p:cViewPr varScale="1">
        <p:scale>
          <a:sx n="55" d="100"/>
          <a:sy n="55" d="100"/>
        </p:scale>
        <p:origin x="2718" y="90"/>
      </p:cViewPr>
      <p:guideLst>
        <p:guide orient="horz" pos="3028"/>
        <p:guide pos="2052"/>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customXml" Target="../customXml/item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2257823641"/>
          <c:y val="4.718178097991501E-2"/>
          <c:w val="0.82310115815668272"/>
          <c:h val="0.93403100393700789"/>
        </c:manualLayout>
      </c:layout>
      <c:lineChart>
        <c:grouping val="standard"/>
        <c:varyColors val="0"/>
        <c:ser>
          <c:idx val="1"/>
          <c:order val="0"/>
          <c:tx>
            <c:strRef>
              <c:f>Sheet1!$C$1</c:f>
              <c:strCache>
                <c:ptCount val="1"/>
                <c:pt idx="0">
                  <c:v>Column1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Diagnosis</c:v>
                </c:pt>
                <c:pt idx="1">
                  <c:v>3</c:v>
                </c:pt>
                <c:pt idx="2">
                  <c:v>6</c:v>
                </c:pt>
                <c:pt idx="3">
                  <c:v>12</c:v>
                </c:pt>
              </c:strCache>
            </c:strRef>
          </c:cat>
          <c:val>
            <c:numRef>
              <c:f>Sheet1!$C$2:$C$13</c:f>
              <c:numCache>
                <c:formatCode>General</c:formatCode>
                <c:ptCount val="12"/>
              </c:numCache>
            </c:numRef>
          </c:val>
          <c:smooth val="0"/>
          <c:extLst>
            <c:ext xmlns:c16="http://schemas.microsoft.com/office/drawing/2014/chart" uri="{C3380CC4-5D6E-409C-BE32-E72D297353CC}">
              <c16:uniqueId val="{00000000-989B-49DC-BB86-12B1F4AF6F7E}"/>
            </c:ext>
          </c:extLst>
        </c:ser>
        <c:ser>
          <c:idx val="2"/>
          <c:order val="1"/>
          <c:tx>
            <c:strRef>
              <c:f>Sheet1!$D$1</c:f>
              <c:strCache>
                <c:ptCount val="1"/>
                <c:pt idx="0">
                  <c:v>Column2</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Diagnosis</c:v>
                </c:pt>
                <c:pt idx="1">
                  <c:v>3</c:v>
                </c:pt>
                <c:pt idx="2">
                  <c:v>6</c:v>
                </c:pt>
                <c:pt idx="3">
                  <c:v>12</c:v>
                </c:pt>
              </c:strCache>
            </c:strRef>
          </c:cat>
          <c:val>
            <c:numRef>
              <c:f>Sheet1!$D$2:$D$13</c:f>
              <c:numCache>
                <c:formatCode>General</c:formatCode>
                <c:ptCount val="12"/>
              </c:numCache>
            </c:numRef>
          </c:val>
          <c:smooth val="0"/>
          <c:extLst>
            <c:ext xmlns:c16="http://schemas.microsoft.com/office/drawing/2014/chart" uri="{C3380CC4-5D6E-409C-BE32-E72D297353CC}">
              <c16:uniqueId val="{00000001-989B-49DC-BB86-12B1F4AF6F7E}"/>
            </c:ext>
          </c:extLst>
        </c:ser>
        <c:dLbls>
          <c:dLblPos val="t"/>
          <c:showLegendKey val="0"/>
          <c:showVal val="1"/>
          <c:showCatName val="0"/>
          <c:showSerName val="0"/>
          <c:showPercent val="0"/>
          <c:showBubbleSize val="0"/>
        </c:dLbls>
        <c:smooth val="0"/>
        <c:axId val="131409792"/>
        <c:axId val="131411328"/>
      </c:lineChart>
      <c:catAx>
        <c:axId val="131409792"/>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31411328"/>
        <c:crosses val="autoZero"/>
        <c:auto val="1"/>
        <c:lblAlgn val="ctr"/>
        <c:lblOffset val="100"/>
        <c:tickMarkSkip val="1"/>
        <c:noMultiLvlLbl val="0"/>
      </c:catAx>
      <c:valAx>
        <c:axId val="131411328"/>
        <c:scaling>
          <c:orientation val="minMax"/>
          <c:max val="100"/>
        </c:scaling>
        <c:delete val="0"/>
        <c:axPos val="l"/>
        <c:numFmt formatCode="General" sourceLinked="0"/>
        <c:majorTickMark val="out"/>
        <c:minorTickMark val="none"/>
        <c:tickLblPos val="none"/>
        <c:spPr>
          <a:noFill/>
          <a:ln>
            <a:solidFill>
              <a:schemeClr val="tx1">
                <a:lumMod val="50000"/>
              </a:schemeClr>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140979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Tasigna</c:v>
                </c:pt>
              </c:strCache>
            </c:strRef>
          </c:tx>
          <c:spPr>
            <a:solidFill>
              <a:schemeClr val="tx2"/>
            </a:solidFill>
            <a:ln>
              <a:noFill/>
            </a:ln>
            <a:effectLst/>
            <a:scene3d>
              <a:camera prst="orthographicFront"/>
              <a:lightRig rig="threePt" dir="t"/>
            </a:scene3d>
            <a:sp3d prstMaterial="matte">
              <a:bevelT w="127000" h="63500"/>
            </a:sp3d>
          </c:spPr>
          <c:invertIfNegative val="0"/>
          <c:cat>
            <c:strRef>
              <c:f>Sheet1!$A$2:$A$4</c:f>
              <c:strCache>
                <c:ptCount val="3"/>
                <c:pt idx="0">
                  <c:v>12 months </c:v>
                </c:pt>
                <c:pt idx="1">
                  <c:v>24 months</c:v>
                </c:pt>
                <c:pt idx="2">
                  <c:v>36 months</c:v>
                </c:pt>
              </c:strCache>
            </c:strRef>
          </c:cat>
          <c:val>
            <c:numRef>
              <c:f>Sheet1!$B$2:$B$4</c:f>
              <c:numCache>
                <c:formatCode>General</c:formatCode>
                <c:ptCount val="3"/>
                <c:pt idx="0">
                  <c:v>36.6</c:v>
                </c:pt>
                <c:pt idx="1">
                  <c:v>66.2</c:v>
                </c:pt>
                <c:pt idx="2">
                  <c:v>83.1</c:v>
                </c:pt>
              </c:numCache>
            </c:numRef>
          </c:val>
          <c:extLst>
            <c:ext xmlns:c16="http://schemas.microsoft.com/office/drawing/2014/chart" uri="{C3380CC4-5D6E-409C-BE32-E72D297353CC}">
              <c16:uniqueId val="{00000000-4031-41DD-8C4A-2450C8E6043D}"/>
            </c:ext>
          </c:extLst>
        </c:ser>
        <c:ser>
          <c:idx val="1"/>
          <c:order val="1"/>
          <c:tx>
            <c:strRef>
              <c:f>Sheet1!$C$1</c:f>
              <c:strCache>
                <c:ptCount val="1"/>
                <c:pt idx="0">
                  <c:v>HD</c:v>
                </c:pt>
              </c:strCache>
            </c:strRef>
          </c:tx>
          <c:spPr>
            <a:solidFill>
              <a:schemeClr val="accent5">
                <a:lumMod val="75000"/>
              </a:schemeClr>
            </a:solidFill>
            <a:ln>
              <a:noFill/>
            </a:ln>
            <a:effectLst/>
            <a:scene3d>
              <a:camera prst="orthographicFront"/>
              <a:lightRig rig="threePt" dir="t"/>
            </a:scene3d>
            <a:sp3d prstMaterial="matte">
              <a:bevelT w="127000" h="63500"/>
            </a:sp3d>
          </c:spPr>
          <c:invertIfNegative val="0"/>
          <c:cat>
            <c:strRef>
              <c:f>Sheet1!$A$2:$A$4</c:f>
              <c:strCache>
                <c:ptCount val="3"/>
                <c:pt idx="0">
                  <c:v>12 months </c:v>
                </c:pt>
                <c:pt idx="1">
                  <c:v>24 months</c:v>
                </c:pt>
                <c:pt idx="2">
                  <c:v>36 months</c:v>
                </c:pt>
              </c:strCache>
            </c:strRef>
          </c:cat>
          <c:val>
            <c:numRef>
              <c:f>Sheet1!$C$2:$C$4</c:f>
              <c:numCache>
                <c:formatCode>General</c:formatCode>
                <c:ptCount val="3"/>
                <c:pt idx="0">
                  <c:v>28.6</c:v>
                </c:pt>
                <c:pt idx="1">
                  <c:v>46.9</c:v>
                </c:pt>
                <c:pt idx="2">
                  <c:v>73.400000000000006</c:v>
                </c:pt>
              </c:numCache>
            </c:numRef>
          </c:val>
          <c:extLst>
            <c:ext xmlns:c16="http://schemas.microsoft.com/office/drawing/2014/chart" uri="{C3380CC4-5D6E-409C-BE32-E72D297353CC}">
              <c16:uniqueId val="{00000001-4031-41DD-8C4A-2450C8E6043D}"/>
            </c:ext>
          </c:extLst>
        </c:ser>
        <c:ser>
          <c:idx val="2"/>
          <c:order val="2"/>
          <c:tx>
            <c:strRef>
              <c:f>Sheet1!$D$1</c:f>
              <c:strCache>
                <c:ptCount val="1"/>
                <c:pt idx="0">
                  <c:v>STD</c:v>
                </c:pt>
              </c:strCache>
            </c:strRef>
          </c:tx>
          <c:spPr>
            <a:solidFill>
              <a:schemeClr val="accent6"/>
            </a:solidFill>
            <a:ln>
              <a:noFill/>
            </a:ln>
            <a:effectLst/>
            <a:scene3d>
              <a:camera prst="orthographicFront"/>
              <a:lightRig rig="threePt" dir="t"/>
            </a:scene3d>
            <a:sp3d prstMaterial="matte">
              <a:bevelT w="127000" h="63500"/>
            </a:sp3d>
          </c:spPr>
          <c:invertIfNegative val="0"/>
          <c:cat>
            <c:strRef>
              <c:f>Sheet1!$A$2:$A$4</c:f>
              <c:strCache>
                <c:ptCount val="3"/>
                <c:pt idx="0">
                  <c:v>12 months </c:v>
                </c:pt>
                <c:pt idx="1">
                  <c:v>24 months</c:v>
                </c:pt>
                <c:pt idx="2">
                  <c:v>36 months</c:v>
                </c:pt>
              </c:strCache>
            </c:strRef>
          </c:cat>
          <c:val>
            <c:numRef>
              <c:f>Sheet1!$D$2:$D$4</c:f>
              <c:numCache>
                <c:formatCode>General</c:formatCode>
                <c:ptCount val="3"/>
                <c:pt idx="0">
                  <c:v>32.700000000000003</c:v>
                </c:pt>
                <c:pt idx="1">
                  <c:v>48.1</c:v>
                </c:pt>
                <c:pt idx="2">
                  <c:v>57.1</c:v>
                </c:pt>
              </c:numCache>
            </c:numRef>
          </c:val>
          <c:extLst>
            <c:ext xmlns:c16="http://schemas.microsoft.com/office/drawing/2014/chart" uri="{C3380CC4-5D6E-409C-BE32-E72D297353CC}">
              <c16:uniqueId val="{00000002-4031-41DD-8C4A-2450C8E6043D}"/>
            </c:ext>
          </c:extLst>
        </c:ser>
        <c:dLbls>
          <c:showLegendKey val="0"/>
          <c:showVal val="0"/>
          <c:showCatName val="0"/>
          <c:showSerName val="0"/>
          <c:showPercent val="0"/>
          <c:showBubbleSize val="0"/>
        </c:dLbls>
        <c:gapWidth val="76"/>
        <c:overlap val="-27"/>
        <c:axId val="201889280"/>
        <c:axId val="201890816"/>
      </c:barChart>
      <c:catAx>
        <c:axId val="201889280"/>
        <c:scaling>
          <c:orientation val="minMax"/>
        </c:scaling>
        <c:delete val="0"/>
        <c:axPos val="b"/>
        <c:numFmt formatCode="General" sourceLinked="1"/>
        <c:majorTickMark val="none"/>
        <c:minorTickMark val="none"/>
        <c:tickLblPos val="none"/>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890816"/>
        <c:crosses val="autoZero"/>
        <c:auto val="1"/>
        <c:lblAlgn val="ctr"/>
        <c:lblOffset val="100"/>
        <c:noMultiLvlLbl val="0"/>
      </c:catAx>
      <c:valAx>
        <c:axId val="201890816"/>
        <c:scaling>
          <c:orientation val="minMax"/>
          <c:max val="100"/>
        </c:scaling>
        <c:delete val="0"/>
        <c:axPos val="l"/>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889280"/>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477C080F-E595-419F-A4F1-1100B2421F88}" type="datetimeFigureOut">
              <a:rPr lang="en-US" smtClean="0"/>
              <a:t>3/4/2020</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BEC463E-0C81-4E09-916F-DF2BF91CEDBA}" type="slidenum">
              <a:rPr lang="en-US" smtClean="0"/>
              <a:t>‹#›</a:t>
            </a:fld>
            <a:endParaRPr lang="en-US"/>
          </a:p>
        </p:txBody>
      </p:sp>
    </p:spTree>
    <p:extLst>
      <p:ext uri="{BB962C8B-B14F-4D97-AF65-F5344CB8AC3E}">
        <p14:creationId xmlns:p14="http://schemas.microsoft.com/office/powerpoint/2010/main" val="2627278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6653" tIns="48327" rIns="96653" bIns="48327" rtlCol="0"/>
          <a:lstStyle>
            <a:lvl1pPr algn="r">
              <a:defRPr sz="1200"/>
            </a:lvl1pPr>
          </a:lstStyle>
          <a:p>
            <a:fld id="{1691C5CD-EF0F-4040-9F63-C34B01F0B303}" type="datetimeFigureOut">
              <a:rPr lang="en-US" smtClean="0"/>
              <a:pPr/>
              <a:t>3/4/2020</a:t>
            </a:fld>
            <a:endParaRPr lang="en-US" dirty="0"/>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6653" tIns="48327" rIns="96653" bIns="48327" rtlCol="0" anchor="b"/>
          <a:lstStyle>
            <a:lvl1pPr algn="r">
              <a:defRPr sz="1200"/>
            </a:lvl1pPr>
          </a:lstStyle>
          <a:p>
            <a:fld id="{C120A215-8FC9-4F09-9D1A-679FA9FDD650}" type="slidenum">
              <a:rPr lang="en-US" smtClean="0"/>
              <a:pPr/>
              <a:t>‹#›</a:t>
            </a:fld>
            <a:endParaRPr lang="en-US" dirty="0"/>
          </a:p>
        </p:txBody>
      </p:sp>
    </p:spTree>
    <p:extLst>
      <p:ext uri="{BB962C8B-B14F-4D97-AF65-F5344CB8AC3E}">
        <p14:creationId xmlns:p14="http://schemas.microsoft.com/office/powerpoint/2010/main" val="118410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63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KEY POINT: The ELN has defined optimal treatment responses</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to second-line therapy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ELN has defined optimal treatment responses to second-line therapy at 3,</a:t>
            </a:r>
            <a:r>
              <a:rPr lang="en-US" baseline="0" dirty="0">
                <a:latin typeface="Arial" panose="020B0604020202020204" pitchFamily="34" charset="0"/>
                <a:cs typeface="Arial" panose="020B0604020202020204" pitchFamily="34" charset="0"/>
              </a:rPr>
              <a:t> 6, 12, and 12+ months</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In addition to BCR-ABL</a:t>
            </a:r>
            <a:r>
              <a:rPr lang="en-US" baseline="30000" dirty="0">
                <a:latin typeface="Arial" panose="020B0604020202020204" pitchFamily="34" charset="0"/>
                <a:cs typeface="Arial" panose="020B0604020202020204" pitchFamily="34" charset="0"/>
              </a:rPr>
              <a:t>IS</a:t>
            </a:r>
            <a:r>
              <a:rPr lang="en-US" baseline="0" dirty="0">
                <a:latin typeface="Arial" panose="020B0604020202020204" pitchFamily="34" charset="0"/>
                <a:cs typeface="Arial" panose="020B0604020202020204" pitchFamily="34" charset="0"/>
              </a:rPr>
              <a:t>, % of Ph+ metaphases is also monitored</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Second-line treatment is recommended if the patient does not achieve MMR within 12 months of treatment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EMR and MMR are recognized as optimal milestones for patients on second-line therapy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According to the ELN, change in therapy is preferred over imatinib dose escalation in the case of treatment failure with frontline imatinib therapy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Reference</a:t>
            </a:r>
            <a:r>
              <a:rPr lang="en-US"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Baccarani M, Deininger MW, Rosti G, et al. </a:t>
            </a:r>
            <a:r>
              <a:rPr lang="en-US" dirty="0">
                <a:latin typeface="Arial" panose="020B0604020202020204" pitchFamily="34" charset="0"/>
                <a:cs typeface="Arial" panose="020B0604020202020204" pitchFamily="34" charset="0"/>
              </a:rPr>
              <a:t>European LeukemiaNet recommendations for the management of chronic myeloid leukemia: 2013.</a:t>
            </a:r>
            <a:r>
              <a:rPr lang="it-IT" dirty="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Blood</a:t>
            </a:r>
            <a:r>
              <a:rPr lang="it-IT" dirty="0">
                <a:latin typeface="Arial" panose="020B0604020202020204" pitchFamily="34" charset="0"/>
                <a:cs typeface="Arial" panose="020B0604020202020204" pitchFamily="34" charset="0"/>
              </a:rPr>
              <a:t>. 2013;122(6):872-884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18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03937"/>
            <a:ext cx="5438140" cy="5198627"/>
          </a:xfrm>
        </p:spPr>
        <p:txBody>
          <a:bodyPr/>
          <a:lstStyle/>
          <a:p>
            <a:pPr marL="0" marR="0" lvl="0" indent="0" algn="l" defTabSz="914400" rtl="0" eaLnBrk="1" fontAlgn="auto" latinLnBrk="0" hangingPunct="1">
              <a:buClrTx/>
              <a:buSzTx/>
              <a:buFontTx/>
              <a:buNone/>
              <a:tabLst/>
              <a:defRPr/>
            </a:pPr>
            <a:r>
              <a:rPr lang="it-IT" altLang="en-US" sz="800" b="1" dirty="0">
                <a:latin typeface="Arial" panose="020B0604020202020204" pitchFamily="34" charset="0"/>
                <a:ea typeface="ＭＳ Ｐゴシック" pitchFamily="34" charset="-128"/>
                <a:cs typeface="Arial" panose="020B0604020202020204" pitchFamily="34" charset="0"/>
              </a:rPr>
              <a:t>KEY POINT:</a:t>
            </a:r>
            <a:r>
              <a:rPr lang="it-IT" altLang="en-US" sz="800" b="1" baseline="0" dirty="0">
                <a:latin typeface="Arial" panose="020B0604020202020204" pitchFamily="34" charset="0"/>
                <a:ea typeface="ＭＳ Ｐゴシック" pitchFamily="34" charset="-128"/>
                <a:cs typeface="Arial" panose="020B0604020202020204" pitchFamily="34" charset="0"/>
              </a:rPr>
              <a:t> </a:t>
            </a:r>
            <a:r>
              <a:rPr lang="en-US" sz="800" b="1" dirty="0">
                <a:latin typeface="Arial" panose="020B0604020202020204" pitchFamily="34" charset="0"/>
                <a:cs typeface="Arial" panose="020B0604020202020204" pitchFamily="34" charset="0"/>
              </a:rPr>
              <a:t>Deeper molecular responses are associated with positive long-term outcomes and are a requirement for the possibility</a:t>
            </a:r>
            <a:r>
              <a:rPr lang="en-US" sz="800" b="1" baseline="0" dirty="0">
                <a:latin typeface="Arial" panose="020B0604020202020204" pitchFamily="34" charset="0"/>
                <a:cs typeface="Arial" panose="020B0604020202020204" pitchFamily="34" charset="0"/>
              </a:rPr>
              <a:t> of treatment </a:t>
            </a:r>
            <a:r>
              <a:rPr lang="en-US" sz="800" b="1" dirty="0">
                <a:latin typeface="Arial" panose="020B0604020202020204" pitchFamily="34" charset="0"/>
                <a:cs typeface="Arial" panose="020B0604020202020204" pitchFamily="34" charset="0"/>
              </a:rPr>
              <a:t>discontinuation</a:t>
            </a:r>
          </a:p>
          <a:p>
            <a:pPr marL="181199" indent="-181199" defTabSz="948368">
              <a:buFont typeface="Arial" panose="020B0604020202020204" pitchFamily="34" charset="0"/>
              <a:buChar char="•"/>
              <a:defRPr/>
            </a:pPr>
            <a:r>
              <a:rPr lang="en-US" sz="800" dirty="0">
                <a:latin typeface="Arial" panose="020B0604020202020204" pitchFamily="34" charset="0"/>
                <a:cs typeface="Arial" panose="020B0604020202020204" pitchFamily="34" charset="0"/>
              </a:rPr>
              <a:t>MMR is associated with reduced risk of losing complete cytogenetic response (CCyR),</a:t>
            </a:r>
            <a:r>
              <a:rPr lang="en-US" sz="800" baseline="30000" dirty="0">
                <a:latin typeface="Arial" panose="020B0604020202020204" pitchFamily="34" charset="0"/>
                <a:cs typeface="Arial" panose="020B0604020202020204" pitchFamily="34" charset="0"/>
              </a:rPr>
              <a:t>1-3</a:t>
            </a:r>
            <a:r>
              <a:rPr lang="en-US" sz="800" dirty="0">
                <a:latin typeface="Arial" panose="020B0604020202020204" pitchFamily="34" charset="0"/>
                <a:cs typeface="Arial" panose="020B0604020202020204" pitchFamily="34" charset="0"/>
              </a:rPr>
              <a:t> subsequent achievement of deeper response,</a:t>
            </a:r>
            <a:r>
              <a:rPr lang="en-US" sz="800" baseline="30000" dirty="0">
                <a:latin typeface="Arial" panose="020B0604020202020204" pitchFamily="34" charset="0"/>
                <a:cs typeface="Arial" panose="020B0604020202020204" pitchFamily="34" charset="0"/>
              </a:rPr>
              <a:t>4</a:t>
            </a:r>
            <a:r>
              <a:rPr lang="en-US" sz="800" dirty="0">
                <a:latin typeface="Arial" panose="020B0604020202020204" pitchFamily="34" charset="0"/>
                <a:cs typeface="Arial" panose="020B0604020202020204" pitchFamily="34" charset="0"/>
              </a:rPr>
              <a:t> and higher rates of EFS and progression-free survival (PFS)</a:t>
            </a:r>
            <a:r>
              <a:rPr lang="en-US" sz="800" baseline="30000" dirty="0">
                <a:latin typeface="Arial" panose="020B0604020202020204" pitchFamily="34" charset="0"/>
                <a:cs typeface="Arial" panose="020B0604020202020204" pitchFamily="34" charset="0"/>
              </a:rPr>
              <a:t>5,6</a:t>
            </a:r>
            <a:endParaRPr lang="en-US" sz="800" baseline="0" dirty="0">
              <a:latin typeface="Arial" panose="020B0604020202020204" pitchFamily="34" charset="0"/>
              <a:cs typeface="Arial" panose="020B0604020202020204" pitchFamily="34" charset="0"/>
            </a:endParaRPr>
          </a:p>
          <a:p>
            <a:pPr marL="181199" indent="-181199" defTabSz="948368">
              <a:buFont typeface="Arial" panose="020B0604020202020204" pitchFamily="34" charset="0"/>
              <a:buChar char="•"/>
              <a:defRPr/>
            </a:pPr>
            <a:r>
              <a:rPr lang="en-US" sz="800" dirty="0">
                <a:latin typeface="Arial" panose="020B0604020202020204" pitchFamily="34" charset="0"/>
                <a:cs typeface="Arial" panose="020B0604020202020204" pitchFamily="34" charset="0"/>
              </a:rPr>
              <a:t>MR4.5 is associated with fewer progressions to accelerated phase/blast crisis (</a:t>
            </a:r>
            <a:r>
              <a:rPr lang="en-US" sz="800" baseline="0" dirty="0">
                <a:latin typeface="Arial" panose="020B0604020202020204" pitchFamily="34" charset="0"/>
                <a:cs typeface="Arial" panose="020B0604020202020204" pitchFamily="34" charset="0"/>
              </a:rPr>
              <a:t>AP/BC)</a:t>
            </a:r>
            <a:r>
              <a:rPr lang="en-US" sz="800" baseline="30000" dirty="0">
                <a:latin typeface="Arial" panose="020B0604020202020204" pitchFamily="34" charset="0"/>
                <a:cs typeface="Arial" panose="020B0604020202020204" pitchFamily="34" charset="0"/>
              </a:rPr>
              <a:t>4,7-10</a:t>
            </a:r>
            <a:r>
              <a:rPr lang="en-US" sz="800" dirty="0">
                <a:latin typeface="Arial" panose="020B0604020202020204" pitchFamily="34" charset="0"/>
                <a:cs typeface="Arial" panose="020B0604020202020204" pitchFamily="34" charset="0"/>
              </a:rPr>
              <a:t> and improved OS</a:t>
            </a:r>
            <a:r>
              <a:rPr lang="en-US" sz="800" baseline="30000" dirty="0">
                <a:latin typeface="Arial" panose="020B0604020202020204" pitchFamily="34" charset="0"/>
                <a:cs typeface="Arial" panose="020B0604020202020204" pitchFamily="34" charset="0"/>
              </a:rPr>
              <a:t>4</a:t>
            </a:r>
          </a:p>
          <a:p>
            <a:pPr marL="181199" lvl="0" indent="-181199" defTabSz="948368">
              <a:buFont typeface="Arial" panose="020B0604020202020204" pitchFamily="34" charset="0"/>
              <a:buChar char="•"/>
              <a:defRPr/>
            </a:pPr>
            <a:r>
              <a:rPr lang="en-US" sz="800" dirty="0">
                <a:latin typeface="Arial" panose="020B0604020202020204" pitchFamily="34" charset="0"/>
                <a:cs typeface="Arial" panose="020B0604020202020204" pitchFamily="34" charset="0"/>
              </a:rPr>
              <a:t>Achievement of deeper molecular response is an essential step on the path to potential treatment discontinuation</a:t>
            </a:r>
            <a:r>
              <a:rPr lang="en-US" sz="800" baseline="30000" dirty="0">
                <a:latin typeface="Arial" panose="020B0604020202020204" pitchFamily="34" charset="0"/>
                <a:cs typeface="Arial" panose="020B0604020202020204" pitchFamily="34" charset="0"/>
              </a:rPr>
              <a:t>11 </a:t>
            </a:r>
          </a:p>
          <a:p>
            <a:endParaRPr lang="en-US" sz="800" dirty="0">
              <a:latin typeface="Arial" panose="020B0604020202020204" pitchFamily="34" charset="0"/>
              <a:cs typeface="Arial" panose="020B0604020202020204" pitchFamily="34" charset="0"/>
            </a:endParaRPr>
          </a:p>
          <a:p>
            <a:r>
              <a:rPr lang="en-US" sz="800" b="1" dirty="0">
                <a:latin typeface="Arial" panose="020B0604020202020204" pitchFamily="34" charset="0"/>
                <a:cs typeface="Arial" panose="020B0604020202020204" pitchFamily="34" charset="0"/>
              </a:rPr>
              <a:t>References</a:t>
            </a:r>
          </a:p>
          <a:p>
            <a:pPr marL="228600" lvl="0" indent="-228600" defTabSz="966387">
              <a:buFontTx/>
              <a:buAutoNum type="arabicPeriod"/>
              <a:defRPr/>
            </a:pPr>
            <a:r>
              <a:rPr lang="it-IT" sz="800" dirty="0">
                <a:latin typeface="Arial" panose="020B0604020202020204" pitchFamily="34" charset="0"/>
                <a:cs typeface="Arial" panose="020B0604020202020204" pitchFamily="34" charset="0"/>
              </a:rPr>
              <a:t>Iacobucci I, Saglio G, Rosti G,</a:t>
            </a:r>
            <a:r>
              <a:rPr lang="en-US" sz="800" dirty="0">
                <a:latin typeface="Arial" panose="020B0604020202020204" pitchFamily="34" charset="0"/>
                <a:cs typeface="Arial" panose="020B0604020202020204" pitchFamily="34" charset="0"/>
              </a:rPr>
              <a:t> et al. Achieving a major molecular response at the time of a complete cytogenetic response (CCgR) predicts a better duration of CCgR in imatinib-treated chronic myeloid leukemia patients. </a:t>
            </a:r>
            <a:r>
              <a:rPr lang="en-US" sz="800" i="1" dirty="0">
                <a:latin typeface="Arial" panose="020B0604020202020204" pitchFamily="34" charset="0"/>
                <a:cs typeface="Arial" panose="020B0604020202020204" pitchFamily="34" charset="0"/>
              </a:rPr>
              <a:t>Clin Cancer Res</a:t>
            </a:r>
            <a:r>
              <a:rPr lang="en-US" sz="800" dirty="0">
                <a:latin typeface="Arial" panose="020B0604020202020204" pitchFamily="34" charset="0"/>
                <a:cs typeface="Arial" panose="020B0604020202020204" pitchFamily="34" charset="0"/>
              </a:rPr>
              <a:t>. 2006;12(10):3037-3042.</a:t>
            </a:r>
          </a:p>
          <a:p>
            <a:pPr marL="228600" lvl="0" indent="-228600" defTabSz="966387">
              <a:buFontTx/>
              <a:buAutoNum type="arabicPeriod"/>
              <a:defRPr/>
            </a:pPr>
            <a:r>
              <a:rPr lang="pt-BR" sz="800" dirty="0">
                <a:latin typeface="Arial" panose="020B0604020202020204" pitchFamily="34" charset="0"/>
                <a:cs typeface="Arial" panose="020B0604020202020204" pitchFamily="34" charset="0"/>
              </a:rPr>
              <a:t>Cortes J, Talpaz M, O'Brien S</a:t>
            </a:r>
            <a:r>
              <a:rPr lang="en-US" sz="800" dirty="0">
                <a:latin typeface="Arial" panose="020B0604020202020204" pitchFamily="34" charset="0"/>
                <a:cs typeface="Arial" panose="020B0604020202020204" pitchFamily="34" charset="0"/>
              </a:rPr>
              <a:t>, et al. Molecular responses in patients with chronic myelogenous leukemia in chronic phase treated with imatinib mesylate. </a:t>
            </a:r>
            <a:r>
              <a:rPr lang="en-US" sz="800" i="1" dirty="0">
                <a:latin typeface="Arial" panose="020B0604020202020204" pitchFamily="34" charset="0"/>
                <a:cs typeface="Arial" panose="020B0604020202020204" pitchFamily="34" charset="0"/>
              </a:rPr>
              <a:t>Clin Cancer Res</a:t>
            </a:r>
            <a:r>
              <a:rPr lang="en-US" sz="800" dirty="0">
                <a:latin typeface="Arial" panose="020B0604020202020204" pitchFamily="34" charset="0"/>
                <a:cs typeface="Arial" panose="020B0604020202020204" pitchFamily="34" charset="0"/>
              </a:rPr>
              <a:t>. 2005;11(9):3425-3432.</a:t>
            </a:r>
          </a:p>
          <a:p>
            <a:pPr marL="228600" lvl="0" indent="-228600" defTabSz="966387">
              <a:buFontTx/>
              <a:buAutoNum type="arabicPeriod"/>
              <a:defRPr/>
            </a:pPr>
            <a:r>
              <a:rPr lang="de-DE" sz="800" dirty="0">
                <a:latin typeface="Arial" panose="020B0604020202020204" pitchFamily="34" charset="0"/>
                <a:cs typeface="Arial" panose="020B0604020202020204" pitchFamily="34" charset="0"/>
              </a:rPr>
              <a:t>Paschka P, Müller MC, Merx K</a:t>
            </a:r>
            <a:r>
              <a:rPr lang="en-US" sz="800" dirty="0">
                <a:latin typeface="Arial" panose="020B0604020202020204" pitchFamily="34" charset="0"/>
                <a:cs typeface="Arial" panose="020B0604020202020204" pitchFamily="34" charset="0"/>
              </a:rPr>
              <a:t>, et al. Molecular monitoring of response to imatinib (Glivec) in CML patients pretreated with interferon alpha. Low levels of residual disease are associated with continuous remission. </a:t>
            </a:r>
            <a:r>
              <a:rPr lang="en-US" sz="800" i="1" dirty="0">
                <a:latin typeface="Arial" panose="020B0604020202020204" pitchFamily="34" charset="0"/>
                <a:cs typeface="Arial" panose="020B0604020202020204" pitchFamily="34" charset="0"/>
              </a:rPr>
              <a:t>Leukemia</a:t>
            </a:r>
            <a:r>
              <a:rPr lang="en-US" sz="800" dirty="0">
                <a:latin typeface="Arial" panose="020B0604020202020204" pitchFamily="34" charset="0"/>
                <a:cs typeface="Arial" panose="020B0604020202020204" pitchFamily="34" charset="0"/>
              </a:rPr>
              <a:t>. 2003;17(9):1687-1694.</a:t>
            </a:r>
          </a:p>
          <a:p>
            <a:pPr marL="228600" lvl="0" indent="-228600" defTabSz="966387">
              <a:buFontTx/>
              <a:buAutoNum type="arabicPeriod"/>
              <a:defRPr/>
            </a:pPr>
            <a:r>
              <a:rPr lang="de-DE" sz="800" dirty="0">
                <a:latin typeface="Arial" panose="020B0604020202020204" pitchFamily="34" charset="0"/>
                <a:cs typeface="Arial" panose="020B0604020202020204" pitchFamily="34" charset="0"/>
              </a:rPr>
              <a:t>Hehlmann R, Müller MC, Lauseker M</a:t>
            </a:r>
            <a:r>
              <a:rPr lang="en-US" sz="800" dirty="0">
                <a:latin typeface="Arial" panose="020B0604020202020204" pitchFamily="34" charset="0"/>
                <a:cs typeface="Arial" panose="020B0604020202020204" pitchFamily="34" charset="0"/>
              </a:rPr>
              <a:t>, et al. Deep molecular response is reached by the majority of patients treated with imatinib, predicts survival, and is achieved more quickly by optimized high-dose imatinib: results from the randomized CML-study IV. </a:t>
            </a:r>
            <a:r>
              <a:rPr lang="en-US" sz="800" i="1" dirty="0">
                <a:latin typeface="Arial" panose="020B0604020202020204" pitchFamily="34" charset="0"/>
                <a:cs typeface="Arial" panose="020B0604020202020204" pitchFamily="34" charset="0"/>
              </a:rPr>
              <a:t>J Clin Oncol</a:t>
            </a:r>
            <a:r>
              <a:rPr lang="en-US" sz="800" dirty="0">
                <a:latin typeface="Arial" panose="020B0604020202020204" pitchFamily="34" charset="0"/>
                <a:cs typeface="Arial" panose="020B0604020202020204" pitchFamily="34" charset="0"/>
              </a:rPr>
              <a:t>. 2014;32(5):415-423.</a:t>
            </a:r>
          </a:p>
          <a:p>
            <a:pPr marL="228600" lvl="0" indent="-228600" defTabSz="966387">
              <a:buFontTx/>
              <a:buAutoNum type="arabicPeriod"/>
              <a:defRPr/>
            </a:pPr>
            <a:r>
              <a:rPr lang="en-US" sz="800" dirty="0">
                <a:latin typeface="Arial" panose="020B0604020202020204" pitchFamily="34" charset="0"/>
                <a:cs typeface="Arial" panose="020B0604020202020204" pitchFamily="34" charset="0"/>
              </a:rPr>
              <a:t>Hughes TP, Hochhaus A, Branford S, et al. Long-term prognostic significance of early molecular response to imatinib in newly diagnosed chronic myeloid leukemia: an analysis from the International Randomized Study of Interferon and STI571 (IRIS). </a:t>
            </a:r>
            <a:r>
              <a:rPr lang="en-US" sz="800" i="1" dirty="0">
                <a:latin typeface="Arial" panose="020B0604020202020204" pitchFamily="34" charset="0"/>
                <a:cs typeface="Arial" panose="020B0604020202020204" pitchFamily="34" charset="0"/>
              </a:rPr>
              <a:t>Blood</a:t>
            </a:r>
            <a:r>
              <a:rPr lang="en-US" sz="800" dirty="0">
                <a:latin typeface="Arial" panose="020B0604020202020204" pitchFamily="34" charset="0"/>
                <a:cs typeface="Arial" panose="020B0604020202020204" pitchFamily="34" charset="0"/>
              </a:rPr>
              <a:t>. 2010;116(19):3758-3765.</a:t>
            </a:r>
          </a:p>
          <a:p>
            <a:pPr marL="228600" lvl="0" indent="-228600" defTabSz="966387">
              <a:buFontTx/>
              <a:buAutoNum type="arabicPeriod"/>
              <a:defRPr/>
            </a:pPr>
            <a:r>
              <a:rPr lang="en-US" sz="800" dirty="0">
                <a:latin typeface="Arial" panose="020B0604020202020204" pitchFamily="34" charset="0"/>
                <a:cs typeface="Arial" panose="020B0604020202020204" pitchFamily="34" charset="0"/>
              </a:rPr>
              <a:t>Press RD, Galderisi C, Yang R, et al. A half-log increase in BCR-ABL RNA predicts a higher risk of relapse in patients with chronic myeloid leukemia with an imatinib-induced complete cytogenetic response. </a:t>
            </a:r>
            <a:r>
              <a:rPr lang="en-US" sz="800" i="1" dirty="0">
                <a:latin typeface="Arial" panose="020B0604020202020204" pitchFamily="34" charset="0"/>
                <a:cs typeface="Arial" panose="020B0604020202020204" pitchFamily="34" charset="0"/>
              </a:rPr>
              <a:t>Clin Cancer Res</a:t>
            </a:r>
            <a:r>
              <a:rPr lang="en-US" sz="800" dirty="0">
                <a:latin typeface="Arial" panose="020B0604020202020204" pitchFamily="34" charset="0"/>
                <a:cs typeface="Arial" panose="020B0604020202020204" pitchFamily="34" charset="0"/>
              </a:rPr>
              <a:t>. 2007;13(20):6136-6143.</a:t>
            </a:r>
          </a:p>
          <a:p>
            <a:pPr marL="228600" lvl="0" indent="-228600" defTabSz="966387">
              <a:buFontTx/>
              <a:buAutoNum type="arabicPeriod"/>
              <a:defRPr/>
            </a:pPr>
            <a:r>
              <a:rPr lang="en-US" sz="800" dirty="0">
                <a:latin typeface="Arial" panose="020B0604020202020204" pitchFamily="34" charset="0"/>
                <a:cs typeface="Arial" panose="020B0604020202020204" pitchFamily="34" charset="0"/>
              </a:rPr>
              <a:t>Hughes TP, Kaeda J, Branford S, et al. Frequency of major molecular responses to imatinib or interferon alfa plus cytarabine in newly diagnosed chronic myeloid leukemia. </a:t>
            </a:r>
            <a:r>
              <a:rPr lang="en-US" sz="800" i="1" dirty="0">
                <a:latin typeface="Arial" panose="020B0604020202020204" pitchFamily="34" charset="0"/>
                <a:cs typeface="Arial" panose="020B0604020202020204" pitchFamily="34" charset="0"/>
              </a:rPr>
              <a:t>N Engl J Med</a:t>
            </a:r>
            <a:r>
              <a:rPr lang="en-US" sz="800" dirty="0">
                <a:latin typeface="Arial" panose="020B0604020202020204" pitchFamily="34" charset="0"/>
                <a:cs typeface="Arial" panose="020B0604020202020204" pitchFamily="34" charset="0"/>
              </a:rPr>
              <a:t>. 2003;349(15):1423-1432.</a:t>
            </a:r>
          </a:p>
          <a:p>
            <a:pPr marL="228600" lvl="0" indent="-228600" defTabSz="966387">
              <a:buFontTx/>
              <a:buAutoNum type="arabicPeriod"/>
              <a:defRPr/>
            </a:pPr>
            <a:r>
              <a:rPr lang="fi-FI" sz="800" dirty="0">
                <a:latin typeface="Arial" panose="020B0604020202020204" pitchFamily="34" charset="0"/>
                <a:cs typeface="Arial" panose="020B0604020202020204" pitchFamily="34" charset="0"/>
              </a:rPr>
              <a:t>Kantarjian H, O'Brien S, Shan J</a:t>
            </a:r>
            <a:r>
              <a:rPr lang="en-US" sz="800" dirty="0">
                <a:latin typeface="Arial" panose="020B0604020202020204" pitchFamily="34" charset="0"/>
                <a:cs typeface="Arial" panose="020B0604020202020204" pitchFamily="34" charset="0"/>
              </a:rPr>
              <a:t>, et al. Cytogenetic and molecular responses and outcome in chronic myelogenous leukemia: need for new response definitions? </a:t>
            </a:r>
            <a:r>
              <a:rPr lang="en-US" sz="800" i="1" dirty="0">
                <a:latin typeface="Arial" panose="020B0604020202020204" pitchFamily="34" charset="0"/>
                <a:cs typeface="Arial" panose="020B0604020202020204" pitchFamily="34" charset="0"/>
              </a:rPr>
              <a:t>Cancer</a:t>
            </a:r>
            <a:r>
              <a:rPr lang="en-US" sz="800" dirty="0">
                <a:latin typeface="Arial" panose="020B0604020202020204" pitchFamily="34" charset="0"/>
                <a:cs typeface="Arial" panose="020B0604020202020204" pitchFamily="34" charset="0"/>
              </a:rPr>
              <a:t>. 2008;112(4):837-845.</a:t>
            </a:r>
          </a:p>
          <a:p>
            <a:pPr marL="228600" lvl="0" indent="-228600" defTabSz="966387">
              <a:buFontTx/>
              <a:buAutoNum type="arabicPeriod"/>
              <a:defRPr/>
            </a:pPr>
            <a:r>
              <a:rPr lang="en-US" sz="800" dirty="0">
                <a:latin typeface="Arial" panose="020B0604020202020204" pitchFamily="34" charset="0"/>
                <a:cs typeface="Arial" panose="020B0604020202020204" pitchFamily="34" charset="0"/>
              </a:rPr>
              <a:t>Kantarjian HM, Hochhaus A, Saglio G, et al. Nilotinib versus imatinib for the treatment of patients with newly diagnosed chronic phase, Philadelphia chromosome-positive, chronic myeloid leukaemia: 24-month minimum follow-up of the phase 3 randomised ENESTnd trial. </a:t>
            </a:r>
            <a:r>
              <a:rPr lang="en-US" sz="800" i="1" dirty="0">
                <a:latin typeface="Arial" panose="020B0604020202020204" pitchFamily="34" charset="0"/>
                <a:cs typeface="Arial" panose="020B0604020202020204" pitchFamily="34" charset="0"/>
              </a:rPr>
              <a:t>Lancet Oncol</a:t>
            </a:r>
            <a:r>
              <a:rPr lang="en-US" sz="800" dirty="0">
                <a:latin typeface="Arial" panose="020B0604020202020204" pitchFamily="34" charset="0"/>
                <a:cs typeface="Arial" panose="020B0604020202020204" pitchFamily="34" charset="0"/>
              </a:rPr>
              <a:t>. 2011;12(9):841-851.</a:t>
            </a:r>
          </a:p>
          <a:p>
            <a:pPr marL="228600" marR="0" lvl="0" indent="-228600" algn="l" defTabSz="966387" rtl="0" eaLnBrk="1" fontAlgn="auto" latinLnBrk="0" hangingPunct="1">
              <a:buClrTx/>
              <a:buSzTx/>
              <a:buFontTx/>
              <a:buAutoNum type="arabicPeriod"/>
              <a:tabLst/>
              <a:defRPr/>
            </a:pPr>
            <a:r>
              <a:rPr lang="en-US" sz="800" dirty="0">
                <a:latin typeface="Arial" panose="020B0604020202020204" pitchFamily="34" charset="0"/>
                <a:cs typeface="Arial" panose="020B0604020202020204" pitchFamily="34" charset="0"/>
              </a:rPr>
              <a:t>Mahon FX et al. </a:t>
            </a:r>
            <a:r>
              <a:rPr lang="en-US" sz="800" i="1" dirty="0">
                <a:latin typeface="Arial" panose="020B0604020202020204" pitchFamily="34" charset="0"/>
                <a:cs typeface="Arial" panose="020B0604020202020204" pitchFamily="34" charset="0"/>
              </a:rPr>
              <a:t>J Clin Oncol</a:t>
            </a:r>
            <a:r>
              <a:rPr lang="en-US" sz="800" dirty="0">
                <a:latin typeface="Arial" panose="020B0604020202020204" pitchFamily="34" charset="0"/>
                <a:cs typeface="Arial" panose="020B0604020202020204" pitchFamily="34" charset="0"/>
              </a:rPr>
              <a:t>. 2014; 32(5 suppl) [abstract TPS7124]. </a:t>
            </a:r>
          </a:p>
          <a:p>
            <a:pPr marL="228600" marR="0" lvl="0" indent="-228600" algn="l" defTabSz="966387" rtl="0" eaLnBrk="1" fontAlgn="auto" latinLnBrk="0" hangingPunct="1">
              <a:buClrTx/>
              <a:buSzTx/>
              <a:buFontTx/>
              <a:buAutoNum type="arabicPeriod"/>
              <a:tabLst/>
              <a:defRPr/>
            </a:pPr>
            <a:r>
              <a:rPr lang="en-US" sz="800" dirty="0" err="1" smtClean="0">
                <a:latin typeface="Arial" panose="020B0604020202020204" pitchFamily="34" charset="0"/>
                <a:cs typeface="Arial" panose="020B0604020202020204" pitchFamily="34" charset="0"/>
              </a:rPr>
              <a:t>Hochhaus</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 et al. </a:t>
            </a:r>
            <a:r>
              <a:rPr lang="en-US" sz="800" i="1" dirty="0">
                <a:latin typeface="Arial" panose="020B0604020202020204" pitchFamily="34" charset="0"/>
                <a:cs typeface="Arial" panose="020B0604020202020204" pitchFamily="34" charset="0"/>
              </a:rPr>
              <a:t>Leukemia</a:t>
            </a:r>
            <a:r>
              <a:rPr lang="en-US" sz="800" dirty="0">
                <a:latin typeface="Arial" panose="020B0604020202020204" pitchFamily="34" charset="0"/>
                <a:cs typeface="Arial" panose="020B0604020202020204" pitchFamily="34" charset="0"/>
              </a:rPr>
              <a:t>. 2016;30(1):57-64.</a:t>
            </a:r>
          </a:p>
          <a:p>
            <a:pPr marL="228600" marR="0" lvl="0" indent="-228600" algn="l" defTabSz="966387" rtl="0" eaLnBrk="1" fontAlgn="auto" latinLnBrk="0" hangingPunct="1">
              <a:buClrTx/>
              <a:buSzTx/>
              <a:buFontTx/>
              <a:buAutoNum type="arabicPeriod"/>
              <a:tabLst/>
              <a:defRPr/>
            </a:pPr>
            <a:endParaRPr lang="en-US" sz="800" dirty="0">
              <a:latin typeface="Arial" panose="020B0604020202020204" pitchFamily="34" charset="0"/>
              <a:cs typeface="Arial" panose="020B0604020202020204" pitchFamily="34" charset="0"/>
            </a:endParaRPr>
          </a:p>
          <a:p>
            <a:pPr defTabSz="966387">
              <a:defRPr/>
            </a:pP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C0C8E-C975-48A0-9EEB-D581C8CC7951}"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14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869" y="4728205"/>
            <a:ext cx="5432695" cy="4978595"/>
          </a:xfrm>
        </p:spPr>
        <p:txBody>
          <a:bodyPr>
            <a:noAutofit/>
          </a:bodyPr>
          <a:lstStyle/>
          <a:p>
            <a:pPr marL="0" lvl="1" indent="0">
              <a:buFont typeface="Arial" panose="020B0604020202020204" pitchFamily="34" charset="0"/>
              <a:buNone/>
            </a:pPr>
            <a:r>
              <a:rPr lang="en-US" b="1" dirty="0">
                <a:latin typeface="Arial" panose="020B0604020202020204" pitchFamily="34" charset="0"/>
                <a:cs typeface="Arial" panose="020B0604020202020204" pitchFamily="34" charset="0"/>
              </a:rPr>
              <a:t>KEY POINT: Rational</a:t>
            </a:r>
            <a:r>
              <a:rPr lang="en-US" b="1" baseline="0" dirty="0">
                <a:latin typeface="Arial" panose="020B0604020202020204" pitchFamily="34" charset="0"/>
                <a:cs typeface="Arial" panose="020B0604020202020204" pitchFamily="34" charset="0"/>
              </a:rPr>
              <a:t>e of switching to TASIGNA for </a:t>
            </a:r>
            <a:r>
              <a:rPr lang="en-US" b="1" dirty="0">
                <a:latin typeface="Arial" panose="020B0604020202020204" pitchFamily="34" charset="0"/>
                <a:cs typeface="Arial" panose="020B0604020202020204" pitchFamily="34" charset="0"/>
              </a:rPr>
              <a:t>this patient</a:t>
            </a:r>
          </a:p>
          <a:p>
            <a:pPr marL="171450" lvl="1" indent="-171450">
              <a:buFont typeface="Arial" panose="020B0604020202020204" pitchFamily="34" charset="0"/>
              <a:buChar char="•"/>
            </a:pPr>
            <a:r>
              <a:rPr lang="en-US" b="0" baseline="0" dirty="0">
                <a:latin typeface="Arial" panose="020B0604020202020204" pitchFamily="34" charset="0"/>
                <a:cs typeface="Arial" panose="020B0604020202020204" pitchFamily="34" charset="0"/>
              </a:rPr>
              <a:t>Physician discusses a potential switch to TASIGNA with the patient and her family</a:t>
            </a:r>
          </a:p>
          <a:p>
            <a:pPr marL="171450" lvl="1" indent="-171450">
              <a:buFont typeface="Arial" panose="020B0604020202020204" pitchFamily="34" charset="0"/>
              <a:buChar char="•"/>
            </a:pPr>
            <a:r>
              <a:rPr lang="en-US" b="0" baseline="0" dirty="0">
                <a:latin typeface="Arial" panose="020B0604020202020204" pitchFamily="34" charset="0"/>
                <a:cs typeface="Arial" panose="020B0604020202020204" pitchFamily="34" charset="0"/>
              </a:rPr>
              <a:t>Physician emphasizes the benefits of achieving deep molecular response with patient and family</a:t>
            </a:r>
          </a:p>
          <a:p>
            <a:pPr marL="628650" marR="0" lvl="2" indent="-171450" algn="l" defTabSz="914400" rtl="0" eaLnBrk="1" fontAlgn="auto" latinLnBrk="0" hangingPunct="1">
              <a:buClrTx/>
              <a:buSzTx/>
              <a:buFont typeface="Calibri" panose="020F0502020204030204" pitchFamily="34" charset="0"/>
              <a:buChar char="─"/>
              <a:tabLst/>
              <a:defRPr/>
            </a:pPr>
            <a:r>
              <a:rPr lang="en-US" sz="1200" dirty="0">
                <a:latin typeface="Arial" panose="020B0604020202020204" pitchFamily="34" charset="0"/>
                <a:cs typeface="Arial" panose="020B0604020202020204" pitchFamily="34" charset="0"/>
              </a:rPr>
              <a:t>MMR, MR4.5 are associated with positive long-term outcomes</a:t>
            </a:r>
            <a:r>
              <a:rPr lang="en-US" sz="1200" baseline="30000" dirty="0">
                <a:latin typeface="Arial" panose="020B0604020202020204" pitchFamily="34" charset="0"/>
                <a:cs typeface="Arial" panose="020B0604020202020204" pitchFamily="34" charset="0"/>
              </a:rPr>
              <a:t>1,2</a:t>
            </a:r>
            <a:endParaRPr lang="en-US" b="0" baseline="0" dirty="0">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Switching </a:t>
            </a:r>
            <a:r>
              <a:rPr lang="en-US" b="0" baseline="0" dirty="0">
                <a:latin typeface="Arial" panose="020B0604020202020204" pitchFamily="34" charset="0"/>
                <a:cs typeface="Arial" panose="020B0604020202020204" pitchFamily="34" charset="0"/>
              </a:rPr>
              <a:t>to TASIGNA may provide patient relief from the fatigue she has experienced with imatinib</a:t>
            </a:r>
          </a:p>
          <a:p>
            <a:pPr marL="628650" lvl="2" indent="-171450">
              <a:buFont typeface="Arial" panose="020B0604020202020204" pitchFamily="34" charset="0"/>
              <a:buChar char="─"/>
            </a:pPr>
            <a:endParaRPr lang="en-US" b="0" baseline="30000" dirty="0">
              <a:latin typeface="Arial" panose="020B0604020202020204" pitchFamily="34" charset="0"/>
              <a:cs typeface="Arial" panose="020B0604020202020204" pitchFamily="34" charset="0"/>
            </a:endParaRPr>
          </a:p>
          <a:p>
            <a:pPr marL="0" lvl="1" indent="0">
              <a:buFont typeface="Arial" panose="020B0604020202020204" pitchFamily="34" charset="0"/>
              <a:buNone/>
            </a:pPr>
            <a:r>
              <a:rPr lang="en-US" b="1" baseline="0" dirty="0">
                <a:latin typeface="Arial" panose="020B0604020202020204" pitchFamily="34" charset="0"/>
                <a:cs typeface="Arial" panose="020B0604020202020204" pitchFamily="34" charset="0"/>
              </a:rPr>
              <a:t>References</a:t>
            </a:r>
          </a:p>
          <a:p>
            <a:pPr marL="228600" lvl="1" indent="-228600">
              <a:buFont typeface="+mj-lt"/>
              <a:buAutoNum type="arabicPeriod"/>
            </a:pPr>
            <a:r>
              <a:rPr lang="de-DE" dirty="0">
                <a:latin typeface="Arial" panose="020B0604020202020204" pitchFamily="34" charset="0"/>
                <a:cs typeface="Arial" panose="020B0604020202020204" pitchFamily="34" charset="0"/>
              </a:rPr>
              <a:t>Hehlmann R, Müller MC, Lauseker M</a:t>
            </a:r>
            <a:r>
              <a:rPr lang="en-US" b="0" dirty="0">
                <a:latin typeface="Arial" panose="020B0604020202020204" pitchFamily="34" charset="0"/>
                <a:cs typeface="Arial" panose="020B0604020202020204" pitchFamily="34" charset="0"/>
              </a:rPr>
              <a:t>, et al</a:t>
            </a:r>
            <a:r>
              <a:rPr lang="en-US" dirty="0">
                <a:latin typeface="Arial" panose="020B0604020202020204" pitchFamily="34" charset="0"/>
                <a:cs typeface="Arial" panose="020B0604020202020204" pitchFamily="34" charset="0"/>
              </a:rPr>
              <a:t>. Deep molecular response is reached by the majority of patients treated with imatinib, predicts survival, and is achieved more quickly by optimized high-dose imatinib: results from the randomized CML-study IV. </a:t>
            </a:r>
            <a:r>
              <a:rPr lang="en-US" b="0" i="1" dirty="0">
                <a:latin typeface="Arial" panose="020B0604020202020204" pitchFamily="34" charset="0"/>
                <a:cs typeface="Arial" panose="020B0604020202020204" pitchFamily="34" charset="0"/>
              </a:rPr>
              <a:t>J Clin Oncol</a:t>
            </a:r>
            <a:r>
              <a:rPr lang="en-US" b="0" dirty="0">
                <a:latin typeface="Arial" panose="020B0604020202020204" pitchFamily="34" charset="0"/>
                <a:cs typeface="Arial" panose="020B0604020202020204" pitchFamily="34" charset="0"/>
              </a:rPr>
              <a:t>. 2014;32(5):415-423.</a:t>
            </a:r>
          </a:p>
          <a:p>
            <a:pPr marL="228600" lvl="1" indent="-228600">
              <a:buFont typeface="+mj-lt"/>
              <a:buAutoNum type="arabicPeriod"/>
            </a:pPr>
            <a:r>
              <a:rPr lang="en-US" dirty="0">
                <a:latin typeface="Arial" panose="020B0604020202020204" pitchFamily="34" charset="0"/>
                <a:cs typeface="Arial" panose="020B0604020202020204" pitchFamily="34" charset="0"/>
              </a:rPr>
              <a:t>Hughes TP, Hochhaus A, Branford S, </a:t>
            </a:r>
            <a:r>
              <a:rPr lang="en-US" b="0" dirty="0">
                <a:latin typeface="Arial" panose="020B0604020202020204" pitchFamily="34" charset="0"/>
                <a:cs typeface="Arial" panose="020B0604020202020204" pitchFamily="34" charset="0"/>
              </a:rPr>
              <a:t>et al</a:t>
            </a:r>
            <a:r>
              <a:rPr lang="en-US" dirty="0">
                <a:latin typeface="Arial" panose="020B0604020202020204" pitchFamily="34" charset="0"/>
                <a:cs typeface="Arial" panose="020B0604020202020204" pitchFamily="34" charset="0"/>
              </a:rPr>
              <a:t>. Long-term prognostic significance of early molecular response to imatinib in newly diagnosed chronic myeloid leukemia: an analysis from the International Randomized Study of Interferon and STI571 (IRIS). </a:t>
            </a:r>
            <a:r>
              <a:rPr lang="en-US" b="0" i="1" dirty="0">
                <a:latin typeface="Arial" panose="020B0604020202020204" pitchFamily="34" charset="0"/>
                <a:cs typeface="Arial" panose="020B0604020202020204" pitchFamily="34" charset="0"/>
              </a:rPr>
              <a:t>Blood</a:t>
            </a:r>
            <a:r>
              <a:rPr lang="en-US" b="0" dirty="0">
                <a:latin typeface="Arial" panose="020B0604020202020204" pitchFamily="34" charset="0"/>
                <a:cs typeface="Arial" panose="020B0604020202020204" pitchFamily="34" charset="0"/>
              </a:rPr>
              <a:t>. 2010;116(19):3758-3765. </a:t>
            </a:r>
          </a:p>
          <a:p>
            <a:pPr marL="228600" lvl="1" indent="-228600">
              <a:buFont typeface="+mj-lt"/>
              <a:buAutoNum type="arabicPeriod"/>
            </a:pPr>
            <a:r>
              <a:rPr lang="it-IT" dirty="0">
                <a:latin typeface="Arial" panose="020B0604020202020204" pitchFamily="34" charset="0"/>
                <a:cs typeface="Arial" panose="020B0604020202020204" pitchFamily="34" charset="0"/>
              </a:rPr>
              <a:t>Habucky K, Duverger B, Kreft R, Kozlovsky V. TASIGNA</a:t>
            </a:r>
            <a:r>
              <a:rPr lang="it-IT" baseline="30000"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(nilotinib) 50 mg, 150 mg and 200 mg hard capsules core data sheet, version 1.8. West Sussex, United Kingdom: Novartis Europharm Limited; 2016:1-56.</a:t>
            </a:r>
            <a:endParaRPr lang="en-US" dirty="0">
              <a:latin typeface="Arial" panose="020B0604020202020204" pitchFamily="34" charset="0"/>
              <a:cs typeface="Arial" panose="020B0604020202020204" pitchFamily="34" charset="0"/>
            </a:endParaRPr>
          </a:p>
          <a:p>
            <a:pPr marL="1468098" lvl="3"/>
            <a:endParaRPr lang="en-US"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C396A-E1E5-4AF7-A9D7-88DD9BC3FC96}"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0320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03938"/>
            <a:ext cx="5438140" cy="4467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en-US" b="1" dirty="0">
                <a:latin typeface="Arial" panose="020B0604020202020204" pitchFamily="34" charset="0"/>
                <a:ea typeface="ＭＳ Ｐゴシック" pitchFamily="34" charset="-128"/>
                <a:cs typeface="Arial" panose="020B0604020202020204" pitchFamily="34" charset="0"/>
              </a:rPr>
              <a:t>KEY POINT:</a:t>
            </a:r>
            <a:r>
              <a:rPr lang="it-IT" altLang="en-US" b="1" baseline="0"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cs typeface="Arial" panose="020B0604020202020204" pitchFamily="34" charset="0"/>
              </a:rPr>
              <a:t>TASIGNA (nilotinib) Indications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TASIGNA is indicated for the treatment of adult patients with:</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dirty="0">
                <a:latin typeface="Arial" panose="020B0604020202020204" pitchFamily="34" charset="0"/>
                <a:cs typeface="Arial" panose="020B0604020202020204" pitchFamily="34" charset="0"/>
              </a:rPr>
              <a:t>Newly diagnosed Ph+ CML-CP. Patients who have been treated with TASIGNA for at least 3 years and have achieved a sustained deep molecular response may be eligible for treatment discontinuation.</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dirty="0">
                <a:latin typeface="Arial" panose="020B0604020202020204" pitchFamily="34" charset="0"/>
                <a:cs typeface="Arial" panose="020B0604020202020204" pitchFamily="34" charset="0"/>
              </a:rPr>
              <a:t>Ph+ CML- CP and AP resistant to or intolerant to at least one prior therapy including imatinib. Ph+ CML patients in chronic phase, who have been previously treated with imatinib and whose treatment has been switched to TASIGNA for at least 3 years and have achieved a sustained deep molecular response may be eligible for treatment discontinuation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Today’s discussion focuses on a</a:t>
            </a:r>
            <a:r>
              <a:rPr lang="en-US" baseline="0" dirty="0">
                <a:latin typeface="Arial" panose="020B0604020202020204" pitchFamily="34" charset="0"/>
                <a:cs typeface="Arial" panose="020B0604020202020204" pitchFamily="34" charset="0"/>
              </a:rPr>
              <a:t> newly diagnosed patient with Ph+ CML-CP, and we will focus on frontline considerations and clinical data for frontline treatment with TASIGNA</a:t>
            </a: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1"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Reference</a:t>
            </a:r>
            <a:endParaRPr lang="en-US"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t>TASIGNA® (</a:t>
            </a:r>
            <a:r>
              <a:rPr lang="en-US" dirty="0" err="1" smtClean="0"/>
              <a:t>nilotinib</a:t>
            </a:r>
            <a:r>
              <a:rPr lang="en-US" dirty="0" smtClean="0"/>
              <a:t>) Indonesian Product Information based on CDS24.04.15 and CDS23.03.16</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93572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r>
              <a:rPr lang="en-US" b="1" dirty="0">
                <a:latin typeface="Arial" panose="020B0604020202020204" pitchFamily="34" charset="0"/>
                <a:cs typeface="Arial" panose="020B0604020202020204" pitchFamily="34" charset="0"/>
              </a:rPr>
              <a:t>Clinical studies demonstrating efficacy with TASIGNA as second-line therapy in patients with </a:t>
            </a:r>
            <a:r>
              <a:rPr lang="en-US" b="1" dirty="0" err="1">
                <a:latin typeface="Arial" panose="020B0604020202020204" pitchFamily="34" charset="0"/>
                <a:cs typeface="Arial" panose="020B0604020202020204" pitchFamily="34" charset="0"/>
              </a:rPr>
              <a:t>Ph</a:t>
            </a:r>
            <a:r>
              <a:rPr lang="en-US" b="1" dirty="0">
                <a:latin typeface="Arial" panose="020B0604020202020204" pitchFamily="34" charset="0"/>
                <a:cs typeface="Arial" panose="020B0604020202020204" pitchFamily="34" charset="0"/>
              </a:rPr>
              <a:t>+ CML-CP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12840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KEY POINT: </a:t>
            </a:r>
            <a:r>
              <a:rPr lang="en-US" sz="1200" b="1" dirty="0">
                <a:latin typeface="Arial" panose="020B0604020202020204" pitchFamily="34" charset="0"/>
                <a:cs typeface="Arial" panose="020B0604020202020204" pitchFamily="34" charset="0"/>
              </a:rPr>
              <a:t>The efficacy of TASIGNA in helping patients achieve deeper response following imatinib was examined in 2 key trials</a:t>
            </a:r>
            <a:endParaRPr lang="en-US" b="1"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Study 2101 was a large, open-label, multicenter phase 2 trial in imatinib-resistant or -intolerant patients with Ph+ CML-CP (n=321)</a:t>
            </a:r>
            <a:r>
              <a:rPr lang="en-US" baseline="30000" dirty="0">
                <a:latin typeface="Arial" panose="020B0604020202020204" pitchFamily="34" charset="0"/>
                <a:cs typeface="Arial" panose="020B0604020202020204" pitchFamily="34" charset="0"/>
              </a:rPr>
              <a: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ENESTcmr was a randomized phase 3 study of imatinib dose escalation vs TASIGNA in patients with suboptimal response to imatinib (n=207)</a:t>
            </a:r>
            <a:r>
              <a:rPr lang="en-US" baseline="30000" dirty="0">
                <a:latin typeface="Arial" panose="020B0604020202020204" pitchFamily="34" charset="0"/>
                <a:cs typeface="Arial" panose="020B0604020202020204" pitchFamily="34" charset="0"/>
              </a:rPr>
              <a:t>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latin typeface="Arial" panose="020B0604020202020204" pitchFamily="34" charset="0"/>
                <a:cs typeface="Arial" panose="020B0604020202020204" pitchFamily="34" charset="0"/>
              </a:rPr>
              <a:t>References</a:t>
            </a:r>
          </a:p>
          <a:p>
            <a:pPr marL="228600" lvl="0" indent="-228600">
              <a:buFont typeface="+mj-lt"/>
              <a:buAutoNum type="arabicPeriod"/>
              <a:defRPr/>
            </a:pPr>
            <a:r>
              <a:rPr lang="sv-SE" dirty="0">
                <a:latin typeface="Arial" panose="020B0604020202020204" pitchFamily="34" charset="0"/>
                <a:cs typeface="Arial" panose="020B0604020202020204" pitchFamily="34" charset="0"/>
              </a:rPr>
              <a:t>Kantarjian HM, Giles FJ, Bhalla KN</a:t>
            </a:r>
            <a:r>
              <a:rPr lang="en-US" baseline="0" dirty="0">
                <a:latin typeface="Arial" panose="020B0604020202020204" pitchFamily="34" charset="0"/>
                <a:cs typeface="Arial" panose="020B0604020202020204" pitchFamily="34" charset="0"/>
              </a:rPr>
              <a:t>, et al. </a:t>
            </a:r>
            <a:r>
              <a:rPr lang="en-US" i="1" baseline="0" dirty="0">
                <a:latin typeface="Arial" panose="020B0604020202020204" pitchFamily="34" charset="0"/>
                <a:cs typeface="Arial" panose="020B0604020202020204" pitchFamily="34" charset="0"/>
              </a:rPr>
              <a:t>Blood</a:t>
            </a:r>
            <a:r>
              <a:rPr lang="en-US" baseline="0" dirty="0">
                <a:latin typeface="Arial" panose="020B0604020202020204" pitchFamily="34" charset="0"/>
                <a:cs typeface="Arial" panose="020B0604020202020204" pitchFamily="34" charset="0"/>
              </a:rPr>
              <a:t>. 2011;117(4):1141-1145.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latin typeface="Arial" panose="020B0604020202020204" pitchFamily="34" charset="0"/>
                <a:cs typeface="Arial" panose="020B0604020202020204" pitchFamily="34" charset="0"/>
              </a:rPr>
              <a:t>Hughes TP et al. </a:t>
            </a:r>
            <a:r>
              <a:rPr lang="en-US" i="1" baseline="0" dirty="0">
                <a:latin typeface="Arial" panose="020B0604020202020204" pitchFamily="34" charset="0"/>
                <a:cs typeface="Arial" panose="020B0604020202020204" pitchFamily="34" charset="0"/>
              </a:rPr>
              <a:t>Haematologica</a:t>
            </a:r>
            <a:r>
              <a:rPr lang="en-US" baseline="0" dirty="0">
                <a:latin typeface="Arial" panose="020B0604020202020204" pitchFamily="34" charset="0"/>
                <a:cs typeface="Arial" panose="020B0604020202020204" pitchFamily="34" charset="0"/>
              </a:rPr>
              <a:t>. 2015;100:abstract P229.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Arial" panose="020B0604020202020204" pitchFamily="34" charset="0"/>
                <a:cs typeface="Arial" panose="020B0604020202020204" pitchFamily="34" charset="0"/>
              </a:rPr>
              <a:t>Hughes TP, Lipton JH, Spector N, et al. Deep molecular responses achieved in patients with CML-CP who are switched to nilotinib after long-term imatinib. </a:t>
            </a:r>
            <a:r>
              <a:rPr lang="en-US" i="1" dirty="0">
                <a:latin typeface="Arial" panose="020B0604020202020204" pitchFamily="34" charset="0"/>
                <a:cs typeface="Arial" panose="020B0604020202020204" pitchFamily="34" charset="0"/>
              </a:rPr>
              <a:t>Blood</a:t>
            </a:r>
            <a:r>
              <a:rPr lang="en-US" dirty="0">
                <a:latin typeface="Arial" panose="020B0604020202020204" pitchFamily="34" charset="0"/>
                <a:cs typeface="Arial" panose="020B0604020202020204" pitchFamily="34" charset="0"/>
              </a:rPr>
              <a:t>. 2014;124(5):729-736.</a:t>
            </a: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00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5072306"/>
          </a:xfrm>
        </p:spPr>
        <p:txBody>
          <a:bodyPr/>
          <a:lstStyle/>
          <a:p>
            <a:pPr marL="0" lvl="1">
              <a:defRPr/>
            </a:pPr>
            <a:r>
              <a:rPr lang="en-US" sz="1100" b="1" dirty="0">
                <a:latin typeface="Arial" panose="020B0604020202020204" pitchFamily="34" charset="0"/>
                <a:cs typeface="Arial" panose="020B0604020202020204" pitchFamily="34" charset="0"/>
              </a:rPr>
              <a:t>KEY POINT: Study 2101 evaluated TASIGNA in patients failing to achieve adequate response with imatinib or who were intolerant of imatinib</a:t>
            </a:r>
          </a:p>
          <a:p>
            <a:pPr marL="171450" marR="0" lvl="1" indent="-171450" algn="l" defTabSz="914400" rtl="0" eaLnBrk="1" fontAlgn="auto" latinLnBrk="0" hangingPunct="1">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Study 2101 is a multicenter registration trial in imatinib-resistant or -intolerant patients with separate treatment arms for chronic phase (n=321) and accelerated phase (n=137) disease</a:t>
            </a:r>
            <a:r>
              <a:rPr lang="en-US" sz="1100" baseline="30000" dirty="0">
                <a:latin typeface="Arial" panose="020B0604020202020204" pitchFamily="34" charset="0"/>
                <a:cs typeface="Arial" panose="020B0604020202020204" pitchFamily="34" charset="0"/>
              </a:rPr>
              <a:t>1,2</a:t>
            </a:r>
          </a:p>
          <a:p>
            <a:pPr marL="635045" lvl="1" indent="-177845">
              <a:buFont typeface="Calibri" panose="020F0502020204030204" pitchFamily="34" charset="0"/>
              <a:buChar char="─"/>
            </a:pPr>
            <a:r>
              <a:rPr lang="en-US" sz="1100" baseline="0" dirty="0">
                <a:latin typeface="Arial" panose="020B0604020202020204" pitchFamily="34" charset="0"/>
                <a:cs typeface="Arial" panose="020B0604020202020204" pitchFamily="34" charset="0"/>
              </a:rPr>
              <a:t>Intolerance was defined as treatment discontinuation due to grade 3/4 or persistent grade 2 AEs, excluding patients who previously demonstrated sensitivity to imatinib (prior MCyR)</a:t>
            </a:r>
          </a:p>
          <a:p>
            <a:pPr marL="635045" marR="0" lvl="1" indent="-177845" algn="l" defTabSz="914400" rtl="0" eaLnBrk="1" fontAlgn="auto" latinLnBrk="0" hangingPunct="1">
              <a:buClrTx/>
              <a:buSzTx/>
              <a:buFont typeface="Calibri" panose="020F0502020204030204" pitchFamily="34" charset="0"/>
              <a:buChar char="─"/>
              <a:tabLst/>
              <a:defRPr/>
            </a:pPr>
            <a:r>
              <a:rPr lang="en-US" sz="1100" dirty="0">
                <a:latin typeface="Arial" panose="020B0604020202020204" pitchFamily="34" charset="0"/>
                <a:cs typeface="Arial" panose="020B0604020202020204" pitchFamily="34" charset="0"/>
              </a:rPr>
              <a:t>Primary end point in patients with CML-CP was MCyR</a:t>
            </a:r>
            <a:r>
              <a:rPr lang="en-US" sz="1100" baseline="30000" dirty="0">
                <a:latin typeface="Arial" panose="020B0604020202020204" pitchFamily="34" charset="0"/>
                <a:cs typeface="Arial" panose="020B0604020202020204" pitchFamily="34" charset="0"/>
              </a:rPr>
              <a:t>1</a:t>
            </a:r>
            <a:endParaRPr lang="en-US" sz="1100" baseline="0" dirty="0">
              <a:latin typeface="Arial" panose="020B0604020202020204" pitchFamily="34" charset="0"/>
              <a:cs typeface="Arial" panose="020B0604020202020204" pitchFamily="34" charset="0"/>
            </a:endParaRPr>
          </a:p>
          <a:p>
            <a:pPr marL="177845" indent="-177845">
              <a:buFont typeface="Arial" panose="020B0604020202020204" pitchFamily="34" charset="0"/>
              <a:buChar char="•"/>
            </a:pPr>
            <a:r>
              <a:rPr lang="en-US" sz="1100" dirty="0">
                <a:latin typeface="Arial" panose="020B0604020202020204" pitchFamily="34" charset="0"/>
                <a:cs typeface="Arial" panose="020B0604020202020204" pitchFamily="34" charset="0"/>
              </a:rPr>
              <a:t>On the basis of positive efficacy and safety findings, TASIGNA 400 mg bid was approved for the treatment of patients with resistance to or intolerance of prior therapy, including imatinib</a:t>
            </a:r>
            <a:r>
              <a:rPr lang="en-US" sz="1100" baseline="30000" dirty="0">
                <a:latin typeface="Arial" panose="020B0604020202020204" pitchFamily="34" charset="0"/>
                <a:cs typeface="Arial" panose="020B0604020202020204" pitchFamily="34" charset="0"/>
              </a:rPr>
              <a:t>1</a:t>
            </a:r>
          </a:p>
          <a:p>
            <a:pPr marL="177845" indent="-177845">
              <a:buFont typeface="Arial" panose="020B0604020202020204" pitchFamily="34" charset="0"/>
              <a:buChar char="•"/>
            </a:pPr>
            <a:endParaRPr lang="en-US" sz="1100" baseline="300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References</a:t>
            </a:r>
          </a:p>
          <a:p>
            <a:pPr marL="228600" indent="-228600">
              <a:buFont typeface="+mj-lt"/>
              <a:buAutoNum type="arabicPeriod"/>
              <a:defRPr/>
            </a:pPr>
            <a:r>
              <a:rPr lang="it-IT" sz="1100" dirty="0">
                <a:latin typeface="Arial" panose="020B0604020202020204" pitchFamily="34" charset="0"/>
                <a:cs typeface="Arial" panose="020B0604020202020204" pitchFamily="34" charset="0"/>
              </a:rPr>
              <a:t>Habucky K, Duverger B, Kreft R, Kozlovsky V. TASIGNA</a:t>
            </a:r>
            <a:r>
              <a:rPr lang="it-IT" sz="1100" baseline="30000" dirty="0">
                <a:latin typeface="Arial" panose="020B0604020202020204" pitchFamily="34" charset="0"/>
                <a:cs typeface="Arial" panose="020B0604020202020204" pitchFamily="34" charset="0"/>
              </a:rPr>
              <a:t>®</a:t>
            </a:r>
            <a:r>
              <a:rPr lang="it-IT" sz="1100" dirty="0">
                <a:latin typeface="Arial" panose="020B0604020202020204" pitchFamily="34" charset="0"/>
                <a:cs typeface="Arial" panose="020B0604020202020204" pitchFamily="34" charset="0"/>
              </a:rPr>
              <a:t> (nilotinib) 50 mg, 150 mg and 200 mg hard capsules core data sheet, version 1.8. West Sussex, United Kingdom: Novartis Europharm Limited; 2016:1-56.</a:t>
            </a:r>
          </a:p>
          <a:p>
            <a:pPr marL="228600" indent="-228600">
              <a:buFont typeface="+mj-lt"/>
              <a:buAutoNum type="arabicPeriod"/>
              <a:defRPr/>
            </a:pPr>
            <a:r>
              <a:rPr lang="sv-SE" sz="1100" dirty="0">
                <a:latin typeface="Arial" panose="020B0604020202020204" pitchFamily="34" charset="0"/>
                <a:cs typeface="Arial" panose="020B0604020202020204" pitchFamily="34" charset="0"/>
              </a:rPr>
              <a:t>Kantarjian HM, Giles FJ, Bhalla KN</a:t>
            </a:r>
            <a:r>
              <a:rPr lang="en-US" sz="1100" dirty="0">
                <a:latin typeface="Arial" panose="020B0604020202020204" pitchFamily="34" charset="0"/>
                <a:cs typeface="Arial" panose="020B0604020202020204" pitchFamily="34" charset="0"/>
              </a:rPr>
              <a:t>, et al. Nilotinib is effective in patients with chronic myeloid leukemia in chronic phase after imatinib resistance or intolerance: 24-month follow-up results. </a:t>
            </a:r>
            <a:r>
              <a:rPr lang="en-US" sz="1100" i="1" dirty="0">
                <a:latin typeface="Arial" panose="020B0604020202020204" pitchFamily="34" charset="0"/>
                <a:cs typeface="Arial" panose="020B0604020202020204" pitchFamily="34" charset="0"/>
              </a:rPr>
              <a:t>Blood</a:t>
            </a:r>
            <a:r>
              <a:rPr lang="en-US" sz="1100" dirty="0">
                <a:latin typeface="Arial" panose="020B0604020202020204" pitchFamily="34" charset="0"/>
                <a:cs typeface="Arial" panose="020B0604020202020204" pitchFamily="34" charset="0"/>
              </a:rPr>
              <a:t>. 2011;117(4):1141-1145.</a:t>
            </a:r>
          </a:p>
          <a:p>
            <a:pPr marL="228600" indent="-228600">
              <a:buFont typeface="+mj-lt"/>
              <a:buAutoNum type="arabicPeriod"/>
              <a:defRPr/>
            </a:pPr>
            <a:r>
              <a:rPr lang="it-IT" sz="1100" dirty="0">
                <a:latin typeface="Arial" panose="020B0604020202020204" pitchFamily="34" charset="0"/>
                <a:ea typeface="Arial"/>
                <a:cs typeface="Arial" panose="020B0604020202020204" pitchFamily="34" charset="0"/>
              </a:rPr>
              <a:t>Baccarani M, Deininger MW, Rosti G, et al. </a:t>
            </a:r>
            <a:r>
              <a:rPr lang="en-US" sz="1100" dirty="0">
                <a:latin typeface="Arial" panose="020B0604020202020204" pitchFamily="34" charset="0"/>
                <a:ea typeface="Arial"/>
                <a:cs typeface="Arial" panose="020B0604020202020204" pitchFamily="34" charset="0"/>
              </a:rPr>
              <a:t>European LeukemiaNet recommendations for the management of chronic myeloid leukemia: 2013.</a:t>
            </a:r>
            <a:r>
              <a:rPr lang="it-IT" sz="1100" dirty="0">
                <a:latin typeface="Arial" panose="020B0604020202020204" pitchFamily="34" charset="0"/>
                <a:ea typeface="Arial"/>
                <a:cs typeface="Arial" panose="020B0604020202020204" pitchFamily="34" charset="0"/>
              </a:rPr>
              <a:t> </a:t>
            </a:r>
            <a:r>
              <a:rPr lang="it-IT" sz="1100" i="1" dirty="0">
                <a:latin typeface="Arial" panose="020B0604020202020204" pitchFamily="34" charset="0"/>
                <a:ea typeface="Arial"/>
                <a:cs typeface="Arial" panose="020B0604020202020204" pitchFamily="34" charset="0"/>
              </a:rPr>
              <a:t>Blood</a:t>
            </a:r>
            <a:r>
              <a:rPr lang="it-IT" sz="1100" dirty="0">
                <a:latin typeface="Arial" panose="020B0604020202020204" pitchFamily="34" charset="0"/>
                <a:ea typeface="Arial"/>
                <a:cs typeface="Arial" panose="020B0604020202020204" pitchFamily="34" charset="0"/>
              </a:rPr>
              <a:t>. 2013;122(6):872-884.</a:t>
            </a:r>
          </a:p>
          <a:p>
            <a:pPr marL="228600" indent="-228600">
              <a:buFont typeface="+mj-lt"/>
              <a:buAutoNum type="arabicPeriod"/>
              <a:defRPr/>
            </a:pPr>
            <a:r>
              <a:rPr lang="en-US" sz="1100" dirty="0">
                <a:latin typeface="Arial" panose="020B0604020202020204" pitchFamily="34" charset="0"/>
                <a:cs typeface="Arial" panose="020B0604020202020204" pitchFamily="34" charset="0"/>
              </a:rPr>
              <a:t>Referenced with permission from the NCCN Clinical Practice Guidelines in Oncology (NCCN Guidelines</a:t>
            </a: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for Chronic Myeloid Leukemia. V.2.2017. © National Comprehensive Cancer Network, Inc. 2017. All rights reserved. Accessed May 10, 2017. To view the most recent and complete version of the guideline, go online to NCCN.org.</a:t>
            </a:r>
          </a:p>
          <a:p>
            <a:endParaRPr lang="en-US"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528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indent="0" defTabSz="948507">
              <a:buFont typeface="Arial" panose="020B0604020202020204" pitchFamily="34" charset="0"/>
              <a:buNone/>
              <a:defRPr/>
            </a:pPr>
            <a:r>
              <a:rPr lang="en-US" b="1" dirty="0">
                <a:latin typeface="Arial" panose="020B0604020202020204" pitchFamily="34" charset="0"/>
                <a:cs typeface="Arial" panose="020B0604020202020204" pitchFamily="34" charset="0"/>
              </a:rPr>
              <a:t>KEY POINT: </a:t>
            </a:r>
            <a:r>
              <a:rPr lang="en-US" sz="1200" b="1" dirty="0">
                <a:latin typeface="Arial" panose="020B0604020202020204" pitchFamily="34" charset="0"/>
                <a:cs typeface="Arial" panose="020B0604020202020204" pitchFamily="34" charset="0"/>
              </a:rPr>
              <a:t>In trial 2101, TASIGNA resulted in fast and deep responses in patients with imatinib-resistant or imatinib-intolerant Ph+ CML-CP</a:t>
            </a:r>
            <a:r>
              <a:rPr lang="en-US" b="1" baseline="30000" dirty="0">
                <a:latin typeface="Arial" panose="020B0604020202020204" pitchFamily="34" charset="0"/>
                <a:cs typeface="Arial" panose="020B0604020202020204" pitchFamily="34" charset="0"/>
              </a:rPr>
              <a:t>1-3</a:t>
            </a:r>
          </a:p>
          <a:p>
            <a:pPr marL="177845" indent="-177845">
              <a:buFont typeface="Arial" panose="020B0604020202020204" pitchFamily="34" charset="0"/>
              <a:buChar char="•"/>
            </a:pPr>
            <a:r>
              <a:rPr lang="en-US" dirty="0">
                <a:latin typeface="Arial" panose="020B0604020202020204" pitchFamily="34" charset="0"/>
                <a:cs typeface="Arial" panose="020B0604020202020204" pitchFamily="34" charset="0"/>
              </a:rPr>
              <a:t>At 12</a:t>
            </a:r>
            <a:r>
              <a:rPr lang="en-US" baseline="0" dirty="0">
                <a:latin typeface="Arial" panose="020B0604020202020204" pitchFamily="34" charset="0"/>
                <a:cs typeface="Arial" panose="020B0604020202020204" pitchFamily="34" charset="0"/>
              </a:rPr>
              <a:t> months, 32% of patients had MMR</a:t>
            </a:r>
            <a:r>
              <a:rPr lang="en-US" baseline="30000" dirty="0">
                <a:latin typeface="Arial" panose="020B0604020202020204" pitchFamily="34" charset="0"/>
                <a:cs typeface="Arial" panose="020B0604020202020204" pitchFamily="34" charset="0"/>
              </a:rPr>
              <a:t>2</a:t>
            </a:r>
            <a:r>
              <a:rPr lang="en-US" baseline="0" dirty="0">
                <a:latin typeface="Arial" panose="020B0604020202020204" pitchFamily="34" charset="0"/>
                <a:cs typeface="Arial" panose="020B0604020202020204" pitchFamily="34" charset="0"/>
              </a:rPr>
              <a:t> </a:t>
            </a:r>
          </a:p>
          <a:p>
            <a:pPr marL="177845" indent="-177845">
              <a:buFont typeface="Arial" panose="020B0604020202020204" pitchFamily="34" charset="0"/>
              <a:buChar char="•"/>
            </a:pPr>
            <a:r>
              <a:rPr lang="en-US" baseline="0" dirty="0">
                <a:latin typeface="Arial" panose="020B0604020202020204" pitchFamily="34" charset="0"/>
                <a:cs typeface="Arial" panose="020B0604020202020204" pitchFamily="34" charset="0"/>
              </a:rPr>
              <a:t>By 24 months, 59% of patients had ≥PCyR and 44% had CCyR</a:t>
            </a:r>
            <a:r>
              <a:rPr lang="en-US" baseline="30000" dirty="0">
                <a:latin typeface="Arial" panose="020B0604020202020204" pitchFamily="34" charset="0"/>
                <a:cs typeface="Arial" panose="020B0604020202020204" pitchFamily="34" charset="0"/>
              </a:rPr>
              <a:t>1,2</a:t>
            </a:r>
            <a:endParaRPr lang="en-US" baseline="0" dirty="0">
              <a:latin typeface="Arial" panose="020B0604020202020204" pitchFamily="34" charset="0"/>
              <a:cs typeface="Arial" panose="020B0604020202020204" pitchFamily="34" charset="0"/>
            </a:endParaRPr>
          </a:p>
          <a:p>
            <a:pPr marL="177845" indent="-177845">
              <a:buFont typeface="Arial" panose="020B0604020202020204" pitchFamily="34" charset="0"/>
              <a:buChar char="•"/>
            </a:pPr>
            <a:r>
              <a:rPr lang="en-US" baseline="0" dirty="0">
                <a:latin typeface="Arial" panose="020B0604020202020204" pitchFamily="34" charset="0"/>
                <a:cs typeface="Arial" panose="020B0604020202020204" pitchFamily="34" charset="0"/>
              </a:rPr>
              <a:t>Most responders achieved &lt;35% Ph+ metaphases within 3 months, which is considered by the ELN to be within the optimal CyR to second-line therapy</a:t>
            </a:r>
            <a:r>
              <a:rPr lang="en-US" baseline="30000" dirty="0">
                <a:latin typeface="Arial" panose="020B0604020202020204" pitchFamily="34" charset="0"/>
                <a:cs typeface="Arial" panose="020B0604020202020204" pitchFamily="34" charset="0"/>
              </a:rPr>
              <a:t>1,3</a:t>
            </a:r>
          </a:p>
          <a:p>
            <a:pPr marL="177845" indent="-177845">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it-IT" dirty="0">
                <a:latin typeface="Arial" panose="020B0604020202020204" pitchFamily="34" charset="0"/>
                <a:cs typeface="Arial" panose="020B0604020202020204" pitchFamily="34" charset="0"/>
              </a:rPr>
              <a:t>Habucky K, Duverger B, Kreft R, Kozlovsky V. TASIGNA</a:t>
            </a:r>
            <a:r>
              <a:rPr lang="it-IT" baseline="30000"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(nilotinib) 50 mg, 150 mg and 200 mg hard capsules core data sheet, version 1.8. West Sussex, United Kingdom: Novartis Europharm Limited; 2016:1-56.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dirty="0">
                <a:latin typeface="Arial" panose="020B0604020202020204" pitchFamily="34" charset="0"/>
                <a:cs typeface="Arial" panose="020B0604020202020204" pitchFamily="34" charset="0"/>
              </a:rPr>
              <a:t>Kantarjian HM, Giles FJ, Bhalla KN</a:t>
            </a:r>
            <a:r>
              <a:rPr lang="en-US" dirty="0">
                <a:latin typeface="Arial" panose="020B0604020202020204" pitchFamily="34" charset="0"/>
                <a:cs typeface="Arial" panose="020B0604020202020204" pitchFamily="34" charset="0"/>
              </a:rPr>
              <a:t>, et al. Nilotinib is effective in patients with chronic myeloid leukemia in chronic phase after imatinib resistance or intolerance: 24-month follow-up results. </a:t>
            </a:r>
            <a:r>
              <a:rPr lang="en-US" i="1" dirty="0">
                <a:latin typeface="Arial" panose="020B0604020202020204" pitchFamily="34" charset="0"/>
                <a:cs typeface="Arial" panose="020B0604020202020204" pitchFamily="34" charset="0"/>
              </a:rPr>
              <a:t>Blood</a:t>
            </a:r>
            <a:r>
              <a:rPr lang="en-US" dirty="0">
                <a:latin typeface="Arial" panose="020B0604020202020204" pitchFamily="34" charset="0"/>
                <a:cs typeface="Arial" panose="020B0604020202020204" pitchFamily="34" charset="0"/>
              </a:rPr>
              <a:t>. 2011;117(4):1141-1145.</a:t>
            </a:r>
          </a:p>
          <a:p>
            <a:pPr marL="228600" lvl="0" indent="-228600">
              <a:buFont typeface="+mj-lt"/>
              <a:buAutoNum type="arabicPeriod"/>
              <a:defRPr/>
            </a:pPr>
            <a:r>
              <a:rPr lang="it-IT" dirty="0">
                <a:latin typeface="Arial" panose="020B0604020202020204" pitchFamily="34" charset="0"/>
                <a:ea typeface="Arial"/>
                <a:cs typeface="Arial" panose="020B0604020202020204" pitchFamily="34" charset="0"/>
              </a:rPr>
              <a:t>Baccarani M, Deininger MW, Rosti G, et al. </a:t>
            </a:r>
            <a:r>
              <a:rPr lang="en-US" dirty="0">
                <a:latin typeface="Arial" panose="020B0604020202020204" pitchFamily="34" charset="0"/>
                <a:ea typeface="Arial"/>
                <a:cs typeface="Arial" panose="020B0604020202020204" pitchFamily="34" charset="0"/>
              </a:rPr>
              <a:t>European LeukemiaNet recommendations for the management of chronic myeloid leukemia: 2013.</a:t>
            </a:r>
            <a:r>
              <a:rPr lang="it-IT" dirty="0">
                <a:latin typeface="Arial" panose="020B0604020202020204" pitchFamily="34" charset="0"/>
                <a:ea typeface="Arial"/>
                <a:cs typeface="Arial" panose="020B0604020202020204" pitchFamily="34" charset="0"/>
              </a:rPr>
              <a:t> </a:t>
            </a:r>
            <a:r>
              <a:rPr lang="it-IT" i="1" dirty="0">
                <a:latin typeface="Arial" panose="020B0604020202020204" pitchFamily="34" charset="0"/>
                <a:ea typeface="Arial"/>
                <a:cs typeface="Arial" panose="020B0604020202020204" pitchFamily="34" charset="0"/>
              </a:rPr>
              <a:t>Blood</a:t>
            </a:r>
            <a:r>
              <a:rPr lang="it-IT" dirty="0">
                <a:latin typeface="Arial" panose="020B0604020202020204" pitchFamily="34" charset="0"/>
                <a:ea typeface="Arial"/>
                <a:cs typeface="Arial" panose="020B0604020202020204" pitchFamily="34" charset="0"/>
              </a:rPr>
              <a:t>. 2013;122(6):872-884</a:t>
            </a:r>
            <a:r>
              <a:rPr lang="it-IT"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indent="0" defTabSz="948507">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0" indent="0" defTabSz="948507">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785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indent="0" defTabSz="897193">
              <a:buFont typeface="Arial" panose="020B0604020202020204" pitchFamily="34" charset="0"/>
              <a:buNone/>
              <a:defRPr/>
            </a:pPr>
            <a:r>
              <a:rPr lang="en-US" b="1" dirty="0">
                <a:latin typeface="Arial" panose="020B0604020202020204" pitchFamily="34" charset="0"/>
                <a:cs typeface="Arial" panose="020B0604020202020204" pitchFamily="34" charset="0"/>
              </a:rPr>
              <a:t>KEY POINT: </a:t>
            </a:r>
            <a:r>
              <a:rPr lang="en-US" b="1" baseline="0" dirty="0">
                <a:latin typeface="Arial" panose="020B0604020202020204" pitchFamily="34" charset="0"/>
                <a:cs typeface="Arial" panose="020B0604020202020204" pitchFamily="34" charset="0"/>
              </a:rPr>
              <a:t>A</a:t>
            </a:r>
            <a:r>
              <a:rPr lang="en-US" b="1" dirty="0">
                <a:latin typeface="Arial" panose="020B0604020202020204" pitchFamily="34" charset="0"/>
                <a:cs typeface="Arial" panose="020B0604020202020204" pitchFamily="34" charset="0"/>
              </a:rPr>
              <a:t>chievement of early molecular response after switching to TASIGNA was associated with better long-term </a:t>
            </a:r>
            <a:r>
              <a:rPr lang="en-US" b="1" baseline="0" dirty="0">
                <a:latin typeface="Arial" panose="020B0604020202020204" pitchFamily="34" charset="0"/>
                <a:cs typeface="Arial" panose="020B0604020202020204" pitchFamily="34" charset="0"/>
              </a:rPr>
              <a:t>outcomes</a:t>
            </a:r>
            <a:r>
              <a:rPr lang="en-US" b="1" baseline="30000" dirty="0">
                <a:latin typeface="Arial" panose="020B0604020202020204" pitchFamily="34" charset="0"/>
                <a:cs typeface="Arial" panose="020B0604020202020204" pitchFamily="34" charset="0"/>
              </a:rPr>
              <a:t>1</a:t>
            </a:r>
          </a:p>
          <a:p>
            <a:pPr marL="168224" indent="-168224">
              <a:buFont typeface="Arial" panose="020B0604020202020204" pitchFamily="34" charset="0"/>
              <a:buChar char="•"/>
            </a:pPr>
            <a:r>
              <a:rPr lang="en-US" dirty="0">
                <a:latin typeface="Arial" panose="020B0604020202020204" pitchFamily="34" charset="0"/>
                <a:cs typeface="Arial" panose="020B0604020202020204" pitchFamily="34" charset="0"/>
              </a:rPr>
              <a:t>In Study</a:t>
            </a:r>
            <a:r>
              <a:rPr lang="en-US" baseline="0" dirty="0">
                <a:latin typeface="Arial" panose="020B0604020202020204" pitchFamily="34" charset="0"/>
                <a:cs typeface="Arial" panose="020B0604020202020204" pitchFamily="34" charset="0"/>
              </a:rPr>
              <a:t> 2101, a</a:t>
            </a:r>
            <a:r>
              <a:rPr lang="en-US" dirty="0">
                <a:latin typeface="Arial" panose="020B0604020202020204" pitchFamily="34" charset="0"/>
                <a:cs typeface="Arial" panose="020B0604020202020204" pitchFamily="34" charset="0"/>
              </a:rPr>
              <a:t>pproximately half of patients achieved BCR-ABL ≤10% at 3 months,</a:t>
            </a:r>
            <a:r>
              <a:rPr lang="en-US" baseline="0" dirty="0">
                <a:latin typeface="Arial" panose="020B0604020202020204" pitchFamily="34" charset="0"/>
                <a:cs typeface="Arial" panose="020B0604020202020204" pitchFamily="34" charset="0"/>
              </a:rPr>
              <a:t> which is considered an optimal response to second-line treatment</a:t>
            </a:r>
            <a:r>
              <a:rPr lang="en-US" baseline="30000" dirty="0">
                <a:latin typeface="Arial" panose="020B0604020202020204" pitchFamily="34" charset="0"/>
                <a:cs typeface="Arial" panose="020B0604020202020204" pitchFamily="34" charset="0"/>
              </a:rPr>
              <a:t>2</a:t>
            </a:r>
          </a:p>
          <a:p>
            <a:pPr marL="168224" indent="-168224">
              <a:buFont typeface="Arial" panose="020B0604020202020204" pitchFamily="34" charset="0"/>
              <a:buChar char="•"/>
            </a:pPr>
            <a:r>
              <a:rPr lang="en-US" dirty="0">
                <a:latin typeface="Arial" panose="020B0604020202020204" pitchFamily="34" charset="0"/>
                <a:cs typeface="Arial" panose="020B0604020202020204" pitchFamily="34" charset="0"/>
              </a:rPr>
              <a:t>Molecular response at 6 months was also</a:t>
            </a:r>
            <a:r>
              <a:rPr lang="en-US" baseline="0" dirty="0">
                <a:latin typeface="Arial" panose="020B0604020202020204" pitchFamily="34" charset="0"/>
                <a:cs typeface="Arial" panose="020B0604020202020204" pitchFamily="34" charset="0"/>
              </a:rPr>
              <a:t> predictive of OS and PFS at 4 years</a:t>
            </a:r>
            <a:r>
              <a:rPr lang="en-US" baseline="30000" dirty="0">
                <a:latin typeface="Arial" panose="020B0604020202020204" pitchFamily="34" charset="0"/>
                <a:cs typeface="Arial" panose="020B0604020202020204" pitchFamily="34" charset="0"/>
              </a:rPr>
              <a:t>1</a:t>
            </a:r>
          </a:p>
          <a:p>
            <a:pPr marL="620046" lvl="1" indent="-171450">
              <a:buFont typeface="Calibri" panose="020F0502020204030204" pitchFamily="34" charset="0"/>
              <a:buChar char="─"/>
            </a:pPr>
            <a:r>
              <a:rPr lang="en-US" baseline="0" dirty="0">
                <a:latin typeface="Arial" panose="020B0604020202020204" pitchFamily="34" charset="0"/>
                <a:cs typeface="Arial" panose="020B0604020202020204" pitchFamily="34" charset="0"/>
              </a:rPr>
              <a:t>Patients with </a:t>
            </a:r>
            <a:r>
              <a:rPr lang="en-US" dirty="0">
                <a:latin typeface="Arial" panose="020B0604020202020204" pitchFamily="34" charset="0"/>
                <a:cs typeface="Arial" panose="020B0604020202020204" pitchFamily="34" charset="0"/>
              </a:rPr>
              <a:t>BCR-ABL ≤1% and &gt;1% to 10% at 6 months had higher rates of PFS (4-year PFS, 85%, 67%, and 42%, respectively) and OS vs patients with BCR-ABL &gt;10% (4-year OS, 95%, 81%, and 71%, respectively, 10% vs &gt;10%)</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References</a:t>
            </a:r>
          </a:p>
          <a:p>
            <a:pPr marL="228600" indent="-228600">
              <a:buFont typeface="+mj-lt"/>
              <a:buAutoNum type="arabicPeriod"/>
            </a:pPr>
            <a:r>
              <a:rPr lang="fr-FR" dirty="0">
                <a:latin typeface="Arial" panose="020B0604020202020204" pitchFamily="34" charset="0"/>
                <a:cs typeface="Arial" panose="020B0604020202020204" pitchFamily="34" charset="0"/>
              </a:rPr>
              <a:t>Giles FJ, le Coutre PD, Pinilla-Ibarz J</a:t>
            </a:r>
            <a:r>
              <a:rPr lang="en-US" dirty="0">
                <a:latin typeface="Arial" panose="020B0604020202020204" pitchFamily="34" charset="0"/>
                <a:cs typeface="Arial" panose="020B0604020202020204" pitchFamily="34" charset="0"/>
              </a:rPr>
              <a:t>, et al. Nilotinib in imatinib-resistant or imatinib-intolerant patients with chronic myeloid leukemia in chronic phase: 48-month follow-up results of a phase II study. </a:t>
            </a:r>
            <a:r>
              <a:rPr lang="en-US" i="1" dirty="0">
                <a:latin typeface="Arial" panose="020B0604020202020204" pitchFamily="34" charset="0"/>
                <a:cs typeface="Arial" panose="020B0604020202020204" pitchFamily="34" charset="0"/>
              </a:rPr>
              <a:t>Leukemia</a:t>
            </a:r>
            <a:r>
              <a:rPr lang="en-US" dirty="0">
                <a:latin typeface="Arial" panose="020B0604020202020204" pitchFamily="34" charset="0"/>
                <a:cs typeface="Arial" panose="020B0604020202020204" pitchFamily="34" charset="0"/>
              </a:rPr>
              <a:t>. 2013;27(1):107-112.</a:t>
            </a:r>
          </a:p>
          <a:p>
            <a:pPr marL="228600" lvl="0" indent="-228600">
              <a:buFont typeface="+mj-lt"/>
              <a:buAutoNum type="arabicPeriod"/>
              <a:defRPr/>
            </a:pPr>
            <a:r>
              <a:rPr lang="it-IT" dirty="0">
                <a:latin typeface="Arial" panose="020B0604020202020204" pitchFamily="34" charset="0"/>
                <a:ea typeface="Arial"/>
                <a:cs typeface="Arial" panose="020B0604020202020204" pitchFamily="34" charset="0"/>
              </a:rPr>
              <a:t>Baccarani M, Deininger MW, Rosti G, et al. </a:t>
            </a:r>
            <a:r>
              <a:rPr lang="en-US" dirty="0">
                <a:latin typeface="Arial" panose="020B0604020202020204" pitchFamily="34" charset="0"/>
                <a:ea typeface="Arial"/>
                <a:cs typeface="Arial" panose="020B0604020202020204" pitchFamily="34" charset="0"/>
              </a:rPr>
              <a:t>European LeukemiaNet recommendations for the management of chronic myeloid leukemia: 2013.</a:t>
            </a:r>
            <a:r>
              <a:rPr lang="it-IT" dirty="0">
                <a:latin typeface="Arial" panose="020B0604020202020204" pitchFamily="34" charset="0"/>
                <a:ea typeface="Arial"/>
                <a:cs typeface="Arial" panose="020B0604020202020204" pitchFamily="34" charset="0"/>
              </a:rPr>
              <a:t> </a:t>
            </a:r>
            <a:r>
              <a:rPr lang="it-IT" i="1" dirty="0">
                <a:latin typeface="Arial" panose="020B0604020202020204" pitchFamily="34" charset="0"/>
                <a:ea typeface="Arial"/>
                <a:cs typeface="Arial" panose="020B0604020202020204" pitchFamily="34" charset="0"/>
              </a:rPr>
              <a:t>Blood</a:t>
            </a:r>
            <a:r>
              <a:rPr lang="it-IT" dirty="0">
                <a:latin typeface="Arial" panose="020B0604020202020204" pitchFamily="34" charset="0"/>
                <a:ea typeface="Arial"/>
                <a:cs typeface="Arial" panose="020B0604020202020204" pitchFamily="34" charset="0"/>
              </a:rPr>
              <a:t>. 2013;122(6):872-884</a:t>
            </a:r>
            <a:r>
              <a:rPr lang="it-IT"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28600" indent="-228600">
              <a:buFont typeface="+mj-lt"/>
              <a:buAutoNum type="arabicPeriod"/>
            </a:pPr>
            <a:endParaRPr lang="en-US" dirty="0">
              <a:latin typeface="Arial" panose="020B0604020202020204" pitchFamily="34" charset="0"/>
              <a:cs typeface="Arial" panose="020B0604020202020204" pitchFamily="34" charset="0"/>
            </a:endParaRPr>
          </a:p>
          <a:p>
            <a:pPr marL="0" lvl="1"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pPr marL="0" indent="0" defTabSz="897193">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78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5"/>
            <a:ext cx="5438140" cy="5101856"/>
          </a:xfrm>
        </p:spPr>
        <p:txBody>
          <a:bodyPr/>
          <a:lstStyle/>
          <a:p>
            <a:pPr marL="0" indent="0">
              <a:buFont typeface="Arial" panose="020B0604020202020204" pitchFamily="34" charset="0"/>
              <a:buNone/>
            </a:pPr>
            <a:r>
              <a:rPr lang="en-US" sz="1100" b="1" dirty="0">
                <a:latin typeface="Arial" panose="020B0604020202020204" pitchFamily="34" charset="0"/>
                <a:cs typeface="Arial" panose="020B0604020202020204" pitchFamily="34" charset="0"/>
              </a:rPr>
              <a:t>KEY POINT: Study 2101 demonstrated that TASIGNA has a tolerable safety profile in resistant or intolerant Ph+ CML-CP</a:t>
            </a:r>
            <a:r>
              <a:rPr lang="en-US" sz="1100" b="1" baseline="30000" dirty="0">
                <a:latin typeface="Arial" panose="020B0604020202020204" pitchFamily="34" charset="0"/>
                <a:cs typeface="Arial" panose="020B0604020202020204" pitchFamily="34" charset="0"/>
              </a:rPr>
              <a:t>1-3</a:t>
            </a:r>
          </a:p>
          <a:p>
            <a:pPr marL="0" indent="0">
              <a:buFont typeface="Arial" panose="020B0604020202020204" pitchFamily="34" charset="0"/>
              <a:buNone/>
            </a:pPr>
            <a:endParaRPr lang="en-US" sz="1100" b="1" baseline="30000" dirty="0">
              <a:latin typeface="Arial" panose="020B0604020202020204" pitchFamily="34" charset="0"/>
              <a:cs typeface="Arial" panose="020B0604020202020204" pitchFamily="34" charset="0"/>
            </a:endParaRPr>
          </a:p>
          <a:p>
            <a:pPr marL="177845" marR="0" lvl="0" indent="-177845" algn="l" defTabSz="914400" rtl="0" eaLnBrk="1" fontAlgn="auto" latinLnBrk="0" hangingPunct="1">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This slide shows the</a:t>
            </a:r>
            <a:r>
              <a:rPr lang="en-US" sz="1100" baseline="0" dirty="0">
                <a:latin typeface="Arial" panose="020B0604020202020204" pitchFamily="34" charset="0"/>
                <a:cs typeface="Arial" panose="020B0604020202020204" pitchFamily="34" charset="0"/>
              </a:rPr>
              <a:t> incidence of AEs that occurred in Study 2101, grouped according to the ELN</a:t>
            </a:r>
            <a:r>
              <a:rPr lang="en-US" sz="1100" baseline="30000" dirty="0">
                <a:latin typeface="Arial" panose="020B0604020202020204" pitchFamily="34" charset="0"/>
                <a:cs typeface="Arial" panose="020B0604020202020204" pitchFamily="34" charset="0"/>
              </a:rPr>
              <a:t>1</a:t>
            </a:r>
          </a:p>
          <a:p>
            <a:pPr marL="635045" marR="0" lvl="1" indent="-177845" algn="l" defTabSz="914400" rtl="0" eaLnBrk="1" fontAlgn="auto" latinLnBrk="0" hangingPunct="1">
              <a:buClrTx/>
              <a:buSzTx/>
              <a:buFont typeface="Courier New" panose="02070309020205020404" pitchFamily="49" charset="0"/>
              <a:buChar char="-"/>
              <a:tabLst/>
              <a:defRPr/>
            </a:pPr>
            <a:r>
              <a:rPr lang="en-US" sz="1100" dirty="0">
                <a:latin typeface="Arial" panose="020B0604020202020204" pitchFamily="34" charset="0"/>
                <a:cs typeface="Arial" panose="020B0604020202020204" pitchFamily="34" charset="0"/>
              </a:rPr>
              <a:t>Only</a:t>
            </a:r>
            <a:r>
              <a:rPr lang="en-US" sz="1100" baseline="0" dirty="0">
                <a:latin typeface="Arial" panose="020B0604020202020204" pitchFamily="34" charset="0"/>
                <a:cs typeface="Arial" panose="020B0604020202020204" pitchFamily="34" charset="0"/>
              </a:rPr>
              <a:t> the percentages for grade 3/4 events are listed on the slide, as incidence for all grades is not reported in the TASIGNA product label</a:t>
            </a:r>
            <a:endParaRPr lang="en-US" sz="1100" dirty="0">
              <a:latin typeface="Arial" panose="020B0604020202020204" pitchFamily="34" charset="0"/>
              <a:cs typeface="Arial" panose="020B0604020202020204" pitchFamily="34" charset="0"/>
            </a:endParaRPr>
          </a:p>
          <a:p>
            <a:pPr marL="177845" marR="0" lvl="0" indent="-177845" algn="l" defTabSz="914400" rtl="0" eaLnBrk="1" fontAlgn="auto" latinLnBrk="0" hangingPunct="1">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Drug-related AEs were generally mild to moderate in severity, and grade 3/4 nonhematologic AEs were infrequent</a:t>
            </a:r>
            <a:r>
              <a:rPr lang="en-US" sz="1100" baseline="30000" dirty="0">
                <a:latin typeface="Arial" panose="020B0604020202020204" pitchFamily="34" charset="0"/>
                <a:cs typeface="Arial" panose="020B0604020202020204" pitchFamily="34" charset="0"/>
              </a:rPr>
              <a:t>2,3</a:t>
            </a:r>
          </a:p>
          <a:p>
            <a:pPr marL="177845" marR="0" lvl="0" indent="-177845" algn="l" defTabSz="914400" rtl="0" eaLnBrk="1" fontAlgn="auto" latinLnBrk="0" hangingPunct="1">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No new grade 3/4 nonhematologic AEs were reported since the 24-month analysis, confirming the long-term tolerability of TASIGNA 400 mg bid</a:t>
            </a:r>
            <a:r>
              <a:rPr lang="en-US" sz="1100" baseline="30000" dirty="0">
                <a:latin typeface="Arial" panose="020B0604020202020204" pitchFamily="34" charset="0"/>
                <a:cs typeface="Arial" panose="020B0604020202020204" pitchFamily="34" charset="0"/>
              </a:rPr>
              <a:t>4</a:t>
            </a:r>
          </a:p>
          <a:p>
            <a:pPr marL="177845" lvl="0" indent="-177845">
              <a:buFont typeface="Arial" panose="020B0604020202020204" pitchFamily="34" charset="0"/>
              <a:buChar char="•"/>
            </a:pPr>
            <a:r>
              <a:rPr lang="en-US" sz="1100" dirty="0">
                <a:latin typeface="Arial" panose="020B0604020202020204" pitchFamily="34" charset="0"/>
                <a:cs typeface="Arial" panose="020B0604020202020204" pitchFamily="34" charset="0"/>
              </a:rPr>
              <a:t>With 24 months of follow-up in Study 2101, 39% of patients (n=124) were still on study treatment. Of the patients who discontinued treatment, 19% (n=61) discontinued due to AEs</a:t>
            </a:r>
            <a:r>
              <a:rPr lang="en-US" sz="1100" baseline="30000" dirty="0">
                <a:latin typeface="Arial" panose="020B0604020202020204" pitchFamily="34" charset="0"/>
                <a:cs typeface="Arial" panose="020B0604020202020204" pitchFamily="34" charset="0"/>
              </a:rPr>
              <a:t>3</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References</a:t>
            </a:r>
          </a:p>
          <a:p>
            <a:pPr marL="228600" indent="-228600">
              <a:buAutoNum type="arabicPeriod"/>
            </a:pPr>
            <a:r>
              <a:rPr lang="it-IT" sz="1100" dirty="0">
                <a:latin typeface="Arial" panose="020B0604020202020204" pitchFamily="34" charset="0"/>
                <a:cs typeface="Arial" panose="020B0604020202020204" pitchFamily="34" charset="0"/>
              </a:rPr>
              <a:t>Steegmann JL, Baccarani M, Breccia M</a:t>
            </a:r>
            <a:r>
              <a:rPr lang="en-US" sz="1100" dirty="0">
                <a:latin typeface="Arial" panose="020B0604020202020204" pitchFamily="34" charset="0"/>
                <a:cs typeface="Arial" panose="020B0604020202020204" pitchFamily="34" charset="0"/>
              </a:rPr>
              <a:t>, et al. European LeukemiaNet recommendations for the management and avoidance of adverse events of treatment in chronic myeloid leukaemia. </a:t>
            </a:r>
            <a:r>
              <a:rPr lang="en-US" sz="1100" i="1" dirty="0">
                <a:latin typeface="Arial" panose="020B0604020202020204" pitchFamily="34" charset="0"/>
                <a:cs typeface="Arial" panose="020B0604020202020204" pitchFamily="34" charset="0"/>
              </a:rPr>
              <a:t>Leukemia</a:t>
            </a:r>
            <a:r>
              <a:rPr lang="en-US" sz="1100" dirty="0">
                <a:latin typeface="Arial" panose="020B0604020202020204" pitchFamily="34" charset="0"/>
                <a:cs typeface="Arial" panose="020B0604020202020204" pitchFamily="34" charset="0"/>
              </a:rPr>
              <a:t>. 2016;30(8):1648-1671. </a:t>
            </a:r>
          </a:p>
          <a:p>
            <a:pPr marL="228600" indent="-228600">
              <a:buAutoNum type="arabicPeriod"/>
            </a:pPr>
            <a:r>
              <a:rPr lang="it-IT" sz="1100" dirty="0">
                <a:latin typeface="Arial" panose="020B0604020202020204" pitchFamily="34" charset="0"/>
                <a:cs typeface="Arial" panose="020B0604020202020204" pitchFamily="34" charset="0"/>
              </a:rPr>
              <a:t>Habucky K, Duverger B, Kreft R, Kozlovsky V. TASIGNA® (nilotinib) 50 mg, 150 mg and 200 mg hard capsules core data sheet, version 1.8. West Sussex, United Kingdom: Novartis Europharm Limited; 2016:1-56.</a:t>
            </a:r>
          </a:p>
          <a:p>
            <a:pPr marL="228600" indent="-228600">
              <a:buAutoNum type="arabicPeriod"/>
            </a:pPr>
            <a:r>
              <a:rPr lang="sv-SE" sz="1100" dirty="0">
                <a:latin typeface="Arial" panose="020B0604020202020204" pitchFamily="34" charset="0"/>
                <a:cs typeface="Arial" panose="020B0604020202020204" pitchFamily="34" charset="0"/>
              </a:rPr>
              <a:t>Kantarjian HM, Giles FJ, Bhalla KN</a:t>
            </a:r>
            <a:r>
              <a:rPr lang="en-US" sz="1100" dirty="0">
                <a:latin typeface="Arial" panose="020B0604020202020204" pitchFamily="34" charset="0"/>
                <a:cs typeface="Arial" panose="020B0604020202020204" pitchFamily="34" charset="0"/>
              </a:rPr>
              <a:t>, et al. Nilotinib is effective in patients with chronic myeloid leukemia in chronic phase after imatinib resistance or intolerance: 24-month follow-up results. </a:t>
            </a:r>
            <a:r>
              <a:rPr lang="en-US" sz="1100" i="1" dirty="0">
                <a:latin typeface="Arial" panose="020B0604020202020204" pitchFamily="34" charset="0"/>
                <a:cs typeface="Arial" panose="020B0604020202020204" pitchFamily="34" charset="0"/>
              </a:rPr>
              <a:t>Blood</a:t>
            </a:r>
            <a:r>
              <a:rPr lang="en-US" sz="1100" dirty="0">
                <a:latin typeface="Arial" panose="020B0604020202020204" pitchFamily="34" charset="0"/>
                <a:cs typeface="Arial" panose="020B0604020202020204" pitchFamily="34" charset="0"/>
              </a:rPr>
              <a:t>. 2011;117(4):1141-1145. </a:t>
            </a:r>
          </a:p>
          <a:p>
            <a:pPr marL="228600" indent="-228600">
              <a:buAutoNum type="arabicPeriod"/>
            </a:pPr>
            <a:r>
              <a:rPr lang="fr-FR" sz="1100" dirty="0">
                <a:latin typeface="Arial" panose="020B0604020202020204" pitchFamily="34" charset="0"/>
                <a:cs typeface="Arial" panose="020B0604020202020204" pitchFamily="34" charset="0"/>
              </a:rPr>
              <a:t>Giles FJ, le Coutre PD, Pinilla-Ibarz J</a:t>
            </a:r>
            <a:r>
              <a:rPr lang="en-US" sz="1100" dirty="0">
                <a:latin typeface="Arial" panose="020B0604020202020204" pitchFamily="34" charset="0"/>
                <a:cs typeface="Arial" panose="020B0604020202020204" pitchFamily="34" charset="0"/>
              </a:rPr>
              <a:t>, et al. Nilotinib in imatinib-resistant or imatinib-intolerant patients with chronic myeloid leukemia in chronic phase: 48-month follow-up results of a phase II study. </a:t>
            </a:r>
            <a:r>
              <a:rPr lang="en-US" sz="1100" i="1" dirty="0">
                <a:latin typeface="Arial" panose="020B0604020202020204" pitchFamily="34" charset="0"/>
                <a:cs typeface="Arial" panose="020B0604020202020204" pitchFamily="34" charset="0"/>
              </a:rPr>
              <a:t>Leukemia</a:t>
            </a:r>
            <a:r>
              <a:rPr lang="en-US" sz="1100" dirty="0">
                <a:latin typeface="Arial" panose="020B0604020202020204" pitchFamily="34" charset="0"/>
                <a:cs typeface="Arial" panose="020B0604020202020204" pitchFamily="34" charset="0"/>
              </a:rPr>
              <a:t>. 2013;27(1):107-112.</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68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E6C0F-626A-4381-B57C-86F53F45F1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83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r>
              <a:rPr lang="en-US" b="1" dirty="0">
                <a:latin typeface="Arial" panose="020B0604020202020204" pitchFamily="34" charset="0"/>
                <a:cs typeface="Arial" panose="020B0604020202020204" pitchFamily="34" charset="0"/>
              </a:rPr>
              <a:t>KEY POINT: AEs that led to discontinuation of imatinib occurred at lower rates after switching to TASIGNA</a:t>
            </a:r>
            <a:r>
              <a:rPr lang="en-US" b="1" baseline="30000" dirty="0">
                <a:latin typeface="Arial" panose="020B0604020202020204" pitchFamily="34" charset="0"/>
                <a:cs typeface="Arial" panose="020B0604020202020204" pitchFamily="34" charset="0"/>
              </a:rPr>
              <a:t>1,2</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 most common (&gt;10%) grade 3/4 or persistent grade 2 AEs that led to discontinuation of frontline imatinib were rash/skin toxicity, fluid retention, diarrhea, and myalgia/arthralgia</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After switching to TASIGNA, grade 3/4 or persistent grade 2 diarrhea and ALT elevations were observed in some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Reactivation of hepatitis B can occur in patients who are chronic carriers of this virus after receiving TKI treatment</a:t>
            </a:r>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References</a:t>
            </a:r>
          </a:p>
          <a:p>
            <a:pPr marL="228600" lvl="0" indent="-228600">
              <a:buFont typeface="+mj-lt"/>
              <a:buAutoNum type="arabicPeriod"/>
              <a:defRPr/>
            </a:pPr>
            <a:r>
              <a:rPr lang="fr-FR" dirty="0">
                <a:latin typeface="Arial" panose="020B0604020202020204" pitchFamily="34" charset="0"/>
                <a:cs typeface="Arial" panose="020B0604020202020204" pitchFamily="34" charset="0"/>
              </a:rPr>
              <a:t>Cortes JE, Hochhaus A, le Coutre PD, </a:t>
            </a:r>
            <a:r>
              <a:rPr lang="fr-FR" sz="1200" dirty="0">
                <a:latin typeface="Arial" panose="020B0604020202020204" pitchFamily="34" charset="0"/>
                <a:cs typeface="Arial" panose="020B0604020202020204" pitchFamily="34" charset="0"/>
              </a:rPr>
              <a:t>et al. </a:t>
            </a:r>
            <a:r>
              <a:rPr lang="en-US" dirty="0">
                <a:latin typeface="Arial" panose="020B0604020202020204" pitchFamily="34" charset="0"/>
                <a:cs typeface="Arial" panose="020B0604020202020204" pitchFamily="34" charset="0"/>
              </a:rPr>
              <a:t>Minimal cross-intolerance with nilotinib in patients with chronic myeloid leukemia in chronic or accelerated phase who are intolerant to imatinib.</a:t>
            </a:r>
            <a:r>
              <a:rPr lang="fr-FR" sz="1200"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Blood</a:t>
            </a:r>
            <a:r>
              <a:rPr lang="fr-F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2011;117(21):5600-5606.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it-IT" dirty="0">
                <a:latin typeface="Arial" panose="020B0604020202020204" pitchFamily="34" charset="0"/>
                <a:cs typeface="Arial" panose="020B0604020202020204" pitchFamily="34" charset="0"/>
              </a:rPr>
              <a:t>Habucky K, Duverger B, Kreft R, Kozlovsky V. TASIGNA</a:t>
            </a:r>
            <a:r>
              <a:rPr lang="it-IT" baseline="30000"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(nilotinib) 50 mg, 150 mg and 200 mg hard capsules core data sheet, version 1.8. West Sussex, United Kingdom: Novartis Europharm Limited; 2016:1-56.</a:t>
            </a:r>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739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marR="0" lvl="0" indent="0" algn="l" defTabSz="483194" rtl="0" eaLnBrk="1" fontAlgn="auto" latinLnBrk="0" hangingPunct="1">
              <a:lnSpc>
                <a:spcPct val="100000"/>
              </a:lnSpc>
              <a:spcBef>
                <a:spcPts val="0"/>
              </a:spcBef>
              <a:spcAft>
                <a:spcPts val="0"/>
              </a:spcAft>
              <a:buClrTx/>
              <a:buSzPct val="120000"/>
              <a:buFont typeface="Arial" panose="020B0604020202020204" pitchFamily="34" charset="0"/>
              <a:buNone/>
              <a:tabLst/>
              <a:defRPr/>
            </a:pPr>
            <a:r>
              <a:rPr lang="en-US" b="1" dirty="0">
                <a:latin typeface="Arial" panose="020B0604020202020204" pitchFamily="34" charset="0"/>
                <a:cs typeface="Arial" panose="020B0604020202020204" pitchFamily="34" charset="0"/>
              </a:rPr>
              <a:t>KEY</a:t>
            </a:r>
            <a:r>
              <a:rPr lang="en-US" b="1" baseline="0" dirty="0">
                <a:latin typeface="Arial" panose="020B0604020202020204" pitchFamily="34" charset="0"/>
                <a:cs typeface="Arial" panose="020B0604020202020204" pitchFamily="34" charset="0"/>
              </a:rPr>
              <a:t> POINT: </a:t>
            </a:r>
            <a:r>
              <a:rPr lang="en-US" sz="1200" b="1" dirty="0">
                <a:latin typeface="Arial" panose="020B0604020202020204" pitchFamily="34" charset="0"/>
                <a:cs typeface="Arial" panose="020B0604020202020204" pitchFamily="34" charset="0"/>
              </a:rPr>
              <a:t>ENESTcmr evaluated whether switching to TASIGNA could improve responses in patients with detectable disease on long-term imatinib</a:t>
            </a:r>
            <a:r>
              <a:rPr lang="en-US" sz="1200" b="1" baseline="30000" dirty="0">
                <a:latin typeface="Arial" panose="020B0604020202020204" pitchFamily="34" charset="0"/>
                <a:cs typeface="Arial" panose="020B0604020202020204" pitchFamily="34" charset="0"/>
              </a:rPr>
              <a:t>1,2</a:t>
            </a:r>
          </a:p>
          <a:p>
            <a:pPr marL="171450" lvl="0" indent="-171450" defTabSz="483194">
              <a:buSzPct val="120000"/>
              <a:buFont typeface="Arial" panose="020B0604020202020204" pitchFamily="34" charset="0"/>
              <a:buChar char="•"/>
              <a:defRPr/>
            </a:pPr>
            <a:r>
              <a:rPr lang="en-US" dirty="0">
                <a:latin typeface="Arial" panose="020B0604020202020204" pitchFamily="34" charset="0"/>
                <a:cs typeface="Arial" panose="020B0604020202020204" pitchFamily="34" charset="0"/>
              </a:rPr>
              <a:t>Patients were randomized</a:t>
            </a:r>
            <a:r>
              <a:rPr lang="en-US" baseline="0" dirty="0">
                <a:latin typeface="Arial" panose="020B0604020202020204" pitchFamily="34" charset="0"/>
                <a:cs typeface="Arial" panose="020B0604020202020204" pitchFamily="34" charset="0"/>
              </a:rPr>
              <a:t> to receive </a:t>
            </a:r>
            <a:r>
              <a:rPr lang="en-US" dirty="0">
                <a:latin typeface="Arial" panose="020B0604020202020204" pitchFamily="34" charset="0"/>
                <a:cs typeface="Arial" panose="020B0604020202020204" pitchFamily="34" charset="0"/>
              </a:rPr>
              <a:t>TASIGNA 400 </a:t>
            </a:r>
            <a:r>
              <a:rPr lang="en-US" baseline="0" dirty="0">
                <a:latin typeface="Arial" panose="020B0604020202020204" pitchFamily="34" charset="0"/>
                <a:cs typeface="Arial" panose="020B0604020202020204" pitchFamily="34" charset="0"/>
              </a:rPr>
              <a:t>mg bid or continue receiving the same dose of imatinib (400-600 mg qd)</a:t>
            </a:r>
          </a:p>
          <a:p>
            <a:pPr marL="171450" indent="-171450" defTabSz="483194">
              <a:buSzPct val="120000"/>
              <a:buFont typeface="Arial" panose="020B0604020202020204" pitchFamily="34" charset="0"/>
              <a:buChar char="•"/>
            </a:pPr>
            <a:r>
              <a:rPr lang="en-US" baseline="0" dirty="0">
                <a:latin typeface="Arial" panose="020B0604020202020204" pitchFamily="34" charset="0"/>
                <a:cs typeface="Arial" panose="020B0604020202020204" pitchFamily="34" charset="0"/>
              </a:rPr>
              <a:t>In year 2, patients were able to cross over for detectable BCR-ABL at 24 months, treatment failure (any time), or loss of response</a:t>
            </a:r>
          </a:p>
          <a:p>
            <a:pPr marL="628650" marR="0" lvl="1" indent="-171450" algn="l" defTabSz="483194"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US" dirty="0">
                <a:latin typeface="Arial" panose="020B0604020202020204" pitchFamily="34" charset="0"/>
                <a:ea typeface="Calibri"/>
                <a:cs typeface="Arial" panose="020B0604020202020204" pitchFamily="34" charset="0"/>
              </a:rPr>
              <a:t>Loss of response included</a:t>
            </a:r>
            <a:r>
              <a:rPr lang="en-US" baseline="0" dirty="0">
                <a:latin typeface="Arial" panose="020B0604020202020204" pitchFamily="34" charset="0"/>
                <a:ea typeface="Calibri"/>
                <a:cs typeface="Arial" panose="020B0604020202020204" pitchFamily="34" charset="0"/>
              </a:rPr>
              <a:t> </a:t>
            </a:r>
            <a:r>
              <a:rPr lang="en-US" dirty="0">
                <a:latin typeface="Arial" panose="020B0604020202020204" pitchFamily="34" charset="0"/>
                <a:ea typeface="Calibri"/>
                <a:cs typeface="Arial" panose="020B0604020202020204" pitchFamily="34" charset="0"/>
              </a:rPr>
              <a:t>loss of MMR and loss of undetectable BCR-ABL, confirmed at ≥2 assessments</a:t>
            </a:r>
          </a:p>
          <a:p>
            <a:pPr marL="171450" marR="0" lvl="0" indent="-171450" algn="l" defTabSz="483194"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study primary</a:t>
            </a:r>
            <a:r>
              <a:rPr lang="en-US" sz="1200" b="0" baseline="0" dirty="0">
                <a:latin typeface="Arial" panose="020B0604020202020204" pitchFamily="34" charset="0"/>
                <a:cs typeface="Arial" panose="020B0604020202020204" pitchFamily="34" charset="0"/>
              </a:rPr>
              <a:t> end point was </a:t>
            </a:r>
            <a:r>
              <a:rPr lang="en-US" sz="1200" b="0" dirty="0">
                <a:latin typeface="Arial" panose="020B0604020202020204" pitchFamily="34" charset="0"/>
                <a:cs typeface="Arial" panose="020B0604020202020204" pitchFamily="34" charset="0"/>
              </a:rPr>
              <a:t>confirmed</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undetectable </a:t>
            </a:r>
            <a:r>
              <a:rPr lang="en-US" sz="1200" dirty="0">
                <a:latin typeface="Arial" panose="020B0604020202020204" pitchFamily="34" charset="0"/>
                <a:cs typeface="Arial" panose="020B0604020202020204" pitchFamily="34" charset="0"/>
              </a:rPr>
              <a:t>BCR-ABL by 12 months</a:t>
            </a:r>
          </a:p>
          <a:p>
            <a:pPr marL="628650" marR="0" lvl="1" indent="-171450" algn="l" defTabSz="483194"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US" dirty="0">
                <a:latin typeface="Arial" panose="020B0604020202020204" pitchFamily="34" charset="0"/>
                <a:ea typeface="Calibri"/>
                <a:cs typeface="Arial" panose="020B0604020202020204" pitchFamily="34" charset="0"/>
              </a:rPr>
              <a:t>The study failed to meet</a:t>
            </a:r>
            <a:r>
              <a:rPr lang="en-US" baseline="0" dirty="0">
                <a:latin typeface="Arial" panose="020B0604020202020204" pitchFamily="34" charset="0"/>
                <a:ea typeface="Calibri"/>
                <a:cs typeface="Arial" panose="020B0604020202020204" pitchFamily="34" charset="0"/>
              </a:rPr>
              <a:t> its primary endpoint</a:t>
            </a:r>
            <a:endParaRPr lang="en-US" dirty="0">
              <a:latin typeface="Arial" panose="020B0604020202020204" pitchFamily="34" charset="0"/>
              <a:cs typeface="Arial" panose="020B0604020202020204" pitchFamily="34" charset="0"/>
            </a:endParaRPr>
          </a:p>
          <a:p>
            <a:pPr marL="0" indent="0" defTabSz="483194">
              <a:buSzPct val="12000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defTabSz="483194">
              <a:buSzPct val="120000"/>
              <a:buFont typeface="Arial" panose="020B0604020202020204" pitchFamily="34" charset="0"/>
              <a:buNone/>
            </a:pPr>
            <a:r>
              <a:rPr lang="en-US" b="1" dirty="0">
                <a:latin typeface="Arial" panose="020B0604020202020204" pitchFamily="34" charset="0"/>
                <a:cs typeface="Arial" panose="020B0604020202020204" pitchFamily="34" charset="0"/>
              </a:rPr>
              <a:t>References</a:t>
            </a:r>
          </a:p>
          <a:p>
            <a:pPr marL="228600" indent="-228600" defTabSz="483194">
              <a:buSzPct val="100000"/>
              <a:buFont typeface="+mj-lt"/>
              <a:buAutoNum type="arabicPeriod"/>
            </a:pPr>
            <a:r>
              <a:rPr lang="en-US" dirty="0">
                <a:latin typeface="Arial" panose="020B0604020202020204" pitchFamily="34" charset="0"/>
                <a:cs typeface="Arial" panose="020B0604020202020204" pitchFamily="34" charset="0"/>
              </a:rPr>
              <a:t>Hughes TP, Lipton JH, Spector N, et al. Deep molecular responses achieved in patients with CML-CP who are switched to nilotinib after long-term imatinib. </a:t>
            </a:r>
            <a:r>
              <a:rPr lang="en-US" i="1" dirty="0">
                <a:latin typeface="Arial" panose="020B0604020202020204" pitchFamily="34" charset="0"/>
                <a:cs typeface="Arial" panose="020B0604020202020204" pitchFamily="34" charset="0"/>
              </a:rPr>
              <a:t>Blood</a:t>
            </a:r>
            <a:r>
              <a:rPr lang="en-US" dirty="0">
                <a:latin typeface="Arial" panose="020B0604020202020204" pitchFamily="34" charset="0"/>
                <a:cs typeface="Arial" panose="020B0604020202020204" pitchFamily="34" charset="0"/>
              </a:rPr>
              <a:t>. 2014;124(5):729-736.</a:t>
            </a:r>
          </a:p>
          <a:p>
            <a:pPr marL="228600" indent="-228600" defTabSz="483194">
              <a:buSzPct val="100000"/>
              <a:buFont typeface="+mj-lt"/>
              <a:buAutoNum type="arabicPeriod"/>
            </a:pPr>
            <a:r>
              <a:rPr lang="en-US" dirty="0">
                <a:latin typeface="Arial" panose="020B0604020202020204" pitchFamily="34" charset="0"/>
                <a:cs typeface="Arial" panose="020B0604020202020204" pitchFamily="34" charset="0"/>
              </a:rPr>
              <a:t>Hughes TP et al. </a:t>
            </a:r>
            <a:r>
              <a:rPr lang="en-US" i="1" dirty="0">
                <a:latin typeface="Arial" panose="020B0604020202020204" pitchFamily="34" charset="0"/>
                <a:cs typeface="Arial" panose="020B0604020202020204" pitchFamily="34" charset="0"/>
              </a:rPr>
              <a:t>Haematologica</a:t>
            </a:r>
            <a:r>
              <a:rPr lang="en-US" dirty="0">
                <a:latin typeface="Arial" panose="020B0604020202020204" pitchFamily="34" charset="0"/>
                <a:cs typeface="Arial" panose="020B0604020202020204" pitchFamily="34" charset="0"/>
              </a:rPr>
              <a:t>. 2015;100:abstract P229.</a:t>
            </a:r>
          </a:p>
          <a:p>
            <a:pPr marL="0" indent="0" defTabSz="483194">
              <a:buSzPct val="12000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defTabSz="483194">
              <a:buSzPct val="12000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7286C-955C-4068-8F5E-563CBC003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3245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KEY POINT: More patients achieved earlier and deeper response with TASIGNA vs continued</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imatinib</a:t>
            </a:r>
            <a:r>
              <a:rPr lang="en-US" b="1" baseline="30000" dirty="0">
                <a:latin typeface="Arial" panose="020B0604020202020204" pitchFamily="34" charset="0"/>
                <a:cs typeface="Arial" panose="020B0604020202020204" pitchFamily="34" charset="0"/>
              </a:rPr>
              <a:t>1-3</a:t>
            </a:r>
            <a:endParaRPr lang="en-US"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Among</a:t>
            </a:r>
            <a:r>
              <a:rPr lang="en-US" baseline="0" dirty="0">
                <a:latin typeface="Arial" panose="020B0604020202020204" pitchFamily="34" charset="0"/>
                <a:cs typeface="Arial" panose="020B0604020202020204" pitchFamily="34" charset="0"/>
              </a:rPr>
              <a:t> patients who entered the ENESTcmr study without MR4.5</a:t>
            </a:r>
            <a:r>
              <a:rPr lang="en-US" dirty="0">
                <a:latin typeface="Arial" panose="020B0604020202020204" pitchFamily="34" charset="0"/>
                <a:cs typeface="Arial" panose="020B0604020202020204" pitchFamily="34" charset="0"/>
              </a:rPr>
              <a:t>, nearly twice as</a:t>
            </a:r>
            <a:r>
              <a:rPr lang="en-US" baseline="0" dirty="0">
                <a:latin typeface="Arial" panose="020B0604020202020204" pitchFamily="34" charset="0"/>
                <a:cs typeface="Arial" panose="020B0604020202020204" pitchFamily="34" charset="0"/>
              </a:rPr>
              <a:t> many patients achieved MR4.5 after switching to TASIGNA vs remaining on imatinib</a:t>
            </a:r>
            <a:r>
              <a:rPr lang="en-US" baseline="30000" dirty="0">
                <a:latin typeface="Arial" panose="020B0604020202020204" pitchFamily="34" charset="0"/>
                <a:cs typeface="Arial" panose="020B0604020202020204" pitchFamily="34" charset="0"/>
              </a:rPr>
              <a:t>1,2</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dirty="0">
                <a:latin typeface="Arial" panose="020B0604020202020204" pitchFamily="34" charset="0"/>
                <a:cs typeface="Arial" panose="020B0604020202020204" pitchFamily="34" charset="0"/>
              </a:rPr>
              <a:t>ENESTcmr failed to meet its</a:t>
            </a:r>
            <a:r>
              <a:rPr lang="en-US" baseline="0" dirty="0">
                <a:latin typeface="Arial" panose="020B0604020202020204" pitchFamily="34" charset="0"/>
                <a:cs typeface="Arial" panose="020B0604020202020204" pitchFamily="34" charset="0"/>
              </a:rPr>
              <a:t> primary endpoint</a:t>
            </a:r>
            <a:endParaRPr lang="en-US" dirty="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dirty="0">
                <a:latin typeface="Arial" panose="020B0604020202020204" pitchFamily="34" charset="0"/>
                <a:cs typeface="Arial" panose="020B0604020202020204" pitchFamily="34" charset="0"/>
              </a:rPr>
              <a:t>By 4</a:t>
            </a:r>
            <a:r>
              <a:rPr lang="en-US" baseline="0" dirty="0">
                <a:latin typeface="Arial" panose="020B0604020202020204" pitchFamily="34" charset="0"/>
                <a:cs typeface="Arial" panose="020B0604020202020204" pitchFamily="34" charset="0"/>
              </a:rPr>
              <a:t> years, 52% of patients who switched to TASIGNA and 28% of those remaining on imatinib achieved MR4.5</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aseline="0" dirty="0">
                <a:latin typeface="Arial" panose="020B0604020202020204" pitchFamily="34" charset="0"/>
                <a:cs typeface="Arial" panose="020B0604020202020204" pitchFamily="34" charset="0"/>
              </a:rPr>
              <a:t>Median time to MR4.5 was 2 years with TASIGNA; median time to MR4.5 with imatinib has not been reached, after 4 years of follow-up in the trial</a:t>
            </a:r>
            <a:r>
              <a:rPr lang="en-US" sz="1200" baseline="30000" dirty="0">
                <a:latin typeface="Arial" panose="020B0604020202020204" pitchFamily="34" charset="0"/>
                <a:cs typeface="Arial" panose="020B0604020202020204" pitchFamily="34" charset="0"/>
              </a:rPr>
              <a:t>2</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Among patients who crossed over from imatinib to TASIGNA at year 2, 10% and 14% achieved MR4.5 by 36 months and 48 months, respectively</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References</a:t>
            </a:r>
          </a:p>
          <a:p>
            <a:pPr marL="228600" indent="-228600">
              <a:buFont typeface="+mj-lt"/>
              <a:buAutoNum type="arabicPeriod"/>
            </a:pPr>
            <a:r>
              <a:rPr lang="it-IT" dirty="0">
                <a:latin typeface="Arial" panose="020B0604020202020204" pitchFamily="34" charset="0"/>
                <a:cs typeface="Arial" panose="020B0604020202020204" pitchFamily="34" charset="0"/>
              </a:rPr>
              <a:t>Habucky K, Duverger B, Kreft R, Kozlovsky V. TASIGNA</a:t>
            </a:r>
            <a:r>
              <a:rPr lang="it-IT" baseline="30000"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(nilotinib) 50 mg, 150 mg and 200 mg hard capsules core data sheet, version 1.8. West Sussex, United Kingdom: Novartis Europharm Limited; 2016:1-56.</a:t>
            </a:r>
          </a:p>
          <a:p>
            <a:pPr marL="228600" indent="-228600">
              <a:buFont typeface="+mj-lt"/>
              <a:buAutoNum type="arabicPeriod"/>
            </a:pPr>
            <a:r>
              <a:rPr lang="en-US" dirty="0">
                <a:latin typeface="Arial" panose="020B0604020202020204" pitchFamily="34" charset="0"/>
                <a:cs typeface="Arial" panose="020B0604020202020204" pitchFamily="34" charset="0"/>
              </a:rPr>
              <a:t>Hughes TP et al. </a:t>
            </a:r>
            <a:r>
              <a:rPr lang="en-US" i="1" dirty="0">
                <a:latin typeface="Arial" panose="020B0604020202020204" pitchFamily="34" charset="0"/>
                <a:cs typeface="Arial" panose="020B0604020202020204" pitchFamily="34" charset="0"/>
              </a:rPr>
              <a:t>Haematologica</a:t>
            </a:r>
            <a:r>
              <a:rPr lang="en-US" dirty="0">
                <a:latin typeface="Arial" panose="020B0604020202020204" pitchFamily="34" charset="0"/>
                <a:cs typeface="Arial" panose="020B0604020202020204" pitchFamily="34" charset="0"/>
              </a:rPr>
              <a:t>. 2015;100:abstract P229.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Arial" panose="020B0604020202020204" pitchFamily="34" charset="0"/>
                <a:cs typeface="Arial" panose="020B0604020202020204" pitchFamily="34" charset="0"/>
              </a:rPr>
              <a:t>Hughes TP, Lipton JH, Spector N, et al. Deep molecular responses achieved in patients with CML-CP who are switched to nilotinib after long-term imatinib. </a:t>
            </a:r>
            <a:r>
              <a:rPr lang="en-US" i="1" dirty="0">
                <a:latin typeface="Arial" panose="020B0604020202020204" pitchFamily="34" charset="0"/>
                <a:cs typeface="Arial" panose="020B0604020202020204" pitchFamily="34" charset="0"/>
              </a:rPr>
              <a:t>Blood</a:t>
            </a:r>
            <a:r>
              <a:rPr lang="en-US" dirty="0">
                <a:latin typeface="Arial" panose="020B0604020202020204" pitchFamily="34" charset="0"/>
                <a:cs typeface="Arial" panose="020B0604020202020204" pitchFamily="34" charset="0"/>
              </a:rPr>
              <a:t>. 2014;124(5):729-736.</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1926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KEY POINT: It is not too late to switch and achieve MR4.5 with TASIGNA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ENESTcmr,</a:t>
            </a:r>
            <a:r>
              <a:rPr lang="en-US" baseline="0" dirty="0">
                <a:latin typeface="Arial" panose="020B0604020202020204" pitchFamily="34" charset="0"/>
                <a:cs typeface="Arial" panose="020B0604020202020204" pitchFamily="34" charset="0"/>
              </a:rPr>
              <a:t> a greater number of patients achieved MMR and MR4.5 with TASIGNA vs those who remained on imatinib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Among patients who entered ENESTcmr without MMR (an ELN “warning” response), more patients achieved MMR or better after switching to TASIGNA compared with those who remained on imatinib</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aseline="0" dirty="0">
                <a:latin typeface="Arial" panose="020B0604020202020204" pitchFamily="34" charset="0"/>
                <a:cs typeface="Arial" panose="020B0604020202020204" pitchFamily="34" charset="0"/>
              </a:rPr>
              <a:t>By 2 years, 83% of patients who switched to TASIGNA and 54% of patients remaining on imatinib achieved MMR</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aseline="0" dirty="0">
                <a:latin typeface="Arial" panose="020B0604020202020204" pitchFamily="34" charset="0"/>
                <a:cs typeface="Arial" panose="020B0604020202020204" pitchFamily="34" charset="0"/>
              </a:rPr>
              <a:t>Among patients who switched to TASIGNA, 29% achieved MR4.5 and 25% had undetectable BCR-ABL by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Reference</a:t>
            </a:r>
          </a:p>
          <a:p>
            <a:r>
              <a:rPr lang="en-US" dirty="0">
                <a:latin typeface="Arial" panose="020B0604020202020204" pitchFamily="34" charset="0"/>
                <a:cs typeface="Arial" panose="020B0604020202020204" pitchFamily="34" charset="0"/>
              </a:rPr>
              <a:t>Hughes TP, Lipton JH, Spector N, et al. Deep molecular responses achieved in patients with CML-CP who are switched to nilotinib after long-term imatinib. </a:t>
            </a:r>
            <a:r>
              <a:rPr lang="en-US" i="1" dirty="0">
                <a:latin typeface="Arial" panose="020B0604020202020204" pitchFamily="34" charset="0"/>
                <a:cs typeface="Arial" panose="020B0604020202020204" pitchFamily="34" charset="0"/>
              </a:rPr>
              <a:t>Blood</a:t>
            </a:r>
            <a:r>
              <a:rPr lang="en-US" dirty="0">
                <a:latin typeface="Arial" panose="020B0604020202020204" pitchFamily="34" charset="0"/>
                <a:cs typeface="Arial" panose="020B0604020202020204" pitchFamily="34" charset="0"/>
              </a:rPr>
              <a:t>. 2014;124(5):729-736. </a:t>
            </a:r>
            <a:endParaRPr lang="en-US" dirty="0">
              <a:solidFill>
                <a:srgbClr val="FF0000"/>
              </a:solidFill>
              <a:latin typeface="Arial" panose="020B0604020202020204" pitchFamily="34" charset="0"/>
              <a:ea typeface="Calibri"/>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8464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marR="0" lvl="0" indent="0" algn="l" defTabSz="483194" rtl="0" eaLnBrk="1" fontAlgn="auto" latinLnBrk="0" hangingPunct="1">
              <a:buClrTx/>
              <a:buSzPct val="120000"/>
              <a:buFont typeface="Arial" panose="020B0604020202020204" pitchFamily="34" charset="0"/>
              <a:buNone/>
              <a:tabLst/>
              <a:defRPr/>
            </a:pPr>
            <a:r>
              <a:rPr lang="en-US" b="1" baseline="0" dirty="0">
                <a:latin typeface="Arial" panose="020B0604020202020204" pitchFamily="34" charset="0"/>
                <a:cs typeface="Arial" panose="020B0604020202020204" pitchFamily="34" charset="0"/>
              </a:rPr>
              <a:t>KEY POINT: </a:t>
            </a:r>
            <a:r>
              <a:rPr lang="en-US" b="1" dirty="0">
                <a:latin typeface="Arial" panose="020B0604020202020204" pitchFamily="34" charset="0"/>
                <a:cs typeface="Arial" panose="020B0604020202020204" pitchFamily="34" charset="0"/>
              </a:rPr>
              <a:t>TASIGNA has a predictable and manageable tolerability profile following switching from imatinib</a:t>
            </a:r>
            <a:r>
              <a:rPr lang="en-US" b="1" baseline="30000" dirty="0">
                <a:latin typeface="Arial" panose="020B0604020202020204" pitchFamily="34" charset="0"/>
                <a:cs typeface="Arial" panose="020B0604020202020204" pitchFamily="34" charset="0"/>
              </a:rPr>
              <a:t>1,2</a:t>
            </a:r>
          </a:p>
          <a:p>
            <a:pPr marL="0" marR="0" lvl="0" indent="0" algn="l" defTabSz="483194" rtl="0" eaLnBrk="1" fontAlgn="auto" latinLnBrk="0" hangingPunct="1">
              <a:buClrTx/>
              <a:buSzPct val="120000"/>
              <a:buFont typeface="Arial" panose="020B0604020202020204" pitchFamily="34" charset="0"/>
              <a:buNone/>
              <a:tabLst/>
              <a:defRPr/>
            </a:pPr>
            <a:endParaRPr lang="en-US" b="1" dirty="0">
              <a:latin typeface="Arial" panose="020B0604020202020204" pitchFamily="34" charset="0"/>
              <a:cs typeface="Arial" panose="020B0604020202020204" pitchFamily="34" charset="0"/>
            </a:endParaRPr>
          </a:p>
          <a:p>
            <a:pPr marL="171450" indent="-171450" defTabSz="483194">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This slide </a:t>
            </a:r>
            <a:r>
              <a:rPr lang="en-US" dirty="0" smtClean="0">
                <a:latin typeface="Arial" panose="020B0604020202020204" pitchFamily="34" charset="0"/>
                <a:cs typeface="Arial" panose="020B0604020202020204" pitchFamily="34" charset="0"/>
              </a:rPr>
              <a:t>show </a:t>
            </a:r>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incidence of AEs that occurred in ENESTcmr, grouped according to the ELN</a:t>
            </a:r>
            <a:r>
              <a:rPr lang="en-US" baseline="30000" dirty="0">
                <a:latin typeface="Arial" panose="020B0604020202020204" pitchFamily="34" charset="0"/>
                <a:cs typeface="Arial" panose="020B0604020202020204" pitchFamily="34" charset="0"/>
              </a:rPr>
              <a:t>1</a:t>
            </a:r>
          </a:p>
          <a:p>
            <a:pPr marL="171450" indent="-171450" defTabSz="483194">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Patients experienced AEs early after switching to TASIGNA, consistent with switching to a new drug</a:t>
            </a:r>
          </a:p>
          <a:p>
            <a:pPr marL="628650" lvl="1" indent="-171450" defTabSz="483194">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New events were uncommon after 1 year</a:t>
            </a:r>
          </a:p>
          <a:p>
            <a:pPr marL="0" indent="0" defTabSz="483194">
              <a:buSzPct val="12000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defTabSz="483194">
              <a:buSzPct val="120000"/>
              <a:buFont typeface="Arial" panose="020B0604020202020204" pitchFamily="34" charset="0"/>
              <a:buNone/>
            </a:pPr>
            <a:r>
              <a:rPr lang="en-US" b="1" dirty="0">
                <a:latin typeface="Arial" panose="020B0604020202020204" pitchFamily="34" charset="0"/>
                <a:cs typeface="Arial" panose="020B0604020202020204" pitchFamily="34" charset="0"/>
              </a:rPr>
              <a:t>References</a:t>
            </a:r>
          </a:p>
          <a:p>
            <a:pPr marL="228600" lvl="0" indent="-228600" defTabSz="483194">
              <a:buSzPct val="100000"/>
              <a:buFont typeface="Arial" panose="020B0604020202020204" pitchFamily="34" charset="0"/>
              <a:buAutoNum type="arabicPeriod"/>
              <a:defRPr/>
            </a:pPr>
            <a:r>
              <a:rPr lang="it-IT" dirty="0">
                <a:latin typeface="Arial" panose="020B0604020202020204" pitchFamily="34" charset="0"/>
                <a:cs typeface="Arial" panose="020B0604020202020204" pitchFamily="34" charset="0"/>
              </a:rPr>
              <a:t>Steegmann JL, Baccarani M, Breccia M</a:t>
            </a:r>
            <a:r>
              <a:rPr lang="en-US" dirty="0">
                <a:latin typeface="Arial" panose="020B0604020202020204" pitchFamily="34" charset="0"/>
                <a:cs typeface="Arial" panose="020B0604020202020204" pitchFamily="34" charset="0"/>
              </a:rPr>
              <a:t>, et al. European LeukemiaNet recommendations for the management and avoidance of adverse events of treatment in chronic myeloid leukaemia. </a:t>
            </a:r>
            <a:r>
              <a:rPr lang="en-US" i="1" dirty="0">
                <a:latin typeface="Arial" panose="020B0604020202020204" pitchFamily="34" charset="0"/>
                <a:cs typeface="Arial" panose="020B0604020202020204" pitchFamily="34" charset="0"/>
              </a:rPr>
              <a:t>Leukemia</a:t>
            </a:r>
            <a:r>
              <a:rPr lang="en-US" dirty="0">
                <a:latin typeface="Arial" panose="020B0604020202020204" pitchFamily="34" charset="0"/>
                <a:cs typeface="Arial" panose="020B0604020202020204" pitchFamily="34" charset="0"/>
              </a:rPr>
              <a:t>. 2016;30(8):1648-1671.</a:t>
            </a:r>
          </a:p>
          <a:p>
            <a:pPr marL="228600" marR="0" lvl="0" indent="-228600" algn="l" defTabSz="483194" rtl="0" eaLnBrk="1" fontAlgn="auto" latinLnBrk="0" hangingPunct="1">
              <a:buClrTx/>
              <a:buSzPct val="100000"/>
              <a:buFont typeface="Arial" panose="020B0604020202020204" pitchFamily="34" charset="0"/>
              <a:buAutoNum type="arabicPeriod"/>
              <a:tabLst/>
              <a:defRPr/>
            </a:pPr>
            <a:r>
              <a:rPr lang="en-US" dirty="0">
                <a:latin typeface="Arial" panose="020B0604020202020204" pitchFamily="34" charset="0"/>
                <a:cs typeface="Arial" panose="020B0604020202020204" pitchFamily="34" charset="0"/>
              </a:rPr>
              <a:t>Hughes TP, Lipton JH, Spector N, et al. Deep molecular responses achieved in patients with CML-CP who are switched to nilotinib after long-term imatinib. </a:t>
            </a:r>
            <a:r>
              <a:rPr lang="en-US" i="1" dirty="0">
                <a:latin typeface="Arial" panose="020B0604020202020204" pitchFamily="34" charset="0"/>
                <a:cs typeface="Arial" panose="020B0604020202020204" pitchFamily="34" charset="0"/>
              </a:rPr>
              <a:t>Blood</a:t>
            </a:r>
            <a:r>
              <a:rPr lang="en-US" dirty="0">
                <a:latin typeface="Arial" panose="020B0604020202020204" pitchFamily="34" charset="0"/>
                <a:cs typeface="Arial" panose="020B0604020202020204" pitchFamily="34" charset="0"/>
              </a:rPr>
              <a:t>. 2014;124(5):729-736.</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541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marL="0" marR="0" lvl="0" indent="0" algn="l" defTabSz="483194" rtl="0" eaLnBrk="1" fontAlgn="auto" latinLnBrk="0" hangingPunct="1">
              <a:buClrTx/>
              <a:buSzPct val="120000"/>
              <a:buFont typeface="Arial" panose="020B0604020202020204" pitchFamily="34" charset="0"/>
              <a:buNone/>
              <a:tabLst/>
              <a:defRPr/>
            </a:pPr>
            <a:r>
              <a:rPr lang="en-US" b="1" baseline="0" dirty="0" smtClean="0">
                <a:latin typeface="Arial" panose="020B0604020202020204" pitchFamily="34" charset="0"/>
                <a:cs typeface="Arial" panose="020B0604020202020204" pitchFamily="34" charset="0"/>
              </a:rPr>
              <a:t>KEY POINT: </a:t>
            </a:r>
            <a:r>
              <a:rPr lang="en-US" b="1" dirty="0" smtClean="0">
                <a:latin typeface="Arial" panose="020B0604020202020204" pitchFamily="34" charset="0"/>
                <a:cs typeface="Arial" panose="020B0604020202020204" pitchFamily="34" charset="0"/>
              </a:rPr>
              <a:t>TASIGNA has a predictable and manageable tolerability profile following switching from imatinib</a:t>
            </a:r>
            <a:r>
              <a:rPr lang="en-US" b="1" baseline="30000" dirty="0" smtClean="0">
                <a:latin typeface="Arial" panose="020B0604020202020204" pitchFamily="34" charset="0"/>
                <a:cs typeface="Arial" panose="020B0604020202020204" pitchFamily="34" charset="0"/>
              </a:rPr>
              <a:t>1,2</a:t>
            </a:r>
          </a:p>
          <a:p>
            <a:pPr marL="0" marR="0" lvl="0" indent="0" algn="l" defTabSz="483194" rtl="0" eaLnBrk="1" fontAlgn="auto" latinLnBrk="0" hangingPunct="1">
              <a:buClrTx/>
              <a:buSzPct val="120000"/>
              <a:buFont typeface="Arial" panose="020B0604020202020204" pitchFamily="34" charset="0"/>
              <a:buNone/>
              <a:tabLst/>
              <a:defRPr/>
            </a:pPr>
            <a:endParaRPr lang="en-US" b="1" dirty="0" smtClean="0">
              <a:latin typeface="Arial" panose="020B0604020202020204" pitchFamily="34" charset="0"/>
              <a:cs typeface="Arial" panose="020B0604020202020204" pitchFamily="34" charset="0"/>
            </a:endParaRPr>
          </a:p>
          <a:p>
            <a:pPr marL="171450" indent="-171450" defTabSz="483194">
              <a:buSzPct val="120000"/>
              <a:buFont typeface="Arial" panose="020B0604020202020204" pitchFamily="34" charset="0"/>
              <a:buChar char="•"/>
            </a:pPr>
            <a:r>
              <a:rPr lang="en-US" dirty="0" smtClean="0">
                <a:latin typeface="Arial" panose="020B0604020202020204" pitchFamily="34" charset="0"/>
                <a:cs typeface="Arial" panose="020B0604020202020204" pitchFamily="34" charset="0"/>
              </a:rPr>
              <a:t>This slide show the</a:t>
            </a:r>
            <a:r>
              <a:rPr lang="en-US" baseline="0" dirty="0" smtClean="0">
                <a:latin typeface="Arial" panose="020B0604020202020204" pitchFamily="34" charset="0"/>
                <a:cs typeface="Arial" panose="020B0604020202020204" pitchFamily="34" charset="0"/>
              </a:rPr>
              <a:t> incidence of AEs that occurred in </a:t>
            </a:r>
            <a:r>
              <a:rPr lang="en-US" baseline="0" dirty="0" err="1" smtClean="0">
                <a:latin typeface="Arial" panose="020B0604020202020204" pitchFamily="34" charset="0"/>
                <a:cs typeface="Arial" panose="020B0604020202020204" pitchFamily="34" charset="0"/>
              </a:rPr>
              <a:t>ENESTcmr</a:t>
            </a:r>
            <a:r>
              <a:rPr lang="en-US" baseline="0" dirty="0" smtClean="0">
                <a:latin typeface="Arial" panose="020B0604020202020204" pitchFamily="34" charset="0"/>
                <a:cs typeface="Arial" panose="020B0604020202020204" pitchFamily="34" charset="0"/>
              </a:rPr>
              <a:t>, grouped according to the ELN</a:t>
            </a:r>
            <a:r>
              <a:rPr lang="en-US" baseline="30000" dirty="0" smtClean="0">
                <a:latin typeface="Arial" panose="020B0604020202020204" pitchFamily="34" charset="0"/>
                <a:cs typeface="Arial" panose="020B0604020202020204" pitchFamily="34" charset="0"/>
              </a:rPr>
              <a:t>1</a:t>
            </a:r>
          </a:p>
          <a:p>
            <a:pPr marL="171450" indent="-171450" defTabSz="483194">
              <a:buSzPct val="120000"/>
              <a:buFont typeface="Arial" panose="020B0604020202020204" pitchFamily="34" charset="0"/>
              <a:buChar char="•"/>
            </a:pPr>
            <a:r>
              <a:rPr lang="en-US" dirty="0" smtClean="0">
                <a:latin typeface="Arial" panose="020B0604020202020204" pitchFamily="34" charset="0"/>
                <a:cs typeface="Arial" panose="020B0604020202020204" pitchFamily="34" charset="0"/>
              </a:rPr>
              <a:t>Patients experienced AEs early after switching to TASIGNA, consistent with switching to a new drug</a:t>
            </a:r>
          </a:p>
          <a:p>
            <a:pPr marL="628650" lvl="1" indent="-171450" defTabSz="483194">
              <a:buSzPct val="120000"/>
              <a:buFont typeface="Arial" panose="020B0604020202020204" pitchFamily="34" charset="0"/>
              <a:buChar char="–"/>
            </a:pPr>
            <a:r>
              <a:rPr lang="en-US" dirty="0" smtClean="0">
                <a:latin typeface="Arial" panose="020B0604020202020204" pitchFamily="34" charset="0"/>
                <a:cs typeface="Arial" panose="020B0604020202020204" pitchFamily="34" charset="0"/>
              </a:rPr>
              <a:t>New events were uncommon after 1 year</a:t>
            </a:r>
          </a:p>
          <a:p>
            <a:pPr marL="0" indent="0" defTabSz="483194">
              <a:buSzPct val="12000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defTabSz="483194">
              <a:buSzPct val="120000"/>
              <a:buFont typeface="Arial" panose="020B0604020202020204" pitchFamily="34" charset="0"/>
              <a:buNone/>
            </a:pPr>
            <a:r>
              <a:rPr lang="en-US" b="1" dirty="0" smtClean="0">
                <a:latin typeface="Arial" panose="020B0604020202020204" pitchFamily="34" charset="0"/>
                <a:cs typeface="Arial" panose="020B0604020202020204" pitchFamily="34" charset="0"/>
              </a:rPr>
              <a:t>References</a:t>
            </a:r>
          </a:p>
          <a:p>
            <a:pPr marL="228600" lvl="0" indent="-228600" defTabSz="483194">
              <a:buSzPct val="100000"/>
              <a:buFont typeface="Arial" panose="020B0604020202020204" pitchFamily="34" charset="0"/>
              <a:buAutoNum type="arabicPeriod"/>
              <a:defRPr/>
            </a:pPr>
            <a:r>
              <a:rPr lang="it-IT" dirty="0" smtClean="0">
                <a:latin typeface="Arial" panose="020B0604020202020204" pitchFamily="34" charset="0"/>
                <a:cs typeface="Arial" panose="020B0604020202020204" pitchFamily="34" charset="0"/>
              </a:rPr>
              <a:t>Steegmann JL, Baccarani M, Breccia M</a:t>
            </a:r>
            <a:r>
              <a:rPr lang="en-US" dirty="0" smtClean="0">
                <a:latin typeface="Arial" panose="020B0604020202020204" pitchFamily="34" charset="0"/>
                <a:cs typeface="Arial" panose="020B0604020202020204" pitchFamily="34" charset="0"/>
              </a:rPr>
              <a:t>, et al. European </a:t>
            </a:r>
            <a:r>
              <a:rPr lang="en-US" dirty="0" err="1" smtClean="0">
                <a:latin typeface="Arial" panose="020B0604020202020204" pitchFamily="34" charset="0"/>
                <a:cs typeface="Arial" panose="020B0604020202020204" pitchFamily="34" charset="0"/>
              </a:rPr>
              <a:t>LeukemiaNet</a:t>
            </a:r>
            <a:r>
              <a:rPr lang="en-US" dirty="0" smtClean="0">
                <a:latin typeface="Arial" panose="020B0604020202020204" pitchFamily="34" charset="0"/>
                <a:cs typeface="Arial" panose="020B0604020202020204" pitchFamily="34" charset="0"/>
              </a:rPr>
              <a:t> recommendations for the management and avoidance of adverse events of treatment in chronic myeloid </a:t>
            </a:r>
            <a:r>
              <a:rPr lang="en-US" dirty="0" err="1" smtClean="0">
                <a:latin typeface="Arial" panose="020B0604020202020204" pitchFamily="34" charset="0"/>
                <a:cs typeface="Arial" panose="020B0604020202020204" pitchFamily="34" charset="0"/>
              </a:rPr>
              <a:t>leukaemia</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Leukemia</a:t>
            </a:r>
            <a:r>
              <a:rPr lang="en-US" dirty="0" smtClean="0">
                <a:latin typeface="Arial" panose="020B0604020202020204" pitchFamily="34" charset="0"/>
                <a:cs typeface="Arial" panose="020B0604020202020204" pitchFamily="34" charset="0"/>
              </a:rPr>
              <a:t>. 2016;30(8):1648-1671.</a:t>
            </a:r>
          </a:p>
          <a:p>
            <a:pPr marL="228600" marR="0" lvl="0" indent="-228600" algn="l" defTabSz="483194" rtl="0" eaLnBrk="1" fontAlgn="auto" latinLnBrk="0" hangingPunct="1">
              <a:buClrTx/>
              <a:buSzPct val="100000"/>
              <a:buFont typeface="Arial" panose="020B0604020202020204" pitchFamily="34" charset="0"/>
              <a:buAutoNum type="arabicPeriod"/>
              <a:tabLst/>
              <a:defRPr/>
            </a:pPr>
            <a:r>
              <a:rPr lang="en-US" dirty="0" smtClean="0">
                <a:latin typeface="Arial" panose="020B0604020202020204" pitchFamily="34" charset="0"/>
                <a:cs typeface="Arial" panose="020B0604020202020204" pitchFamily="34" charset="0"/>
              </a:rPr>
              <a:t>Hughes TP, Lipton JH, Spector N, et al. Deep molecular responses achieved in patients with CML-CP who are switched to </a:t>
            </a:r>
            <a:r>
              <a:rPr lang="en-US" dirty="0" err="1" smtClean="0">
                <a:latin typeface="Arial" panose="020B0604020202020204" pitchFamily="34" charset="0"/>
                <a:cs typeface="Arial" panose="020B0604020202020204" pitchFamily="34" charset="0"/>
              </a:rPr>
              <a:t>nilotinib</a:t>
            </a:r>
            <a:r>
              <a:rPr lang="en-US" dirty="0" smtClean="0">
                <a:latin typeface="Arial" panose="020B0604020202020204" pitchFamily="34" charset="0"/>
                <a:cs typeface="Arial" panose="020B0604020202020204" pitchFamily="34" charset="0"/>
              </a:rPr>
              <a:t> after long-term </a:t>
            </a:r>
            <a:r>
              <a:rPr lang="en-US" dirty="0" err="1" smtClean="0">
                <a:latin typeface="Arial" panose="020B0604020202020204" pitchFamily="34" charset="0"/>
                <a:cs typeface="Arial" panose="020B0604020202020204" pitchFamily="34" charset="0"/>
              </a:rPr>
              <a:t>imatinib</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Blood</a:t>
            </a:r>
            <a:r>
              <a:rPr lang="en-US" dirty="0" smtClean="0">
                <a:latin typeface="Arial" panose="020B0604020202020204" pitchFamily="34" charset="0"/>
                <a:cs typeface="Arial" panose="020B0604020202020204" pitchFamily="34" charset="0"/>
              </a:rPr>
              <a:t>. 2014;124(5):729-736.</a:t>
            </a:r>
          </a:p>
          <a:p>
            <a:endParaRPr lang="en-US" dirty="0"/>
          </a:p>
        </p:txBody>
      </p:sp>
    </p:spTree>
    <p:extLst>
      <p:ext uri="{BB962C8B-B14F-4D97-AF65-F5344CB8AC3E}">
        <p14:creationId xmlns:p14="http://schemas.microsoft.com/office/powerpoint/2010/main" val="4110838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r>
              <a:rPr lang="en-US" b="1" dirty="0">
                <a:latin typeface="Arial" panose="020B0604020202020204" pitchFamily="34" charset="0"/>
                <a:cs typeface="Arial" panose="020B0604020202020204" pitchFamily="34" charset="0"/>
              </a:rPr>
              <a:t>Clinical studies demonstrating efficacy with TASIGNA as second-line therapy in patients with </a:t>
            </a:r>
            <a:r>
              <a:rPr lang="en-US" b="1" dirty="0" err="1">
                <a:latin typeface="Arial" panose="020B0604020202020204" pitchFamily="34" charset="0"/>
                <a:cs typeface="Arial" panose="020B0604020202020204" pitchFamily="34" charset="0"/>
              </a:rPr>
              <a:t>Ph</a:t>
            </a:r>
            <a:r>
              <a:rPr lang="en-US" b="1" dirty="0">
                <a:latin typeface="Arial" panose="020B0604020202020204" pitchFamily="34" charset="0"/>
                <a:cs typeface="Arial" panose="020B0604020202020204" pitchFamily="34" charset="0"/>
              </a:rPr>
              <a:t>+ CML-CP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11690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indent="0" defTabSz="483194">
              <a:buSzPct val="120000"/>
              <a:buFont typeface="Arial" panose="020B0604020202020204" pitchFamily="34" charset="0"/>
              <a:buNone/>
            </a:pPr>
            <a:r>
              <a:rPr lang="en-US" dirty="0" smtClean="0">
                <a:latin typeface="Arial" panose="020B0604020202020204" pitchFamily="34" charset="0"/>
                <a:cs typeface="Arial" panose="020B0604020202020204" pitchFamily="34" charset="0"/>
              </a:rPr>
              <a:t>The aim of this study was to investigate the efficacy of </a:t>
            </a:r>
            <a:r>
              <a:rPr lang="en-US" dirty="0" err="1" smtClean="0">
                <a:latin typeface="Arial" panose="020B0604020202020204" pitchFamily="34" charset="0"/>
                <a:cs typeface="Arial" panose="020B0604020202020204" pitchFamily="34" charset="0"/>
              </a:rPr>
              <a:t>nilotinib</a:t>
            </a:r>
            <a:r>
              <a:rPr lang="en-US" dirty="0" smtClean="0">
                <a:latin typeface="Arial" panose="020B0604020202020204" pitchFamily="34" charset="0"/>
                <a:cs typeface="Arial" panose="020B0604020202020204" pitchFamily="34" charset="0"/>
              </a:rPr>
              <a:t> (NIL) versus high-dose </a:t>
            </a:r>
            <a:r>
              <a:rPr lang="en-US" dirty="0" err="1" smtClean="0">
                <a:latin typeface="Arial" panose="020B0604020202020204" pitchFamily="34" charset="0"/>
                <a:cs typeface="Arial" panose="020B0604020202020204" pitchFamily="34" charset="0"/>
              </a:rPr>
              <a:t>imatinib</a:t>
            </a:r>
            <a:r>
              <a:rPr lang="en-US" dirty="0" smtClean="0">
                <a:latin typeface="Arial" panose="020B0604020202020204" pitchFamily="34" charset="0"/>
                <a:cs typeface="Arial" panose="020B0604020202020204" pitchFamily="34" charset="0"/>
              </a:rPr>
              <a:t> (IM) versus sustained standard-dose IM for patients with chronic myeloid leukemia (CML) with suboptimal molecular response to first-line IM therapy. Patients with CML who achieved complete cytogenetic response (</a:t>
            </a:r>
            <a:r>
              <a:rPr lang="en-US" dirty="0" err="1" smtClean="0">
                <a:latin typeface="Arial" panose="020B0604020202020204" pitchFamily="34" charset="0"/>
                <a:cs typeface="Arial" panose="020B0604020202020204" pitchFamily="34" charset="0"/>
              </a:rPr>
              <a:t>CCyR</a:t>
            </a:r>
            <a:r>
              <a:rPr lang="en-US" dirty="0" smtClean="0">
                <a:latin typeface="Arial" panose="020B0604020202020204" pitchFamily="34" charset="0"/>
                <a:cs typeface="Arial" panose="020B0604020202020204" pitchFamily="34" charset="0"/>
              </a:rPr>
              <a:t>) but not major molecular response (MMR) after 18–24 months on first-line IM therapy were enrolled and divided into three treatment cohorts: </a:t>
            </a:r>
          </a:p>
          <a:p>
            <a:pPr marL="0" indent="0" defTabSz="483194">
              <a:buSzPct val="120000"/>
              <a:buFont typeface="Arial" panose="020B0604020202020204" pitchFamily="34" charset="0"/>
              <a:buNone/>
            </a:pPr>
            <a:r>
              <a:rPr lang="en-US" dirty="0" smtClean="0">
                <a:latin typeface="Arial" panose="020B0604020202020204" pitchFamily="34" charset="0"/>
                <a:cs typeface="Arial" panose="020B0604020202020204" pitchFamily="34" charset="0"/>
              </a:rPr>
              <a:t>NIL 800 mg/day (Cohort 1, n=28) and </a:t>
            </a:r>
          </a:p>
          <a:p>
            <a:pPr marL="0" indent="0" defTabSz="483194">
              <a:buSzPct val="120000"/>
              <a:buFont typeface="Arial" panose="020B0604020202020204" pitchFamily="34" charset="0"/>
              <a:buNone/>
            </a:pPr>
            <a:r>
              <a:rPr lang="en-US" dirty="0" smtClean="0">
                <a:latin typeface="Arial" panose="020B0604020202020204" pitchFamily="34" charset="0"/>
                <a:cs typeface="Arial" panose="020B0604020202020204" pitchFamily="34" charset="0"/>
              </a:rPr>
              <a:t>IM 800 mg/day (Cohort 2, n=28) in the RENICE study, and</a:t>
            </a:r>
          </a:p>
          <a:p>
            <a:pPr marL="0" indent="0" defTabSz="483194">
              <a:buSzPct val="120000"/>
              <a:buFont typeface="Arial" panose="020B0604020202020204" pitchFamily="34" charset="0"/>
              <a:buNone/>
            </a:pPr>
            <a:r>
              <a:rPr lang="en-US" dirty="0" smtClean="0">
                <a:latin typeface="Arial" panose="020B0604020202020204" pitchFamily="34" charset="0"/>
                <a:cs typeface="Arial" panose="020B0604020202020204" pitchFamily="34" charset="0"/>
              </a:rPr>
              <a:t>sustained IM 400 mg/day (Cohort 3, n=52) in clinical practice</a:t>
            </a:r>
          </a:p>
          <a:p>
            <a:pPr marL="0" indent="0" defTabSz="483194">
              <a:buSzPct val="120000"/>
              <a:buFont typeface="Arial" panose="020B0604020202020204" pitchFamily="34" charset="0"/>
              <a:buNone/>
            </a:pPr>
            <a:r>
              <a:rPr lang="en-US" altLang="en-US" b="1" dirty="0" smtClean="0"/>
              <a:t>References: </a:t>
            </a:r>
            <a:r>
              <a:rPr lang="en-US" dirty="0" smtClean="0"/>
              <a:t>1. Lee SE, et al. Leukemia Research. 2018; 30:100-105</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7286C-955C-4068-8F5E-563CBC003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2887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r>
              <a:rPr lang="en-US" sz="1200" b="0" i="0" u="none" strike="noStrike" kern="1200" baseline="0" dirty="0" smtClean="0">
                <a:solidFill>
                  <a:schemeClr val="tx1"/>
                </a:solidFill>
                <a:latin typeface="+mn-lt"/>
                <a:ea typeface="+mn-ea"/>
                <a:cs typeface="+mn-cs"/>
              </a:rPr>
              <a:t>The primary efficacy variable of cumulative rate of MMR by 12 months was not different among the three cohorts.</a:t>
            </a:r>
          </a:p>
          <a:p>
            <a:r>
              <a:rPr lang="en-US" sz="1200" b="0" i="0" u="none" strike="noStrike" kern="1200" baseline="0" dirty="0" smtClean="0">
                <a:solidFill>
                  <a:schemeClr val="tx1"/>
                </a:solidFill>
                <a:latin typeface="+mn-lt"/>
                <a:ea typeface="+mn-ea"/>
                <a:cs typeface="+mn-cs"/>
              </a:rPr>
              <a:t>However, the cumulative incidence of MMR by 36 months was significantly higher in Cohort 1 (</a:t>
            </a:r>
            <a:r>
              <a:rPr lang="en-US" sz="1200" b="0" i="0" u="none" strike="noStrike" kern="1200" baseline="0" dirty="0" err="1" smtClean="0">
                <a:solidFill>
                  <a:schemeClr val="tx1"/>
                </a:solidFill>
                <a:latin typeface="+mn-lt"/>
                <a:ea typeface="+mn-ea"/>
                <a:cs typeface="+mn-cs"/>
              </a:rPr>
              <a:t>Nilotinib</a:t>
            </a:r>
            <a:r>
              <a:rPr lang="en-US" sz="1200" b="0" i="0" u="none" strike="noStrike" kern="1200" baseline="0" dirty="0" smtClean="0">
                <a:solidFill>
                  <a:schemeClr val="tx1"/>
                </a:solidFill>
                <a:latin typeface="+mn-lt"/>
                <a:ea typeface="+mn-ea"/>
                <a:cs typeface="+mn-cs"/>
              </a:rPr>
              <a:t> 800mg BID) than Cohort 3 (</a:t>
            </a:r>
            <a:r>
              <a:rPr lang="en-US" sz="1200" b="0" i="0" u="none" strike="noStrike" kern="1200" baseline="0" dirty="0" err="1" smtClean="0">
                <a:solidFill>
                  <a:schemeClr val="tx1"/>
                </a:solidFill>
                <a:latin typeface="+mn-lt"/>
                <a:ea typeface="+mn-ea"/>
                <a:cs typeface="+mn-cs"/>
              </a:rPr>
              <a:t>Imatinib</a:t>
            </a:r>
            <a:r>
              <a:rPr lang="en-US" sz="1200" b="0" i="0" u="none" strike="noStrike" kern="1200" baseline="0" dirty="0" smtClean="0">
                <a:solidFill>
                  <a:schemeClr val="tx1"/>
                </a:solidFill>
                <a:latin typeface="+mn-lt"/>
                <a:ea typeface="+mn-ea"/>
                <a:cs typeface="+mn-cs"/>
              </a:rPr>
              <a:t> 400mg OD) (83.1% vs. 57.1%, P=0.021),</a:t>
            </a:r>
          </a:p>
          <a:p>
            <a:r>
              <a:rPr lang="en-US" sz="1200" b="0" i="0" u="none" strike="noStrike" kern="1200" baseline="0" dirty="0" smtClean="0">
                <a:solidFill>
                  <a:schemeClr val="tx1"/>
                </a:solidFill>
                <a:latin typeface="+mn-lt"/>
                <a:ea typeface="+mn-ea"/>
                <a:cs typeface="+mn-cs"/>
              </a:rPr>
              <a:t>but there were no significant differences in Cohort 1 vs. 2 (</a:t>
            </a:r>
            <a:r>
              <a:rPr lang="en-US" sz="1200" b="0" i="0" u="none" strike="noStrike" kern="1200" baseline="0" dirty="0" err="1" smtClean="0">
                <a:solidFill>
                  <a:schemeClr val="tx1"/>
                </a:solidFill>
                <a:latin typeface="+mn-lt"/>
                <a:ea typeface="+mn-ea"/>
                <a:cs typeface="+mn-cs"/>
              </a:rPr>
              <a:t>imatinib</a:t>
            </a:r>
            <a:r>
              <a:rPr lang="en-US" sz="1200" b="0" i="0" u="none" strike="noStrike" kern="1200" baseline="0" dirty="0" smtClean="0">
                <a:solidFill>
                  <a:schemeClr val="tx1"/>
                </a:solidFill>
                <a:latin typeface="+mn-lt"/>
                <a:ea typeface="+mn-ea"/>
                <a:cs typeface="+mn-cs"/>
              </a:rPr>
              <a:t> 400mg BID) (P=0.195) and Cohort 2 vs. 3 (P=0.297).</a:t>
            </a:r>
          </a:p>
          <a:p>
            <a:r>
              <a:rPr lang="en-US" sz="1200" b="0" i="0" u="none" strike="noStrike" kern="1200" baseline="0" dirty="0" smtClean="0">
                <a:solidFill>
                  <a:schemeClr val="tx1"/>
                </a:solidFill>
                <a:latin typeface="+mn-lt"/>
                <a:ea typeface="+mn-ea"/>
                <a:cs typeface="+mn-cs"/>
              </a:rPr>
              <a:t>Different safety profile for adverse events was observed between NIL and high-dose IM therapy.</a:t>
            </a:r>
          </a:p>
          <a:p>
            <a:r>
              <a:rPr lang="en-US" sz="1200" b="0" i="0" u="none" strike="noStrike" kern="1200" baseline="0" dirty="0" smtClean="0">
                <a:solidFill>
                  <a:schemeClr val="tx1"/>
                </a:solidFill>
                <a:latin typeface="+mn-lt"/>
                <a:ea typeface="+mn-ea"/>
                <a:cs typeface="+mn-cs"/>
              </a:rPr>
              <a:t>In conclusion, data suggested that switching to NIL may provide more effective long-term response than sustaining standard-dose IM for patients with suboptimal molecular response to first-line 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References: </a:t>
            </a:r>
            <a:r>
              <a:rPr lang="en-US" dirty="0" smtClean="0"/>
              <a:t>1. Lee SE, et al. Leukemia Research. 2018; 30:100-105</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132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439" y="4709341"/>
            <a:ext cx="5428125" cy="4667301"/>
          </a:xfrm>
        </p:spPr>
        <p:txBody>
          <a:bodyPr>
            <a:normAutofit/>
          </a:bodyPr>
          <a:lstStyle/>
          <a:p>
            <a:pPr marL="0" marR="0" lvl="0" indent="0" algn="l" defTabSz="914400" rtl="0" eaLnBrk="1" fontAlgn="auto" latinLnBrk="0" hangingPunct="1">
              <a:buClrTx/>
              <a:buSzTx/>
              <a:buFontTx/>
              <a:buNone/>
              <a:tabLst/>
              <a:defRPr/>
            </a:pPr>
            <a:r>
              <a:rPr lang="en-US" b="1" baseline="0" dirty="0">
                <a:latin typeface="Arial" panose="020B0604020202020204" pitchFamily="34" charset="0"/>
                <a:cs typeface="Arial" panose="020B0604020202020204" pitchFamily="34" charset="0"/>
              </a:rPr>
              <a:t>KEY POINT: </a:t>
            </a:r>
            <a:r>
              <a:rPr lang="en-US" b="1" dirty="0">
                <a:latin typeface="Arial" panose="020B0604020202020204" pitchFamily="34" charset="0"/>
                <a:cs typeface="Arial" panose="020B0604020202020204" pitchFamily="34" charset="0"/>
              </a:rPr>
              <a:t>Patient starts on TASIGNA, physician continues to monitor patient throughout first year of therapy</a:t>
            </a:r>
          </a:p>
          <a:p>
            <a:pPr marL="171450" marR="0" lvl="0" indent="-171450" algn="l" defTabSz="914400" rtl="0" eaLnBrk="1" fontAlgn="auto" latinLnBrk="0" hangingPunct="1">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Regular monitoring of patient is conducted to assess response to TASIGNA treatment</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Recommendations from ELN are used to assess the patient’s molecular response to frontline therapy</a:t>
            </a:r>
            <a:r>
              <a:rPr lang="en-US" baseline="30000" dirty="0">
                <a:latin typeface="Arial" panose="020B0604020202020204" pitchFamily="34" charset="0"/>
                <a:cs typeface="Arial" panose="020B0604020202020204" pitchFamily="34" charset="0"/>
              </a:rPr>
              <a:t>1</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Routine monitoring of patient is conducted for safety and according to the product label</a:t>
            </a:r>
            <a:r>
              <a:rPr lang="en-US" baseline="30000" dirty="0">
                <a:latin typeface="Arial" panose="020B0604020202020204" pitchFamily="34" charset="0"/>
                <a:cs typeface="Arial" panose="020B0604020202020204" pitchFamily="34" charset="0"/>
              </a:rPr>
              <a:t>2</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ECG and routine laboratory exams are completed before beginning treatment and periodically during treatment</a:t>
            </a:r>
          </a:p>
          <a:p>
            <a:pPr marL="171450" lvl="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 patient has integrated the TASIGNA dosing regimen into his daily schedule</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Patient is eager to receive BCR-ABL test results</a:t>
            </a:r>
          </a:p>
          <a:p>
            <a:pPr marL="457200" lvl="1"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References</a:t>
            </a:r>
          </a:p>
          <a:p>
            <a:pPr marL="228600" lvl="0" indent="-228600">
              <a:buFont typeface="Arial" panose="020B0604020202020204" pitchFamily="34" charset="0"/>
              <a:buAutoNum type="arabicPeriod"/>
              <a:defRPr/>
            </a:pPr>
            <a:r>
              <a:rPr lang="it-IT" dirty="0">
                <a:latin typeface="Arial" panose="020B0604020202020204" pitchFamily="34" charset="0"/>
                <a:cs typeface="Arial" panose="020B0604020202020204" pitchFamily="34" charset="0"/>
              </a:rPr>
              <a:t>Baccarani M, Deininger MW, Rosti G</a:t>
            </a:r>
            <a:r>
              <a:rPr lang="en-US" dirty="0">
                <a:latin typeface="Arial" panose="020B0604020202020204" pitchFamily="34" charset="0"/>
                <a:cs typeface="Arial" panose="020B0604020202020204" pitchFamily="34" charset="0"/>
              </a:rPr>
              <a:t>, et al. European LeukemiaNet recommendations for the management of chronic myeloid leukemia: 2013. </a:t>
            </a:r>
            <a:r>
              <a:rPr lang="en-US" i="1" dirty="0">
                <a:latin typeface="Arial" panose="020B0604020202020204" pitchFamily="34" charset="0"/>
                <a:cs typeface="Arial" panose="020B0604020202020204" pitchFamily="34" charset="0"/>
              </a:rPr>
              <a:t>Blood</a:t>
            </a:r>
            <a:r>
              <a:rPr lang="en-US" dirty="0">
                <a:latin typeface="Arial" panose="020B0604020202020204" pitchFamily="34" charset="0"/>
                <a:cs typeface="Arial" panose="020B0604020202020204" pitchFamily="34" charset="0"/>
              </a:rPr>
              <a:t>. 2013;122(6):872-884. </a:t>
            </a:r>
          </a:p>
          <a:p>
            <a:pPr marL="228600" marR="0" lvl="0" indent="-228600" algn="l" defTabSz="914400" rtl="0" eaLnBrk="1" fontAlgn="auto" latinLnBrk="0" hangingPunct="1">
              <a:buClrTx/>
              <a:buSzTx/>
              <a:buFont typeface="Arial" panose="020B0604020202020204" pitchFamily="34" charset="0"/>
              <a:buAutoNum type="arabicPeriod"/>
              <a:tabLst/>
              <a:defRPr/>
            </a:pPr>
            <a:r>
              <a:rPr lang="it-IT" dirty="0">
                <a:latin typeface="Arial" panose="020B0604020202020204" pitchFamily="34" charset="0"/>
                <a:cs typeface="Arial" panose="020B0604020202020204" pitchFamily="34" charset="0"/>
              </a:rPr>
              <a:t>Habucky K, Duverger B, Kreft R, Kozlovsky V. TASIGNA</a:t>
            </a:r>
            <a:r>
              <a:rPr lang="it-IT" baseline="30000"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(nilotinib) 50 mg, 150 mg and 200 mg hard capsules core data sheet, version 1.8. West Sussex, United Kingdom: Novartis Europharm Limited; 2016:1-56.</a:t>
            </a: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C396A-E1E5-4AF7-A9D7-88DD9BC3FC96}"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19377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869" y="4728205"/>
            <a:ext cx="5432695" cy="4667301"/>
          </a:xfrm>
        </p:spPr>
        <p:txBody>
          <a:bodyPr>
            <a:normAutofit/>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[NOTE</a:t>
            </a:r>
            <a:r>
              <a:rPr lang="en-US" b="1" baseline="0" dirty="0">
                <a:latin typeface="Arial" panose="020B0604020202020204" pitchFamily="34" charset="0"/>
                <a:cs typeface="Arial" panose="020B0604020202020204" pitchFamily="34" charset="0"/>
              </a:rPr>
              <a:t> TO SPEAKER: Prior to beginning presentation, use this slide to establish your audience’s level of experience in CML treatment]</a:t>
            </a:r>
          </a:p>
          <a:p>
            <a:pPr marL="96498" lvl="0">
              <a:lnSpc>
                <a:spcPct val="110000"/>
              </a:lnSpc>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C396A-E1E5-4AF7-A9D7-88DD9BC3FC96}"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48593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marR="0" indent="0" algn="l" defTabSz="483272"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KEY POINT: Physician</a:t>
            </a:r>
            <a:r>
              <a:rPr lang="en-US" b="1" dirty="0">
                <a:latin typeface="Arial" panose="020B0604020202020204" pitchFamily="34" charset="0"/>
                <a:cs typeface="Arial" panose="020B0604020202020204" pitchFamily="34" charset="0"/>
              </a:rPr>
              <a:t> continues to support patient through multidisciplinary management</a:t>
            </a:r>
          </a:p>
          <a:p>
            <a:pPr marL="171450" marR="0" indent="-171450" algn="l" defTabSz="4832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According to 2016 ELN recommendations on adverse events: “The main purpose of CML treatment is the antileukemic effect. Suboptimal management of AEs must not compromise this first objective”</a:t>
            </a:r>
            <a:r>
              <a:rPr lang="en-US" sz="1200" baseline="30000" dirty="0">
                <a:latin typeface="Arial" panose="020B0604020202020204" pitchFamily="34" charset="0"/>
                <a:cs typeface="Arial" panose="020B0604020202020204" pitchFamily="34" charset="0"/>
              </a:rPr>
              <a:t>1</a:t>
            </a:r>
          </a:p>
          <a:p>
            <a:pPr marL="171450" marR="0" lvl="0" indent="-171450" algn="l" defTabSz="4832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Based on patient’s family history of cardiovascular disease, physician discusses lifestyle choices with patient</a:t>
            </a:r>
          </a:p>
          <a:p>
            <a:pPr marL="171450" marR="0" lvl="0" indent="-171450" algn="l" defTabSz="4832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Non-modifiable risk factors include age, family history, and sex</a:t>
            </a:r>
            <a:r>
              <a:rPr lang="en-US" baseline="30000" dirty="0">
                <a:latin typeface="Arial" panose="020B0604020202020204" pitchFamily="34" charset="0"/>
                <a:cs typeface="Arial" panose="020B0604020202020204" pitchFamily="34" charset="0"/>
              </a:rPr>
              <a:t>2</a:t>
            </a:r>
            <a:endParaRPr lang="en-US" baseline="0" dirty="0">
              <a:latin typeface="Arial" panose="020B0604020202020204" pitchFamily="34" charset="0"/>
              <a:cs typeface="Arial" panose="020B0604020202020204" pitchFamily="34" charset="0"/>
            </a:endParaRPr>
          </a:p>
          <a:p>
            <a:pPr marL="171450" indent="-171450" defTabSz="483272">
              <a:buFont typeface="Arial" panose="020B0604020202020204" pitchFamily="34" charset="0"/>
              <a:buChar char="•"/>
              <a:defRPr/>
            </a:pPr>
            <a:r>
              <a:rPr lang="en-US" baseline="0" dirty="0">
                <a:latin typeface="Arial" panose="020B0604020202020204" pitchFamily="34" charset="0"/>
                <a:cs typeface="Arial" panose="020B0604020202020204" pitchFamily="34" charset="0"/>
              </a:rPr>
              <a:t>Modifiable risk factors include lipid and cholesterol levels, hypertension, diet, smoking, diabetes, physical activity, and weight and obesity</a:t>
            </a:r>
            <a:r>
              <a:rPr lang="en-US" baseline="30000" dirty="0">
                <a:latin typeface="Arial" panose="020B0604020202020204" pitchFamily="34" charset="0"/>
                <a:cs typeface="Arial" panose="020B0604020202020204" pitchFamily="34" charset="0"/>
              </a:rPr>
              <a:t>2</a:t>
            </a:r>
          </a:p>
          <a:p>
            <a:pPr defTabSz="483272">
              <a:defRPr/>
            </a:pPr>
            <a:endParaRPr lang="en-US" dirty="0">
              <a:latin typeface="Arial" panose="020B0604020202020204" pitchFamily="34" charset="0"/>
              <a:cs typeface="Arial" panose="020B0604020202020204" pitchFamily="34" charset="0"/>
            </a:endParaRPr>
          </a:p>
          <a:p>
            <a:pPr defTabSz="483272">
              <a:defRPr/>
            </a:pPr>
            <a:r>
              <a:rPr lang="en-US" b="1" dirty="0">
                <a:latin typeface="Arial" panose="020B0604020202020204" pitchFamily="34" charset="0"/>
                <a:cs typeface="Arial" panose="020B0604020202020204" pitchFamily="34" charset="0"/>
              </a:rPr>
              <a:t>References</a:t>
            </a:r>
          </a:p>
          <a:p>
            <a:pPr marL="228600" lvl="0" indent="-228600" defTabSz="483272">
              <a:buFont typeface="+mj-lt"/>
              <a:buAutoNum type="arabicPeriod"/>
              <a:defRPr/>
            </a:pPr>
            <a:r>
              <a:rPr lang="it-IT" dirty="0">
                <a:latin typeface="Arial" panose="020B0604020202020204" pitchFamily="34" charset="0"/>
                <a:cs typeface="Arial" panose="020B0604020202020204" pitchFamily="34" charset="0"/>
              </a:rPr>
              <a:t>Steegmann JL, Baccarani M, Breccia M</a:t>
            </a:r>
            <a:r>
              <a:rPr lang="en-US" sz="1200" dirty="0">
                <a:latin typeface="Arial" panose="020B0604020202020204" pitchFamily="34" charset="0"/>
                <a:cs typeface="Arial" panose="020B0604020202020204" pitchFamily="34" charset="0"/>
              </a:rPr>
              <a:t>, et al</a:t>
            </a:r>
            <a:r>
              <a:rPr lang="en-US" dirty="0">
                <a:latin typeface="Arial" panose="020B0604020202020204" pitchFamily="34" charset="0"/>
                <a:cs typeface="Arial" panose="020B0604020202020204" pitchFamily="34" charset="0"/>
              </a:rPr>
              <a:t>. European LeukemiaNet recommendations for the management and avoidance of adverse events of treatment in chronic myeloid leukaemia. </a:t>
            </a:r>
            <a:r>
              <a:rPr lang="en-US" sz="1200" i="1" dirty="0">
                <a:latin typeface="Arial" panose="020B0604020202020204" pitchFamily="34" charset="0"/>
                <a:cs typeface="Arial" panose="020B0604020202020204" pitchFamily="34" charset="0"/>
              </a:rPr>
              <a:t>Leukemia</a:t>
            </a:r>
            <a:r>
              <a:rPr lang="en-US" sz="1200" dirty="0">
                <a:latin typeface="Arial" panose="020B0604020202020204" pitchFamily="34" charset="0"/>
                <a:cs typeface="Arial" panose="020B0604020202020204" pitchFamily="34" charset="0"/>
              </a:rPr>
              <a:t>. 2016;30(8):1648-1671.</a:t>
            </a:r>
          </a:p>
          <a:p>
            <a:pPr marL="228600" marR="0" lvl="0" indent="-228600" algn="l" defTabSz="483272" rtl="0" eaLnBrk="1" fontAlgn="auto" latinLnBrk="0" hangingPunct="1">
              <a:lnSpc>
                <a:spcPct val="100000"/>
              </a:lnSpc>
              <a:spcBef>
                <a:spcPts val="0"/>
              </a:spcBef>
              <a:spcAft>
                <a:spcPts val="0"/>
              </a:spcAft>
              <a:buClrTx/>
              <a:buSzTx/>
              <a:buFont typeface="+mj-lt"/>
              <a:buAutoNum type="arabicPeriod"/>
              <a:tabLst/>
              <a:defRPr/>
            </a:pPr>
            <a:r>
              <a:rPr lang="en-GB" dirty="0">
                <a:latin typeface="Arial" panose="020B0604020202020204" pitchFamily="34" charset="0"/>
                <a:cs typeface="Arial" panose="020B0604020202020204" pitchFamily="34" charset="0"/>
              </a:rPr>
              <a:t>World Heart Federation. Cardiovascular disease: risk factors. http://www.world-heart-federation.org/fileadmin/user_upload/documents/Fact_sheets/2012/PressBackgrounderApril2012RiskFactors.pdf. Accessed April 18, 2017</a:t>
            </a:r>
            <a:r>
              <a:rPr lang="en-US" dirty="0">
                <a:latin typeface="Arial" panose="020B0604020202020204" pitchFamily="34" charset="0"/>
                <a:cs typeface="Arial" panose="020B0604020202020204" pitchFamily="34" charset="0"/>
              </a:rPr>
              <a:t>.</a:t>
            </a:r>
          </a:p>
          <a:p>
            <a:pPr defTabSz="483272">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C0C8E-C975-48A0-9EEB-D581C8CC7951}"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21110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869" y="4728205"/>
            <a:ext cx="5432695" cy="4667301"/>
          </a:xfrm>
        </p:spPr>
        <p:txBody>
          <a:bodyPr>
            <a:normAutofit/>
          </a:bodyPr>
          <a:lstStyle/>
          <a:p>
            <a:pPr marL="0" marR="0" lvl="0" indent="0" algn="l" defTabSz="96652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KEY</a:t>
            </a:r>
            <a:r>
              <a:rPr lang="en-US" b="1" baseline="0" dirty="0">
                <a:latin typeface="Arial" panose="020B0604020202020204" pitchFamily="34" charset="0"/>
                <a:cs typeface="Arial" panose="020B0604020202020204" pitchFamily="34" charset="0"/>
              </a:rPr>
              <a:t> POINT: </a:t>
            </a:r>
            <a:r>
              <a:rPr lang="en-US" b="1" dirty="0">
                <a:latin typeface="Arial" panose="020B0604020202020204" pitchFamily="34" charset="0"/>
                <a:cs typeface="Arial" panose="020B0604020202020204" pitchFamily="34" charset="0"/>
              </a:rPr>
              <a:t>Patient achieves MR4.5 with TASIGNA</a:t>
            </a:r>
          </a:p>
          <a:p>
            <a:pPr marL="171450" marR="0" lvl="0" indent="-171450" algn="l" defTabSz="9665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After 2 </a:t>
            </a:r>
            <a:r>
              <a:rPr lang="en-US" baseline="0" dirty="0">
                <a:latin typeface="Arial" panose="020B0604020202020204" pitchFamily="34" charset="0"/>
                <a:cs typeface="Arial" panose="020B0604020202020204" pitchFamily="34" charset="0"/>
              </a:rPr>
              <a:t>years since switching to TASIGNA, the patient has achieved MR4.5</a:t>
            </a:r>
          </a:p>
          <a:p>
            <a:pPr marL="171450" marR="0" lvl="0" indent="-171450" algn="l" defTabSz="9665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Achieving MR4.5 is the first step in becoming eligible for treatment discontinuation</a:t>
            </a:r>
            <a:r>
              <a:rPr lang="en-US" baseline="30000" dirty="0">
                <a:latin typeface="Arial" panose="020B0604020202020204" pitchFamily="34" charset="0"/>
                <a:cs typeface="Arial" panose="020B0604020202020204" pitchFamily="34" charset="0"/>
              </a:rPr>
              <a:t>1</a:t>
            </a:r>
          </a:p>
          <a:p>
            <a:pPr marL="628650" marR="0" lvl="1" indent="-171450" algn="l" defTabSz="966529"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aseline="0" dirty="0">
                <a:latin typeface="Arial" panose="020B0604020202020204" pitchFamily="34" charset="0"/>
                <a:cs typeface="Arial" panose="020B0604020202020204" pitchFamily="34" charset="0"/>
              </a:rPr>
              <a:t>The physician explains that maintaining MR4.5 for the next year is the next crucial step towards TFR</a:t>
            </a:r>
            <a:r>
              <a:rPr lang="en-US" baseline="30000" dirty="0">
                <a:latin typeface="Arial" panose="020B0604020202020204" pitchFamily="34" charset="0"/>
                <a:cs typeface="Arial" panose="020B0604020202020204" pitchFamily="34" charset="0"/>
              </a:rPr>
              <a:t>1</a:t>
            </a:r>
          </a:p>
          <a:p>
            <a:pPr marL="0" marR="0" lvl="0" indent="0" algn="l" defTabSz="9665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6652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References</a:t>
            </a:r>
          </a:p>
          <a:p>
            <a:pPr marL="228600" marR="0" lvl="0" indent="-228600" algn="l" defTabSz="966529" rtl="0" eaLnBrk="1" fontAlgn="auto" latinLnBrk="0" hangingPunct="1">
              <a:lnSpc>
                <a:spcPct val="100000"/>
              </a:lnSpc>
              <a:spcBef>
                <a:spcPts val="0"/>
              </a:spcBef>
              <a:spcAft>
                <a:spcPts val="0"/>
              </a:spcAft>
              <a:buClrTx/>
              <a:buSzTx/>
              <a:buFont typeface="+mj-lt"/>
              <a:buAutoNum type="arabicPeriod"/>
              <a:tabLst/>
              <a:defRPr/>
            </a:pPr>
            <a:r>
              <a:rPr lang="it-IT" dirty="0">
                <a:latin typeface="Arial" panose="020B0604020202020204" pitchFamily="34" charset="0"/>
                <a:cs typeface="Arial" panose="020B0604020202020204" pitchFamily="34" charset="0"/>
              </a:rPr>
              <a:t>Habucky K, Duverger B, Kreft R, Kozlovsky V. TASIGNA</a:t>
            </a:r>
            <a:r>
              <a:rPr lang="it-IT" baseline="30000"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(nilotinib) 50 mg, 150 mg and 200 mg hard capsules core data sheet, version 1.8. West Sussex, United Kingdom: Novartis Europharm Limited; 2016:1-56.</a:t>
            </a:r>
          </a:p>
          <a:p>
            <a:pPr marL="228600" marR="0" lvl="0" indent="-228600" algn="l" defTabSz="966529" rtl="0" eaLnBrk="1" fontAlgn="auto" latinLnBrk="0" hangingPunct="1">
              <a:lnSpc>
                <a:spcPct val="100000"/>
              </a:lnSpc>
              <a:spcBef>
                <a:spcPts val="0"/>
              </a:spcBef>
              <a:spcAft>
                <a:spcPts val="0"/>
              </a:spcAft>
              <a:buClrTx/>
              <a:buSzTx/>
              <a:buFont typeface="+mj-lt"/>
              <a:buAutoNum type="arabicPeriod"/>
              <a:tabLst/>
              <a:defRPr/>
            </a:pPr>
            <a:r>
              <a:rPr lang="it-IT" dirty="0">
                <a:latin typeface="Arial" panose="020B0604020202020204" pitchFamily="34" charset="0"/>
                <a:cs typeface="Arial" panose="020B0604020202020204" pitchFamily="34" charset="0"/>
              </a:rPr>
              <a:t>Baccarani M, Deininger MW, Rosti G, et al. </a:t>
            </a:r>
            <a:r>
              <a:rPr lang="en-US" dirty="0">
                <a:latin typeface="Arial" panose="020B0604020202020204" pitchFamily="34" charset="0"/>
                <a:cs typeface="Arial" panose="020B0604020202020204" pitchFamily="34" charset="0"/>
              </a:rPr>
              <a:t>European LeukemiaNet recommendations for the management of chronic myeloid leukemia: 2013.</a:t>
            </a:r>
            <a:r>
              <a:rPr lang="it-IT" dirty="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Blood. </a:t>
            </a:r>
            <a:r>
              <a:rPr lang="it-IT" dirty="0">
                <a:latin typeface="Arial" panose="020B0604020202020204" pitchFamily="34" charset="0"/>
                <a:cs typeface="Arial" panose="020B0604020202020204" pitchFamily="34" charset="0"/>
              </a:rPr>
              <a:t>2013;122(6):872-884. </a:t>
            </a:r>
          </a:p>
          <a:p>
            <a:pPr marL="1468098" lvl="3">
              <a:lnSpc>
                <a:spcPct val="110000"/>
              </a:lnSpc>
            </a:pPr>
            <a:endParaRPr lang="en-US"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C396A-E1E5-4AF7-A9D7-88DD9BC3FC96}"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849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5074675"/>
          </a:xfrm>
        </p:spPr>
        <p:txBody>
          <a:bodyPr/>
          <a:lstStyle/>
          <a:p>
            <a:pPr marL="0" marR="0" lvl="0" indent="0" algn="l" defTabSz="914400" rtl="0" eaLnBrk="1" fontAlgn="auto" latinLnBrk="0" hangingPunct="1">
              <a:buClrTx/>
              <a:buSzTx/>
              <a:buFontTx/>
              <a:buNone/>
              <a:tabLst/>
              <a:defRPr/>
            </a:pPr>
            <a:r>
              <a:rPr lang="en-US" b="1" dirty="0">
                <a:latin typeface="Arial" panose="020B0604020202020204" pitchFamily="34" charset="0"/>
                <a:cs typeface="Arial" panose="020B0604020202020204" pitchFamily="34" charset="0"/>
              </a:rPr>
              <a:t>KEY LEARNINGS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Switching to TASIGNA led to MR4.5 in twice as many patients (vs remaining on imatinib)</a:t>
            </a:r>
            <a:r>
              <a:rPr lang="en-US" baseline="30000" dirty="0">
                <a:latin typeface="Arial" panose="020B0604020202020204" pitchFamily="34" charset="0"/>
                <a:cs typeface="Arial" panose="020B0604020202020204" pitchFamily="34" charset="0"/>
              </a:rPr>
              <a:t>1-3</a:t>
            </a:r>
          </a:p>
          <a:p>
            <a:pPr marL="628650" marR="0" lvl="1" indent="-171450" algn="l" defTabSz="914400" rtl="0" eaLnBrk="1" fontAlgn="auto" latinLnBrk="0" hangingPunct="1">
              <a:buClrTx/>
              <a:buSzTx/>
              <a:buFont typeface="Courier New" panose="02070309020205020404" pitchFamily="49" charset="0"/>
              <a:buChar char="-"/>
              <a:tabLst/>
              <a:defRPr/>
            </a:pPr>
            <a:r>
              <a:rPr lang="en-US" dirty="0">
                <a:latin typeface="Arial" panose="020B0604020202020204" pitchFamily="34" charset="0"/>
                <a:cs typeface="Arial" panose="020B0604020202020204" pitchFamily="34" charset="0"/>
              </a:rPr>
              <a:t>Median time to MR4.5 was 2 years with TASIGNA, and has not been reached with imatinib after 4 years</a:t>
            </a:r>
            <a:r>
              <a:rPr lang="en-US" baseline="30000" dirty="0">
                <a:latin typeface="Arial" panose="020B0604020202020204" pitchFamily="34" charset="0"/>
                <a:cs typeface="Arial" panose="020B0604020202020204" pitchFamily="34" charset="0"/>
              </a:rPr>
              <a:t>3</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Sustained MR4.5 is a key criterion to have the opportunity for TFR</a:t>
            </a:r>
            <a:r>
              <a:rPr lang="en-US" baseline="30000" dirty="0">
                <a:latin typeface="Arial" panose="020B0604020202020204" pitchFamily="34" charset="0"/>
                <a:cs typeface="Arial" panose="020B0604020202020204" pitchFamily="34" charset="0"/>
              </a:rPr>
              <a:t>1</a:t>
            </a:r>
          </a:p>
          <a:p>
            <a:pPr marL="171450" indent="-171450">
              <a:buFont typeface="Arial" panose="020B0604020202020204" pitchFamily="34" charset="0"/>
              <a:buChar char="•"/>
            </a:pPr>
            <a:r>
              <a:rPr lang="en-US" strike="noStrike" baseline="0" dirty="0">
                <a:latin typeface="Arial" panose="020B0604020202020204" pitchFamily="34" charset="0"/>
                <a:cs typeface="Arial" panose="020B0604020202020204" pitchFamily="34" charset="0"/>
              </a:rPr>
              <a:t>To attempt treatment discontinuation in ENESTop, patients must have been treated with TASIGNA for at least 3 years (achieving MR4.5 during the first 2 years and sustaining MR4.5 for an additional year)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TFR can be maintained for ≥48 weeks in the majority of patients who achieved sustained MR4.5 with second-line TASIGNA</a:t>
            </a:r>
            <a:r>
              <a:rPr lang="en-US" baseline="30000" dirty="0">
                <a:latin typeface="Arial" panose="020B0604020202020204" pitchFamily="34" charset="0"/>
                <a:cs typeface="Arial" panose="020B0604020202020204" pitchFamily="34" charset="0"/>
              </a:rPr>
              <a:t>4</a:t>
            </a:r>
          </a:p>
          <a:p>
            <a:pPr marL="0" indent="0">
              <a:buFont typeface="Arial" panose="020B0604020202020204" pitchFamily="34" charset="0"/>
              <a:buNone/>
            </a:pPr>
            <a:endParaRPr lang="en-US" baseline="30000" dirty="0">
              <a:latin typeface="Arial" panose="020B0604020202020204" pitchFamily="34" charset="0"/>
              <a:cs typeface="Arial" panose="020B0604020202020204" pitchFamily="34" charset="0"/>
            </a:endParaRPr>
          </a:p>
          <a:p>
            <a:pPr marL="0" marR="0" lvl="0" indent="0" algn="l" defTabSz="914400" rtl="0" eaLnBrk="1" fontAlgn="auto" latinLnBrk="0" hangingPunct="1">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References:</a:t>
            </a:r>
          </a:p>
          <a:p>
            <a:pPr marL="228600" marR="0" lvl="0" indent="-228600" algn="l" defTabSz="914400" rtl="0" eaLnBrk="1" fontAlgn="auto" latinLnBrk="0" hangingPunct="1">
              <a:buClrTx/>
              <a:buSzTx/>
              <a:buFont typeface="Arial" panose="020B0604020202020204" pitchFamily="34" charset="0"/>
              <a:buAutoNum type="arabicPeriod"/>
              <a:tabLst/>
              <a:defRPr/>
            </a:pPr>
            <a:r>
              <a:rPr lang="it-IT" dirty="0">
                <a:latin typeface="Arial" panose="020B0604020202020204" pitchFamily="34" charset="0"/>
                <a:cs typeface="Arial" panose="020B0604020202020204" pitchFamily="34" charset="0"/>
              </a:rPr>
              <a:t>Habucky K, Duverger B, Kreft R, Kozlovsky V. TASIGNA</a:t>
            </a:r>
            <a:r>
              <a:rPr lang="it-IT" baseline="30000"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(nilotinib) 50 mg, 150 mg and 200 mg hard capsules core data sheet, version 1.8. West Sussex, United Kingdom: Novartis Europharm Limited; 2016:1-56.</a:t>
            </a:r>
          </a:p>
          <a:p>
            <a:pPr marL="228600" marR="0" lvl="0" indent="-228600" algn="l" defTabSz="914400" rtl="0" eaLnBrk="1" fontAlgn="auto" latinLnBrk="0" hangingPunct="1">
              <a:buClrTx/>
              <a:buSzTx/>
              <a:buFont typeface="Arial" panose="020B0604020202020204" pitchFamily="34" charset="0"/>
              <a:buAutoNum type="arabicPeriod"/>
              <a:tabLst/>
              <a:defRPr/>
            </a:pPr>
            <a:r>
              <a:rPr lang="en-US" dirty="0">
                <a:latin typeface="Arial" panose="020B0604020202020204" pitchFamily="34" charset="0"/>
                <a:cs typeface="Arial" panose="020B0604020202020204" pitchFamily="34" charset="0"/>
              </a:rPr>
              <a:t>Hughes TP, Lipton JH, Spector N, et al. Deep molecular responses achieved in patients with CML-CP who are switched to nilotinib after long-term imatinib. </a:t>
            </a:r>
            <a:r>
              <a:rPr lang="en-US" i="1" dirty="0">
                <a:latin typeface="Arial" panose="020B0604020202020204" pitchFamily="34" charset="0"/>
                <a:cs typeface="Arial" panose="020B0604020202020204" pitchFamily="34" charset="0"/>
              </a:rPr>
              <a:t>Blood</a:t>
            </a:r>
            <a:r>
              <a:rPr lang="en-US" dirty="0">
                <a:latin typeface="Arial" panose="020B0604020202020204" pitchFamily="34" charset="0"/>
                <a:cs typeface="Arial" panose="020B0604020202020204" pitchFamily="34" charset="0"/>
              </a:rPr>
              <a:t>. 2014;124(5):729-736. </a:t>
            </a:r>
          </a:p>
          <a:p>
            <a:pPr marL="228600" marR="0" lvl="0" indent="-228600" algn="l" defTabSz="914400" rtl="0" eaLnBrk="1" fontAlgn="auto" latinLnBrk="0" hangingPunct="1">
              <a:buClrTx/>
              <a:buSzTx/>
              <a:buFont typeface="Arial" panose="020B0604020202020204" pitchFamily="34" charset="0"/>
              <a:buAutoNum type="arabicPeriod"/>
              <a:tabLst/>
              <a:defRPr/>
            </a:pPr>
            <a:r>
              <a:rPr lang="en-US" dirty="0">
                <a:latin typeface="Arial" panose="020B0604020202020204" pitchFamily="34" charset="0"/>
                <a:cs typeface="Arial" panose="020B0604020202020204" pitchFamily="34" charset="0"/>
              </a:rPr>
              <a:t>Hughes TP et al. </a:t>
            </a:r>
            <a:r>
              <a:rPr lang="en-US" i="1" dirty="0">
                <a:latin typeface="Arial" panose="020B0604020202020204" pitchFamily="34" charset="0"/>
                <a:cs typeface="Arial" panose="020B0604020202020204" pitchFamily="34" charset="0"/>
              </a:rPr>
              <a:t>Haematologica. </a:t>
            </a:r>
            <a:r>
              <a:rPr lang="en-US" dirty="0">
                <a:latin typeface="Arial" panose="020B0604020202020204" pitchFamily="34" charset="0"/>
                <a:cs typeface="Arial" panose="020B0604020202020204" pitchFamily="34" charset="0"/>
              </a:rPr>
              <a:t>2015;100:abstract P229.</a:t>
            </a:r>
          </a:p>
          <a:p>
            <a:pPr marL="0" indent="0">
              <a:buFont typeface="Arial" panose="020B0604020202020204" pitchFamily="34" charset="0"/>
              <a:buNone/>
            </a:pPr>
            <a:endParaRPr lang="en-US"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3742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FFFE-973C-4B6D-BAC5-C9A7CE657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687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FFFE-973C-4B6D-BAC5-C9A7CE657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752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FFFE-973C-4B6D-BAC5-C9A7CE657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646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FFFE-973C-4B6D-BAC5-C9A7CE657EAD}"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035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FFFE-973C-4B6D-BAC5-C9A7CE657EAD}"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4641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FFFE-973C-4B6D-BAC5-C9A7CE657EAD}"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157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FFFE-973C-4B6D-BAC5-C9A7CE657EAD}"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32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r>
              <a:rPr lang="it-IT" altLang="en-US" b="1" dirty="0">
                <a:solidFill>
                  <a:srgbClr val="000000"/>
                </a:solidFill>
                <a:latin typeface="Arial" panose="020B0604020202020204" pitchFamily="34" charset="0"/>
                <a:ea typeface="ＭＳ Ｐゴシック" pitchFamily="34" charset="-128"/>
                <a:cs typeface="Arial" panose="020B0604020202020204" pitchFamily="34" charset="0"/>
              </a:rPr>
              <a:t>KEY POINT:</a:t>
            </a:r>
            <a:r>
              <a:rPr lang="it-IT" altLang="en-US" b="1" baseline="0" dirty="0">
                <a:solidFill>
                  <a:srgbClr val="000000"/>
                </a:solidFill>
                <a:latin typeface="Arial" panose="020B0604020202020204" pitchFamily="34" charset="0"/>
                <a:ea typeface="ＭＳ Ｐゴシック" pitchFamily="34" charset="-128"/>
                <a:cs typeface="Arial" panose="020B0604020202020204" pitchFamily="34" charset="0"/>
              </a:rPr>
              <a:t> Overview of the presentation</a:t>
            </a:r>
          </a:p>
          <a:p>
            <a:pPr marL="171450" marR="0" lvl="0" indent="-171450" algn="l" defTabSz="914400" rtl="0" eaLnBrk="1" fontAlgn="auto" latinLnBrk="0" hangingPunct="1">
              <a:buClrTx/>
              <a:buSzTx/>
              <a:buFont typeface="Arial" panose="020B0604020202020204" pitchFamily="34" charset="0"/>
              <a:buChar char="•"/>
              <a:tabLst/>
              <a:defRPr/>
            </a:pPr>
            <a:r>
              <a:rPr lang="it-IT" b="0" baseline="0" dirty="0">
                <a:solidFill>
                  <a:srgbClr val="000000"/>
                </a:solidFill>
                <a:latin typeface="Arial" panose="020B0604020202020204" pitchFamily="34" charset="0"/>
                <a:ea typeface="ＭＳ Ｐゴシック" pitchFamily="34" charset="-128"/>
                <a:cs typeface="Arial" panose="020B0604020202020204" pitchFamily="34" charset="0"/>
              </a:rPr>
              <a:t>Topics to be covered throughout this presentation include</a:t>
            </a:r>
          </a:p>
          <a:p>
            <a:pPr marL="628650" lvl="1" indent="-171450">
              <a:buFont typeface="Calibri" panose="020F0502020204030204" pitchFamily="34" charset="0"/>
              <a:buChar char="─"/>
            </a:pPr>
            <a:r>
              <a:rPr lang="it-IT" b="0" baseline="0" dirty="0">
                <a:solidFill>
                  <a:srgbClr val="000000"/>
                </a:solidFill>
                <a:latin typeface="Arial" panose="020B0604020202020204" pitchFamily="34" charset="0"/>
                <a:ea typeface="ＭＳ Ｐゴシック" pitchFamily="34" charset="-128"/>
                <a:cs typeface="Arial" panose="020B0604020202020204" pitchFamily="34" charset="0"/>
              </a:rPr>
              <a:t>Discussion of a fictitious patient case, including Philadelphia chromosome–positive chronic myeloid leukemia</a:t>
            </a:r>
            <a:r>
              <a:rPr lang="it-IT" b="0" dirty="0">
                <a:solidFill>
                  <a:srgbClr val="000000"/>
                </a:solidFill>
                <a:latin typeface="Arial" panose="020B0604020202020204" pitchFamily="34" charset="0"/>
                <a:ea typeface="ＭＳ Ｐゴシック" pitchFamily="34" charset="-128"/>
                <a:cs typeface="Arial" panose="020B0604020202020204" pitchFamily="34" charset="0"/>
              </a:rPr>
              <a:t> in chronic phase (</a:t>
            </a:r>
            <a:r>
              <a:rPr lang="it-IT" b="0" baseline="0" dirty="0">
                <a:solidFill>
                  <a:srgbClr val="000000"/>
                </a:solidFill>
                <a:latin typeface="Arial" panose="020B0604020202020204" pitchFamily="34" charset="0"/>
                <a:ea typeface="ＭＳ Ｐゴシック" pitchFamily="34" charset="-128"/>
                <a:cs typeface="Arial" panose="020B0604020202020204" pitchFamily="34" charset="0"/>
              </a:rPr>
              <a:t>Ph+ CML-CP) frontline and second-line therapy, and future considerations</a:t>
            </a:r>
          </a:p>
          <a:p>
            <a:pPr marL="628650" lvl="1" indent="-171450">
              <a:buFont typeface="Calibri" panose="020F0502020204030204" pitchFamily="34" charset="0"/>
              <a:buChar char="─"/>
            </a:pPr>
            <a:r>
              <a:rPr lang="it-IT" b="0" baseline="0" dirty="0">
                <a:solidFill>
                  <a:srgbClr val="000000"/>
                </a:solidFill>
                <a:latin typeface="Arial" panose="020B0604020202020204" pitchFamily="34" charset="0"/>
                <a:ea typeface="ＭＳ Ｐゴシック" pitchFamily="34" charset="-128"/>
                <a:cs typeface="Arial" panose="020B0604020202020204" pitchFamily="34" charset="0"/>
              </a:rPr>
              <a:t>Current and emerging treatment goals for Ph+CML</a:t>
            </a:r>
          </a:p>
          <a:p>
            <a:pPr marL="628650" lvl="1" indent="-171450">
              <a:buFont typeface="Calibri" panose="020F0502020204030204" pitchFamily="34" charset="0"/>
              <a:buChar char="─"/>
            </a:pPr>
            <a:r>
              <a:rPr lang="it-IT" b="0" baseline="0" dirty="0">
                <a:solidFill>
                  <a:srgbClr val="000000"/>
                </a:solidFill>
                <a:latin typeface="Arial" panose="020B0604020202020204" pitchFamily="34" charset="0"/>
                <a:ea typeface="ＭＳ Ｐゴシック" pitchFamily="34" charset="-128"/>
                <a:cs typeface="Arial" panose="020B0604020202020204" pitchFamily="34" charset="0"/>
              </a:rPr>
              <a:t>TASIGNA clinical profile: </a:t>
            </a:r>
            <a:r>
              <a:rPr lang="en-US" b="0" baseline="0" dirty="0">
                <a:solidFill>
                  <a:srgbClr val="000000"/>
                </a:solidFill>
                <a:latin typeface="Arial" panose="020B0604020202020204" pitchFamily="34" charset="0"/>
                <a:ea typeface="ＭＳ Ｐゴシック" pitchFamily="34" charset="-128"/>
                <a:cs typeface="Arial" panose="020B0604020202020204" pitchFamily="34" charset="0"/>
              </a:rPr>
              <a:t>Achieving deep molecular response with TASIGNA following inadequate imatinib treatment or after switching from imatinib</a:t>
            </a:r>
          </a:p>
          <a:p>
            <a:pPr marL="628650" lvl="1" indent="-171450">
              <a:buFont typeface="Calibri" panose="020F0502020204030204" pitchFamily="34" charset="0"/>
              <a:buChar char="─"/>
            </a:pPr>
            <a:r>
              <a:rPr lang="en-US" b="0" baseline="0" dirty="0">
                <a:solidFill>
                  <a:srgbClr val="000000"/>
                </a:solidFill>
                <a:latin typeface="Arial" panose="020B0604020202020204" pitchFamily="34" charset="0"/>
                <a:ea typeface="ＭＳ Ｐゴシック" pitchFamily="34" charset="-128"/>
                <a:cs typeface="Arial" panose="020B0604020202020204" pitchFamily="34" charset="0"/>
              </a:rPr>
              <a:t>Considerations for treatment-free remission (TFR) following achievement of deep molecular response with TASIGNA</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9898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EFFFE-973C-4B6D-BAC5-C9A7CE657EAD}"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006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xfrm>
            <a:off x="646518" y="4501674"/>
            <a:ext cx="5097102" cy="425463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07484" indent="-107484"/>
            <a:endParaRPr lang="en-US" sz="1100" dirty="0">
              <a:latin typeface="Arial" pitchFamily="34" charset="0"/>
            </a:endParaRPr>
          </a:p>
        </p:txBody>
      </p:sp>
      <p:sp>
        <p:nvSpPr>
          <p:cNvPr id="4" name="Slide Number Placeholder 3"/>
          <p:cNvSpPr>
            <a:spLocks noGrp="1"/>
          </p:cNvSpPr>
          <p:nvPr>
            <p:ph type="sldNum" sz="quarter" idx="5"/>
          </p:nvPr>
        </p:nvSpPr>
        <p:spPr>
          <a:xfrm>
            <a:off x="4036120" y="9455452"/>
            <a:ext cx="2761555" cy="47277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0C4A-DCCF-B348-913E-57FF9D3F82F6}"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44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869" y="4728205"/>
            <a:ext cx="5432695" cy="4667301"/>
          </a:xfrm>
        </p:spPr>
        <p:txBody>
          <a:bodyPr>
            <a:normAutofit/>
          </a:bodyPr>
          <a:lstStyle/>
          <a:p>
            <a:r>
              <a:rPr lang="en-US" b="1" dirty="0">
                <a:solidFill>
                  <a:srgbClr val="000000"/>
                </a:solidFill>
                <a:latin typeface="Arial" panose="020B0604020202020204" pitchFamily="34" charset="0"/>
                <a:cs typeface="Arial" panose="020B0604020202020204" pitchFamily="34" charset="0"/>
              </a:rPr>
              <a:t>KEY POINT: Patient with Ph+ CML referred to local physician</a:t>
            </a:r>
          </a:p>
          <a:p>
            <a:pPr marL="171450" indent="-1714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Patient</a:t>
            </a:r>
            <a:r>
              <a:rPr lang="en-US" baseline="0" dirty="0">
                <a:solidFill>
                  <a:srgbClr val="000000"/>
                </a:solidFill>
                <a:latin typeface="Arial" panose="020B0604020202020204" pitchFamily="34" charset="0"/>
                <a:cs typeface="Arial" panose="020B0604020202020204" pitchFamily="34" charset="0"/>
              </a:rPr>
              <a:t> history</a:t>
            </a:r>
          </a:p>
          <a:p>
            <a:pPr marL="628650" lvl="1" indent="-1714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58-year-old woman</a:t>
            </a:r>
            <a:r>
              <a:rPr lang="en-US" baseline="0" dirty="0">
                <a:solidFill>
                  <a:srgbClr val="000000"/>
                </a:solidFill>
                <a:latin typeface="Arial" panose="020B0604020202020204" pitchFamily="34" charset="0"/>
                <a:cs typeface="Arial" panose="020B0604020202020204" pitchFamily="34" charset="0"/>
              </a:rPr>
              <a:t> with Ph+ CML in chronic phase (CP)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Local physician takes over management of patient case,</a:t>
            </a:r>
            <a:r>
              <a:rPr lang="en-US" sz="1200" baseline="0" dirty="0">
                <a:solidFill>
                  <a:srgbClr val="000000"/>
                </a:solidFill>
                <a:latin typeface="Arial" panose="020B0604020202020204" pitchFamily="34" charset="0"/>
                <a:cs typeface="Arial" panose="020B0604020202020204" pitchFamily="34" charset="0"/>
              </a:rPr>
              <a:t> as she has recently relocated</a:t>
            </a:r>
            <a:endParaRPr lang="en-US" baseline="0" dirty="0">
              <a:solidFill>
                <a:srgbClr val="000000"/>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aseline="0" dirty="0">
                <a:solidFill>
                  <a:srgbClr val="000000"/>
                </a:solidFill>
                <a:latin typeface="Arial" panose="020B0604020202020204" pitchFamily="34" charset="0"/>
                <a:cs typeface="Arial" panose="020B0604020202020204" pitchFamily="34" charset="0"/>
              </a:rPr>
              <a:t>Low Sokal risk score (0.5)</a:t>
            </a:r>
            <a:r>
              <a:rPr lang="en-US" baseline="30000" dirty="0">
                <a:solidFill>
                  <a:srgbClr val="000000"/>
                </a:solidFill>
                <a:latin typeface="Arial" panose="020B0604020202020204" pitchFamily="34" charset="0"/>
                <a:cs typeface="Arial" panose="020B0604020202020204" pitchFamily="34" charset="0"/>
              </a:rPr>
              <a:t>1</a:t>
            </a:r>
          </a:p>
          <a:p>
            <a:pPr marL="628650" lvl="1" indent="-171450">
              <a:buFont typeface="Arial" panose="020B0604020202020204" pitchFamily="34" charset="0"/>
              <a:buChar char="─"/>
            </a:pPr>
            <a:r>
              <a:rPr lang="en-US" baseline="0" dirty="0">
                <a:solidFill>
                  <a:srgbClr val="000000"/>
                </a:solidFill>
                <a:latin typeface="Arial" panose="020B0604020202020204" pitchFamily="34" charset="0"/>
                <a:cs typeface="Arial" panose="020B0604020202020204" pitchFamily="34" charset="0"/>
              </a:rPr>
              <a:t>Experiences chronic back pain, but no comorbidities</a:t>
            </a:r>
            <a:endParaRPr lang="en-US" baseline="300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a:solidFill>
                  <a:srgbClr val="000000"/>
                </a:solidFill>
                <a:latin typeface="Arial" panose="020B0604020202020204" pitchFamily="34" charset="0"/>
                <a:cs typeface="Arial" panose="020B0604020202020204" pitchFamily="34" charset="0"/>
              </a:rPr>
              <a:t>Patient is currently being treated with 400 mg imatinib once daily (qd)</a:t>
            </a:r>
            <a:r>
              <a:rPr lang="en-US" baseline="30000" dirty="0">
                <a:solidFill>
                  <a:srgbClr val="000000"/>
                </a:solidFill>
                <a:latin typeface="Arial" panose="020B0604020202020204" pitchFamily="34" charset="0"/>
                <a:cs typeface="Arial" panose="020B0604020202020204" pitchFamily="34" charset="0"/>
              </a:rPr>
              <a:t>2</a:t>
            </a:r>
          </a:p>
          <a:p>
            <a:pPr marL="628650" lvl="1" indent="-171450">
              <a:buFont typeface="Arial" panose="020B0604020202020204" pitchFamily="34" charset="0"/>
              <a:buChar char="─"/>
            </a:pPr>
            <a:r>
              <a:rPr lang="en-US" baseline="0" dirty="0">
                <a:solidFill>
                  <a:srgbClr val="000000"/>
                </a:solidFill>
                <a:latin typeface="Arial" panose="020B0604020202020204" pitchFamily="34" charset="0"/>
                <a:cs typeface="Arial" panose="020B0604020202020204" pitchFamily="34" charset="0"/>
              </a:rPr>
              <a:t>Reports having fatigue while on therapy, which exacerbates her chronic back pain, increases her irritability, and impacts her daily activities</a:t>
            </a:r>
          </a:p>
          <a:p>
            <a:pPr marL="628650" lvl="1" indent="-171450">
              <a:buFont typeface="Arial" panose="020B0604020202020204" pitchFamily="34" charset="0"/>
              <a:buChar char="─"/>
            </a:pPr>
            <a:r>
              <a:rPr lang="en-US" baseline="0" dirty="0">
                <a:solidFill>
                  <a:srgbClr val="000000"/>
                </a:solidFill>
                <a:latin typeface="Arial" panose="020B0604020202020204" pitchFamily="34" charset="0"/>
                <a:cs typeface="Arial" panose="020B0604020202020204" pitchFamily="34" charset="0"/>
              </a:rPr>
              <a:t>Not taking any other medications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latin typeface="Arial" panose="020B0604020202020204" pitchFamily="34" charset="0"/>
                <a:cs typeface="Arial" panose="020B0604020202020204" pitchFamily="34" charset="0"/>
              </a:rPr>
              <a:t>What are the goals of treatment for this patient?</a:t>
            </a:r>
          </a:p>
          <a:p>
            <a:pPr marL="171450" indent="-1714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r>
              <a:rPr lang="en-US" b="1" dirty="0">
                <a:solidFill>
                  <a:srgbClr val="000000"/>
                </a:solidFill>
                <a:latin typeface="Arial" panose="020B0604020202020204" pitchFamily="34" charset="0"/>
                <a:cs typeface="Arial" panose="020B0604020202020204" pitchFamily="34" charset="0"/>
              </a:rPr>
              <a:t>References</a:t>
            </a:r>
          </a:p>
          <a:p>
            <a:pPr marL="228600" indent="-228600">
              <a:buFont typeface="+mj-lt"/>
              <a:buAutoNum type="arabicPeriod"/>
            </a:pPr>
            <a:r>
              <a:rPr lang="en-US" dirty="0">
                <a:solidFill>
                  <a:srgbClr val="000000"/>
                </a:solidFill>
                <a:latin typeface="Arial" panose="020B0604020202020204" pitchFamily="34" charset="0"/>
                <a:cs typeface="Arial" panose="020B0604020202020204" pitchFamily="34" charset="0"/>
              </a:rPr>
              <a:t>Sokal JE, Cox EB, Baccarani M, et al. Prognostic discrimination in "good-risk" chronic granulocytic leukemia. </a:t>
            </a:r>
            <a:r>
              <a:rPr lang="en-US" i="1" dirty="0">
                <a:solidFill>
                  <a:srgbClr val="000000"/>
                </a:solidFill>
                <a:latin typeface="Arial" panose="020B0604020202020204" pitchFamily="34" charset="0"/>
                <a:cs typeface="Arial" panose="020B0604020202020204" pitchFamily="34" charset="0"/>
              </a:rPr>
              <a:t>Blood</a:t>
            </a:r>
            <a:r>
              <a:rPr lang="en-US" dirty="0">
                <a:solidFill>
                  <a:srgbClr val="000000"/>
                </a:solidFill>
                <a:latin typeface="Arial" panose="020B0604020202020204" pitchFamily="34" charset="0"/>
                <a:cs typeface="Arial" panose="020B0604020202020204" pitchFamily="34" charset="0"/>
              </a:rPr>
              <a:t>. 1984;63(4):789-799. </a:t>
            </a:r>
          </a:p>
          <a:p>
            <a:endParaRPr lang="en-US" dirty="0">
              <a:solidFill>
                <a:srgbClr val="000000"/>
              </a:solidFill>
              <a:latin typeface="Arial" panose="020B0604020202020204" pitchFamily="34" charset="0"/>
              <a:cs typeface="Arial" panose="020B0604020202020204" pitchFamily="34" charset="0"/>
            </a:endParaRPr>
          </a:p>
          <a:p>
            <a:pPr marL="1468098" lvl="3">
              <a:lnSpc>
                <a:spcPct val="110000"/>
              </a:lnSpc>
            </a:pPr>
            <a:endParaRPr lang="en-US" baseline="300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C396A-E1E5-4AF7-A9D7-88DD9BC3FC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87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931048"/>
          </a:xfrm>
        </p:spPr>
        <p:txBody>
          <a:bodyPr/>
          <a:lstStyle/>
          <a:p>
            <a:pPr marL="0" marR="0" lvl="0" indent="0" algn="l" defTabSz="914400" rtl="0" eaLnBrk="1" fontAlgn="auto" latinLnBrk="0" hangingPunct="1">
              <a:buClrTx/>
              <a:buSzTx/>
              <a:buFont typeface="Arial" panose="020B0604020202020204" pitchFamily="34" charset="0"/>
              <a:buNone/>
              <a:tabLst/>
              <a:defRPr/>
            </a:pPr>
            <a:r>
              <a:rPr lang="en-US" sz="1050" b="1" dirty="0">
                <a:latin typeface="Arial" panose="020B0604020202020204" pitchFamily="34" charset="0"/>
                <a:cs typeface="Arial" panose="020B0604020202020204" pitchFamily="34" charset="0"/>
              </a:rPr>
              <a:t>KEY POINT: </a:t>
            </a:r>
            <a:r>
              <a:rPr lang="en-US" altLang="en-US" sz="1050" b="1" dirty="0">
                <a:latin typeface="Arial" panose="020B0604020202020204" pitchFamily="34" charset="0"/>
                <a:cs typeface="Arial" panose="020B0604020202020204" pitchFamily="34" charset="0"/>
                <a:sym typeface="Arial" pitchFamily="34" charset="0"/>
              </a:rPr>
              <a:t>Reduction of BCR-ABL levels is a major goal of therapy in CML and is associated with a lower risk of disease progression</a:t>
            </a:r>
            <a:r>
              <a:rPr lang="en-US" altLang="en-US" sz="1050" b="1" baseline="30000" dirty="0">
                <a:latin typeface="Arial" panose="020B0604020202020204" pitchFamily="34" charset="0"/>
                <a:cs typeface="Arial" panose="020B0604020202020204" pitchFamily="34" charset="0"/>
                <a:sym typeface="Arial" pitchFamily="34" charset="0"/>
              </a:rPr>
              <a:t>1,2</a:t>
            </a:r>
            <a:endParaRPr lang="it-IT" altLang="en-US" sz="1050" b="1" dirty="0">
              <a:solidFill>
                <a:srgbClr val="000000"/>
              </a:solidFill>
              <a:latin typeface="Arial" panose="020B0604020202020204" pitchFamily="34" charset="0"/>
              <a:ea typeface="ＭＳ Ｐゴシック" pitchFamily="34" charset="-128"/>
              <a:cs typeface="Arial" panose="020B0604020202020204" pitchFamily="34" charset="0"/>
            </a:endParaRPr>
          </a:p>
          <a:p>
            <a:pPr marL="177819" indent="-177819">
              <a:buFont typeface="Arial" panose="020B0604020202020204" pitchFamily="34" charset="0"/>
              <a:buChar char="•"/>
              <a:defRPr/>
            </a:pPr>
            <a:r>
              <a:rPr lang="en-US" altLang="en-US" sz="1050" kern="0" dirty="0">
                <a:solidFill>
                  <a:srgbClr val="000000"/>
                </a:solidFill>
                <a:latin typeface="Arial" panose="020B0604020202020204" pitchFamily="34" charset="0"/>
                <a:cs typeface="Arial" panose="020B0604020202020204" pitchFamily="34" charset="0"/>
              </a:rPr>
              <a:t>Hematologic, cytogenetic, and molecular responses are</a:t>
            </a:r>
            <a:r>
              <a:rPr lang="en-US" altLang="en-US" sz="1050" kern="0" baseline="0" dirty="0">
                <a:solidFill>
                  <a:srgbClr val="000000"/>
                </a:solidFill>
                <a:latin typeface="Arial" panose="020B0604020202020204" pitchFamily="34" charset="0"/>
                <a:cs typeface="Arial" panose="020B0604020202020204" pitchFamily="34" charset="0"/>
              </a:rPr>
              <a:t> associated </a:t>
            </a:r>
            <a:r>
              <a:rPr lang="en-US" altLang="en-US" sz="1050" kern="0" dirty="0">
                <a:solidFill>
                  <a:srgbClr val="000000"/>
                </a:solidFill>
                <a:latin typeface="Arial" panose="020B0604020202020204" pitchFamily="34" charset="0"/>
                <a:cs typeface="Arial" panose="020B0604020202020204" pitchFamily="34" charset="0"/>
              </a:rPr>
              <a:t>with disease burden in CML</a:t>
            </a:r>
            <a:r>
              <a:rPr lang="en-US" altLang="en-US" sz="1050" kern="0" baseline="30000" dirty="0">
                <a:solidFill>
                  <a:srgbClr val="000000"/>
                </a:solidFill>
                <a:latin typeface="Arial" panose="020B0604020202020204" pitchFamily="34" charset="0"/>
                <a:cs typeface="Arial" panose="020B0604020202020204" pitchFamily="34" charset="0"/>
              </a:rPr>
              <a:t>1 </a:t>
            </a:r>
            <a:endParaRPr lang="en-US" altLang="en-US" sz="1050" kern="0" dirty="0">
              <a:solidFill>
                <a:srgbClr val="000000"/>
              </a:solidFill>
              <a:latin typeface="Arial" panose="020B0604020202020204" pitchFamily="34" charset="0"/>
              <a:cs typeface="Arial" panose="020B0604020202020204" pitchFamily="34" charset="0"/>
            </a:endParaRPr>
          </a:p>
          <a:p>
            <a:pPr marL="177819" indent="-177819">
              <a:buFont typeface="Arial" panose="020B0604020202020204" pitchFamily="34" charset="0"/>
              <a:buChar char="•"/>
              <a:defRPr/>
            </a:pPr>
            <a:r>
              <a:rPr lang="en-US" altLang="en-US" sz="1050" kern="0" dirty="0">
                <a:solidFill>
                  <a:srgbClr val="000000"/>
                </a:solidFill>
                <a:latin typeface="Arial" panose="020B0604020202020204" pitchFamily="34" charset="0"/>
                <a:cs typeface="Arial" panose="020B0604020202020204" pitchFamily="34" charset="0"/>
              </a:rPr>
              <a:t>Achievement of deeper molecular responses is associated with a reduced risk of progression</a:t>
            </a:r>
            <a:r>
              <a:rPr lang="en-US" altLang="en-US" sz="1050" kern="0" baseline="30000" dirty="0">
                <a:solidFill>
                  <a:srgbClr val="000000"/>
                </a:solidFill>
                <a:latin typeface="Arial" panose="020B0604020202020204" pitchFamily="34" charset="0"/>
                <a:cs typeface="Arial" panose="020B0604020202020204" pitchFamily="34" charset="0"/>
              </a:rPr>
              <a:t>4 </a:t>
            </a:r>
          </a:p>
          <a:p>
            <a:pPr marL="172880" indent="-172880">
              <a:buFont typeface="Arial" panose="020B0604020202020204" pitchFamily="34" charset="0"/>
              <a:buChar char="•"/>
              <a:defRPr/>
            </a:pPr>
            <a:r>
              <a:rPr lang="en-US" sz="1050" kern="0" dirty="0">
                <a:solidFill>
                  <a:srgbClr val="000000"/>
                </a:solidFill>
                <a:latin typeface="Arial" panose="020B0604020202020204" pitchFamily="34" charset="0"/>
                <a:cs typeface="Arial" panose="020B0604020202020204" pitchFamily="34" charset="0"/>
              </a:rPr>
              <a:t>Deep molecular responses are defined as</a:t>
            </a:r>
            <a:r>
              <a:rPr lang="en-US" sz="1050" kern="0" baseline="30000" dirty="0">
                <a:solidFill>
                  <a:srgbClr val="000000"/>
                </a:solidFill>
                <a:latin typeface="Arial" panose="020B0604020202020204" pitchFamily="34" charset="0"/>
                <a:cs typeface="Arial" panose="020B0604020202020204" pitchFamily="34" charset="0"/>
              </a:rPr>
              <a:t>5,6</a:t>
            </a:r>
            <a:endParaRPr lang="en-US" sz="1050" kern="0" dirty="0">
              <a:solidFill>
                <a:srgbClr val="000000"/>
              </a:solidFill>
              <a:latin typeface="Arial" panose="020B0604020202020204" pitchFamily="34" charset="0"/>
              <a:cs typeface="Arial" panose="020B0604020202020204" pitchFamily="34" charset="0"/>
            </a:endParaRPr>
          </a:p>
          <a:p>
            <a:pPr marL="514350" lvl="1" indent="-238125">
              <a:buFont typeface="Arial" panose="020B0604020202020204" pitchFamily="34" charset="0"/>
              <a:buChar char="–"/>
              <a:defRPr/>
            </a:pPr>
            <a:r>
              <a:rPr lang="en-US" sz="1050" b="1" kern="0" dirty="0">
                <a:solidFill>
                  <a:srgbClr val="000000"/>
                </a:solidFill>
                <a:latin typeface="Arial" panose="020B0604020202020204" pitchFamily="34" charset="0"/>
                <a:cs typeface="Arial" panose="020B0604020202020204" pitchFamily="34" charset="0"/>
              </a:rPr>
              <a:t>MR</a:t>
            </a:r>
            <a:r>
              <a:rPr lang="en-US" sz="1050" b="1" kern="0" baseline="0" dirty="0">
                <a:solidFill>
                  <a:srgbClr val="000000"/>
                </a:solidFill>
                <a:latin typeface="Arial" panose="020B0604020202020204" pitchFamily="34" charset="0"/>
                <a:cs typeface="Arial" panose="020B0604020202020204" pitchFamily="34" charset="0"/>
              </a:rPr>
              <a:t>4</a:t>
            </a:r>
            <a:r>
              <a:rPr lang="en-US" sz="1050" b="1" kern="0" dirty="0">
                <a:solidFill>
                  <a:srgbClr val="000000"/>
                </a:solidFill>
                <a:latin typeface="Arial" panose="020B0604020202020204" pitchFamily="34" charset="0"/>
                <a:cs typeface="Arial" panose="020B0604020202020204" pitchFamily="34" charset="0"/>
              </a:rPr>
              <a:t>:</a:t>
            </a:r>
            <a:r>
              <a:rPr lang="en-US" sz="1050" kern="0" dirty="0">
                <a:solidFill>
                  <a:srgbClr val="000000"/>
                </a:solidFill>
                <a:latin typeface="Arial" panose="020B0604020202020204" pitchFamily="34" charset="0"/>
                <a:cs typeface="Arial" panose="020B0604020202020204" pitchFamily="34" charset="0"/>
              </a:rPr>
              <a:t> ≥4.0-log reduction in </a:t>
            </a:r>
            <a:r>
              <a:rPr lang="en-US" sz="1050" i="0" kern="0" dirty="0">
                <a:solidFill>
                  <a:srgbClr val="000000"/>
                </a:solidFill>
                <a:latin typeface="Arial" panose="020B0604020202020204" pitchFamily="34" charset="0"/>
                <a:cs typeface="Arial" panose="020B0604020202020204" pitchFamily="34" charset="0"/>
              </a:rPr>
              <a:t>BCR-ABL</a:t>
            </a:r>
            <a:r>
              <a:rPr lang="en-US" sz="1050" kern="0" dirty="0">
                <a:solidFill>
                  <a:srgbClr val="000000"/>
                </a:solidFill>
                <a:latin typeface="Arial" panose="020B0604020202020204" pitchFamily="34" charset="0"/>
                <a:cs typeface="Arial" panose="020B0604020202020204" pitchFamily="34" charset="0"/>
              </a:rPr>
              <a:t> transcripts (BCR-ABL</a:t>
            </a:r>
            <a:r>
              <a:rPr lang="en-US" sz="1050" kern="0" baseline="30000" dirty="0">
                <a:solidFill>
                  <a:srgbClr val="000000"/>
                </a:solidFill>
                <a:latin typeface="Arial" panose="020B0604020202020204" pitchFamily="34" charset="0"/>
                <a:cs typeface="Arial" panose="020B0604020202020204" pitchFamily="34" charset="0"/>
              </a:rPr>
              <a:t>IS</a:t>
            </a:r>
            <a:r>
              <a:rPr lang="en-US" sz="1050" kern="0" dirty="0">
                <a:solidFill>
                  <a:srgbClr val="000000"/>
                </a:solidFill>
                <a:latin typeface="Arial" panose="020B0604020202020204" pitchFamily="34" charset="0"/>
                <a:cs typeface="Arial" panose="020B0604020202020204" pitchFamily="34" charset="0"/>
              </a:rPr>
              <a:t> </a:t>
            </a:r>
            <a:r>
              <a:rPr lang="en-US" sz="1050" kern="0" dirty="0">
                <a:solidFill>
                  <a:srgbClr val="000000"/>
                </a:solidFill>
                <a:latin typeface="Arial" panose="020B0604020202020204" pitchFamily="34" charset="0"/>
                <a:cs typeface="Arial" panose="020B0604020202020204" pitchFamily="34" charset="0"/>
                <a:sym typeface="Symbol"/>
              </a:rPr>
              <a:t></a:t>
            </a:r>
            <a:r>
              <a:rPr lang="en-US" sz="1050" kern="0" dirty="0">
                <a:solidFill>
                  <a:srgbClr val="000000"/>
                </a:solidFill>
                <a:latin typeface="Arial" panose="020B0604020202020204" pitchFamily="34" charset="0"/>
                <a:cs typeface="Arial" panose="020B0604020202020204" pitchFamily="34" charset="0"/>
              </a:rPr>
              <a:t>0.01%)</a:t>
            </a:r>
          </a:p>
          <a:p>
            <a:pPr marL="514350" lvl="1" indent="-238125">
              <a:buFont typeface="Arial" panose="020B0604020202020204" pitchFamily="34" charset="0"/>
              <a:buChar char="–"/>
              <a:defRPr/>
            </a:pPr>
            <a:r>
              <a:rPr lang="en-US" sz="1050" b="1" kern="0" dirty="0">
                <a:solidFill>
                  <a:srgbClr val="000000"/>
                </a:solidFill>
                <a:latin typeface="Arial" panose="020B0604020202020204" pitchFamily="34" charset="0"/>
                <a:cs typeface="Arial" panose="020B0604020202020204" pitchFamily="34" charset="0"/>
              </a:rPr>
              <a:t>MR</a:t>
            </a:r>
            <a:r>
              <a:rPr lang="en-US" sz="1050" b="1" kern="0" baseline="0" dirty="0">
                <a:solidFill>
                  <a:srgbClr val="000000"/>
                </a:solidFill>
                <a:latin typeface="Arial" panose="020B0604020202020204" pitchFamily="34" charset="0"/>
                <a:cs typeface="Arial" panose="020B0604020202020204" pitchFamily="34" charset="0"/>
              </a:rPr>
              <a:t>4.5</a:t>
            </a:r>
            <a:r>
              <a:rPr lang="en-US" sz="1050" b="1" kern="0" dirty="0">
                <a:solidFill>
                  <a:srgbClr val="000000"/>
                </a:solidFill>
                <a:latin typeface="Arial" panose="020B0604020202020204" pitchFamily="34" charset="0"/>
                <a:cs typeface="Arial" panose="020B0604020202020204" pitchFamily="34" charset="0"/>
              </a:rPr>
              <a:t>:</a:t>
            </a:r>
            <a:r>
              <a:rPr lang="en-US" sz="1050" kern="0" dirty="0">
                <a:solidFill>
                  <a:srgbClr val="000000"/>
                </a:solidFill>
                <a:latin typeface="Arial" panose="020B0604020202020204" pitchFamily="34" charset="0"/>
                <a:cs typeface="Arial" panose="020B0604020202020204" pitchFamily="34" charset="0"/>
              </a:rPr>
              <a:t> ≥4.5-log reduction in </a:t>
            </a:r>
            <a:r>
              <a:rPr lang="en-US" sz="1050" i="0" kern="0" dirty="0">
                <a:solidFill>
                  <a:srgbClr val="000000"/>
                </a:solidFill>
                <a:latin typeface="Arial" panose="020B0604020202020204" pitchFamily="34" charset="0"/>
                <a:cs typeface="Arial" panose="020B0604020202020204" pitchFamily="34" charset="0"/>
              </a:rPr>
              <a:t>BCR-ABL</a:t>
            </a:r>
            <a:r>
              <a:rPr lang="en-US" sz="1050" kern="0" dirty="0">
                <a:solidFill>
                  <a:srgbClr val="000000"/>
                </a:solidFill>
                <a:latin typeface="Arial" panose="020B0604020202020204" pitchFamily="34" charset="0"/>
                <a:cs typeface="Arial" panose="020B0604020202020204" pitchFamily="34" charset="0"/>
              </a:rPr>
              <a:t> transcripts (BCR-ABL</a:t>
            </a:r>
            <a:r>
              <a:rPr lang="en-US" sz="1050" kern="0" baseline="30000" dirty="0">
                <a:solidFill>
                  <a:srgbClr val="000000"/>
                </a:solidFill>
                <a:latin typeface="Arial" panose="020B0604020202020204" pitchFamily="34" charset="0"/>
                <a:cs typeface="Arial" panose="020B0604020202020204" pitchFamily="34" charset="0"/>
              </a:rPr>
              <a:t>IS</a:t>
            </a:r>
            <a:r>
              <a:rPr lang="en-US" sz="1050" kern="0" dirty="0">
                <a:solidFill>
                  <a:srgbClr val="000000"/>
                </a:solidFill>
                <a:latin typeface="Arial" panose="020B0604020202020204" pitchFamily="34" charset="0"/>
                <a:cs typeface="Arial" panose="020B0604020202020204" pitchFamily="34" charset="0"/>
              </a:rPr>
              <a:t> </a:t>
            </a:r>
            <a:r>
              <a:rPr lang="en-US" sz="1050" kern="0" dirty="0">
                <a:solidFill>
                  <a:srgbClr val="000000"/>
                </a:solidFill>
                <a:latin typeface="Arial" panose="020B0604020202020204" pitchFamily="34" charset="0"/>
                <a:cs typeface="Arial" panose="020B0604020202020204" pitchFamily="34" charset="0"/>
                <a:sym typeface="Symbol"/>
              </a:rPr>
              <a:t></a:t>
            </a:r>
            <a:r>
              <a:rPr lang="en-US" sz="1050" kern="0" dirty="0">
                <a:solidFill>
                  <a:srgbClr val="000000"/>
                </a:solidFill>
                <a:latin typeface="Arial" panose="020B0604020202020204" pitchFamily="34" charset="0"/>
                <a:cs typeface="Arial" panose="020B0604020202020204" pitchFamily="34" charset="0"/>
              </a:rPr>
              <a:t>0.0032%)</a:t>
            </a:r>
          </a:p>
          <a:p>
            <a:pPr marL="514350" lvl="1" indent="-238125">
              <a:buFont typeface="Arial" panose="020B0604020202020204" pitchFamily="34" charset="0"/>
              <a:buChar char="–"/>
              <a:defRPr/>
            </a:pPr>
            <a:r>
              <a:rPr lang="en-US" sz="1050" b="1" kern="0" dirty="0">
                <a:solidFill>
                  <a:srgbClr val="000000"/>
                </a:solidFill>
                <a:latin typeface="Arial" panose="020B0604020202020204" pitchFamily="34" charset="0"/>
                <a:cs typeface="Arial" panose="020B0604020202020204" pitchFamily="34" charset="0"/>
              </a:rPr>
              <a:t>MR</a:t>
            </a:r>
            <a:r>
              <a:rPr lang="en-US" sz="1050" b="1" kern="0" baseline="0" dirty="0">
                <a:solidFill>
                  <a:srgbClr val="000000"/>
                </a:solidFill>
                <a:latin typeface="Arial" panose="020B0604020202020204" pitchFamily="34" charset="0"/>
                <a:cs typeface="Arial" panose="020B0604020202020204" pitchFamily="34" charset="0"/>
              </a:rPr>
              <a:t>5</a:t>
            </a:r>
            <a:r>
              <a:rPr lang="en-US" sz="1050" b="1" kern="0" dirty="0">
                <a:solidFill>
                  <a:srgbClr val="000000"/>
                </a:solidFill>
                <a:latin typeface="Arial" panose="020B0604020202020204" pitchFamily="34" charset="0"/>
                <a:cs typeface="Arial" panose="020B0604020202020204" pitchFamily="34" charset="0"/>
              </a:rPr>
              <a:t>:</a:t>
            </a:r>
            <a:r>
              <a:rPr lang="en-US" sz="1050" kern="0" dirty="0">
                <a:solidFill>
                  <a:srgbClr val="000000"/>
                </a:solidFill>
                <a:latin typeface="Arial" panose="020B0604020202020204" pitchFamily="34" charset="0"/>
                <a:cs typeface="Arial" panose="020B0604020202020204" pitchFamily="34" charset="0"/>
              </a:rPr>
              <a:t> ≥5-log reduction in </a:t>
            </a:r>
            <a:r>
              <a:rPr lang="en-US" sz="1050" i="0" kern="0" dirty="0">
                <a:solidFill>
                  <a:srgbClr val="000000"/>
                </a:solidFill>
                <a:latin typeface="Arial" panose="020B0604020202020204" pitchFamily="34" charset="0"/>
                <a:cs typeface="Arial" panose="020B0604020202020204" pitchFamily="34" charset="0"/>
              </a:rPr>
              <a:t>BCR-ABL</a:t>
            </a:r>
            <a:r>
              <a:rPr lang="en-US" sz="1050" kern="0" dirty="0">
                <a:solidFill>
                  <a:srgbClr val="000000"/>
                </a:solidFill>
                <a:latin typeface="Arial" panose="020B0604020202020204" pitchFamily="34" charset="0"/>
                <a:cs typeface="Arial" panose="020B0604020202020204" pitchFamily="34" charset="0"/>
              </a:rPr>
              <a:t> transcripts (BCR-ABL</a:t>
            </a:r>
            <a:r>
              <a:rPr lang="en-US" sz="1050" kern="0" baseline="30000" dirty="0">
                <a:solidFill>
                  <a:srgbClr val="000000"/>
                </a:solidFill>
                <a:latin typeface="Arial" panose="020B0604020202020204" pitchFamily="34" charset="0"/>
                <a:cs typeface="Arial" panose="020B0604020202020204" pitchFamily="34" charset="0"/>
              </a:rPr>
              <a:t>IS</a:t>
            </a:r>
            <a:r>
              <a:rPr lang="en-US" sz="1050" kern="0" dirty="0">
                <a:solidFill>
                  <a:srgbClr val="000000"/>
                </a:solidFill>
                <a:latin typeface="Arial" panose="020B0604020202020204" pitchFamily="34" charset="0"/>
                <a:cs typeface="Arial" panose="020B0604020202020204" pitchFamily="34" charset="0"/>
              </a:rPr>
              <a:t> ≤0.001%)</a:t>
            </a:r>
          </a:p>
          <a:p>
            <a:pPr marL="514350" lvl="1" indent="-238125">
              <a:buFont typeface="Arial" panose="020B0604020202020204" pitchFamily="34" charset="0"/>
              <a:buChar char="–"/>
              <a:defRPr/>
            </a:pPr>
            <a:r>
              <a:rPr lang="en-US" sz="1050" b="1" kern="0" dirty="0">
                <a:solidFill>
                  <a:srgbClr val="000000"/>
                </a:solidFill>
                <a:latin typeface="Arial" panose="020B0604020202020204" pitchFamily="34" charset="0"/>
                <a:cs typeface="Arial" panose="020B0604020202020204" pitchFamily="34" charset="0"/>
              </a:rPr>
              <a:t>Undetectable BCR-ABL </a:t>
            </a:r>
            <a:r>
              <a:rPr lang="en-US" sz="1050" kern="0" dirty="0">
                <a:solidFill>
                  <a:srgbClr val="000000"/>
                </a:solidFill>
                <a:latin typeface="Arial" panose="020B0604020202020204" pitchFamily="34" charset="0"/>
                <a:cs typeface="Arial" panose="020B0604020202020204" pitchFamily="34" charset="0"/>
              </a:rPr>
              <a:t>depends on the sensitivity of the assay used. Assay sensitivity can be described in terms of the number of control gene transcripts detected (</a:t>
            </a:r>
            <a:r>
              <a:rPr lang="en-US" sz="1050" i="0" kern="0" dirty="0">
                <a:solidFill>
                  <a:srgbClr val="000000"/>
                </a:solidFill>
                <a:latin typeface="Arial" panose="020B0604020202020204" pitchFamily="34" charset="0"/>
                <a:cs typeface="Arial" panose="020B0604020202020204" pitchFamily="34" charset="0"/>
              </a:rPr>
              <a:t>eg</a:t>
            </a:r>
            <a:r>
              <a:rPr lang="en-US" sz="1050" kern="0" dirty="0">
                <a:solidFill>
                  <a:srgbClr val="000000"/>
                </a:solidFill>
                <a:latin typeface="Arial" panose="020B0604020202020204" pitchFamily="34" charset="0"/>
                <a:cs typeface="Arial" panose="020B0604020202020204" pitchFamily="34" charset="0"/>
              </a:rPr>
              <a:t>, undetectable </a:t>
            </a:r>
            <a:r>
              <a:rPr lang="en-US" sz="1050" i="0" kern="0" dirty="0">
                <a:solidFill>
                  <a:srgbClr val="000000"/>
                </a:solidFill>
                <a:latin typeface="Arial" panose="020B0604020202020204" pitchFamily="34" charset="0"/>
                <a:cs typeface="Arial" panose="020B0604020202020204" pitchFamily="34" charset="0"/>
              </a:rPr>
              <a:t>BCR-ABL</a:t>
            </a:r>
            <a:r>
              <a:rPr lang="en-US" sz="1050" i="1" kern="0" dirty="0">
                <a:solidFill>
                  <a:srgbClr val="000000"/>
                </a:solidFill>
                <a:latin typeface="Arial" panose="020B0604020202020204" pitchFamily="34" charset="0"/>
                <a:cs typeface="Arial" panose="020B0604020202020204" pitchFamily="34" charset="0"/>
              </a:rPr>
              <a:t> </a:t>
            </a:r>
            <a:r>
              <a:rPr lang="en-US" sz="1050" kern="0" dirty="0">
                <a:solidFill>
                  <a:srgbClr val="000000"/>
                </a:solidFill>
                <a:latin typeface="Arial" panose="020B0604020202020204" pitchFamily="34" charset="0"/>
                <a:cs typeface="Arial" panose="020B0604020202020204" pitchFamily="34" charset="0"/>
              </a:rPr>
              <a:t>in cDNA sample with ≥10,000 </a:t>
            </a:r>
            <a:r>
              <a:rPr lang="en-US" sz="1050" i="0" kern="0" dirty="0">
                <a:solidFill>
                  <a:srgbClr val="000000"/>
                </a:solidFill>
                <a:latin typeface="Arial" panose="020B0604020202020204" pitchFamily="34" charset="0"/>
                <a:cs typeface="Arial" panose="020B0604020202020204" pitchFamily="34" charset="0"/>
              </a:rPr>
              <a:t>ABL</a:t>
            </a:r>
            <a:r>
              <a:rPr lang="en-US" sz="1050" kern="0" dirty="0">
                <a:solidFill>
                  <a:srgbClr val="000000"/>
                </a:solidFill>
                <a:latin typeface="Arial" panose="020B0604020202020204" pitchFamily="34" charset="0"/>
                <a:cs typeface="Arial" panose="020B0604020202020204" pitchFamily="34" charset="0"/>
              </a:rPr>
              <a:t> transcripts) or in terms of a log-reduction from standardized baseline (</a:t>
            </a:r>
            <a:r>
              <a:rPr lang="en-US" sz="1050" i="0" kern="0" dirty="0">
                <a:solidFill>
                  <a:srgbClr val="000000"/>
                </a:solidFill>
                <a:latin typeface="Arial" panose="020B0604020202020204" pitchFamily="34" charset="0"/>
                <a:cs typeface="Arial" panose="020B0604020202020204" pitchFamily="34" charset="0"/>
              </a:rPr>
              <a:t>eg</a:t>
            </a:r>
            <a:r>
              <a:rPr lang="en-US" sz="1050" i="1" kern="0" dirty="0">
                <a:solidFill>
                  <a:srgbClr val="000000"/>
                </a:solidFill>
                <a:latin typeface="Arial" panose="020B0604020202020204" pitchFamily="34" charset="0"/>
                <a:cs typeface="Arial" panose="020B0604020202020204" pitchFamily="34" charset="0"/>
              </a:rPr>
              <a:t>,</a:t>
            </a:r>
            <a:r>
              <a:rPr lang="en-US" sz="1050" kern="0" dirty="0">
                <a:solidFill>
                  <a:srgbClr val="000000"/>
                </a:solidFill>
                <a:latin typeface="Arial" panose="020B0604020202020204" pitchFamily="34" charset="0"/>
                <a:cs typeface="Arial" panose="020B0604020202020204" pitchFamily="34" charset="0"/>
              </a:rPr>
              <a:t> a sensitivity of ≥4.0</a:t>
            </a:r>
            <a:r>
              <a:rPr lang="en-US" sz="1050" kern="0" baseline="0" dirty="0">
                <a:solidFill>
                  <a:srgbClr val="000000"/>
                </a:solidFill>
                <a:latin typeface="Arial" panose="020B0604020202020204" pitchFamily="34" charset="0"/>
                <a:cs typeface="Arial" panose="020B0604020202020204" pitchFamily="34" charset="0"/>
              </a:rPr>
              <a:t> </a:t>
            </a:r>
            <a:r>
              <a:rPr lang="en-US" sz="1050" kern="0" dirty="0">
                <a:solidFill>
                  <a:srgbClr val="000000"/>
                </a:solidFill>
                <a:latin typeface="Arial" panose="020B0604020202020204" pitchFamily="34" charset="0"/>
                <a:cs typeface="Arial" panose="020B0604020202020204" pitchFamily="34" charset="0"/>
              </a:rPr>
              <a:t>logs)</a:t>
            </a:r>
          </a:p>
          <a:p>
            <a:endParaRPr lang="en-US" sz="1050" dirty="0">
              <a:solidFill>
                <a:srgbClr val="000000"/>
              </a:solidFill>
              <a:latin typeface="Arial" panose="020B0604020202020204" pitchFamily="34" charset="0"/>
              <a:cs typeface="Arial" panose="020B0604020202020204" pitchFamily="34" charset="0"/>
            </a:endParaRPr>
          </a:p>
          <a:p>
            <a:r>
              <a:rPr lang="en-US" sz="900" b="1" dirty="0">
                <a:solidFill>
                  <a:srgbClr val="000000"/>
                </a:solidFill>
                <a:latin typeface="Arial" panose="020B0604020202020204" pitchFamily="34" charset="0"/>
                <a:cs typeface="Arial" panose="020B0604020202020204" pitchFamily="34" charset="0"/>
              </a:rPr>
              <a:t>References</a:t>
            </a:r>
          </a:p>
          <a:p>
            <a:pPr marL="228600" indent="-228600">
              <a:buFont typeface="Arial" pitchFamily="34" charset="0"/>
              <a:buAutoNum type="arabicPeriod"/>
            </a:pPr>
            <a:r>
              <a:rPr lang="en-US" altLang="en-US" sz="900" dirty="0">
                <a:solidFill>
                  <a:srgbClr val="000000"/>
                </a:solidFill>
                <a:latin typeface="Arial" panose="020B0604020202020204" pitchFamily="34" charset="0"/>
                <a:ea typeface="ＭＳ Ｐゴシック" pitchFamily="34" charset="-128"/>
                <a:cs typeface="Arial" panose="020B0604020202020204" pitchFamily="34" charset="0"/>
              </a:rPr>
              <a:t>Radich JP. How I monitor residual disease in chronic myeloid leukemia. </a:t>
            </a:r>
            <a:r>
              <a:rPr lang="en-US" altLang="en-US" sz="900" i="1" dirty="0">
                <a:solidFill>
                  <a:srgbClr val="000000"/>
                </a:solidFill>
                <a:latin typeface="Arial" panose="020B0604020202020204" pitchFamily="34" charset="0"/>
                <a:ea typeface="ＭＳ Ｐゴシック" pitchFamily="34" charset="-128"/>
                <a:cs typeface="Arial" panose="020B0604020202020204" pitchFamily="34" charset="0"/>
              </a:rPr>
              <a:t>Blood</a:t>
            </a:r>
            <a:r>
              <a:rPr lang="en-US" altLang="en-US" sz="900" dirty="0">
                <a:solidFill>
                  <a:srgbClr val="000000"/>
                </a:solidFill>
                <a:latin typeface="Arial" panose="020B0604020202020204" pitchFamily="34" charset="0"/>
                <a:ea typeface="ＭＳ Ｐゴシック" pitchFamily="34" charset="-128"/>
                <a:cs typeface="Arial" panose="020B0604020202020204" pitchFamily="34" charset="0"/>
              </a:rPr>
              <a:t>. 2009;114(16):3376-3381. </a:t>
            </a:r>
          </a:p>
          <a:p>
            <a:pPr marL="228600" indent="-228600">
              <a:buFont typeface="Arial" pitchFamily="34" charset="0"/>
              <a:buAutoNum type="arabicPeriod"/>
            </a:pPr>
            <a:r>
              <a:rPr lang="it-IT" altLang="en-US" sz="900" dirty="0">
                <a:solidFill>
                  <a:srgbClr val="000000"/>
                </a:solidFill>
                <a:latin typeface="Arial" panose="020B0604020202020204" pitchFamily="34" charset="0"/>
                <a:ea typeface="ＭＳ Ｐゴシック" pitchFamily="34" charset="-128"/>
                <a:cs typeface="Arial" panose="020B0604020202020204" pitchFamily="34" charset="0"/>
              </a:rPr>
              <a:t>Baccarani M, Saglio G, Goldman J</a:t>
            </a:r>
            <a:r>
              <a:rPr lang="en-US" altLang="en-US" sz="900" dirty="0">
                <a:solidFill>
                  <a:srgbClr val="000000"/>
                </a:solidFill>
                <a:latin typeface="Arial" panose="020B0604020202020204" pitchFamily="34" charset="0"/>
                <a:ea typeface="ＭＳ Ｐゴシック" pitchFamily="34" charset="-128"/>
                <a:cs typeface="Arial" panose="020B0604020202020204" pitchFamily="34" charset="0"/>
              </a:rPr>
              <a:t>, et al. Evolving concepts in the management of chronic myeloid leukemia: recommendations from an expert panel on behalf of the European LeukemiaNet. </a:t>
            </a:r>
            <a:r>
              <a:rPr lang="en-US" altLang="en-US" sz="900" i="1" dirty="0">
                <a:solidFill>
                  <a:srgbClr val="000000"/>
                </a:solidFill>
                <a:latin typeface="Arial" panose="020B0604020202020204" pitchFamily="34" charset="0"/>
                <a:ea typeface="ＭＳ Ｐゴシック" pitchFamily="34" charset="-128"/>
                <a:cs typeface="Arial" panose="020B0604020202020204" pitchFamily="34" charset="0"/>
              </a:rPr>
              <a:t>Blood</a:t>
            </a:r>
            <a:r>
              <a:rPr lang="en-US" altLang="en-US" sz="900" dirty="0">
                <a:solidFill>
                  <a:srgbClr val="000000"/>
                </a:solidFill>
                <a:latin typeface="Arial" panose="020B0604020202020204" pitchFamily="34" charset="0"/>
                <a:ea typeface="ＭＳ Ｐゴシック" pitchFamily="34" charset="-128"/>
                <a:cs typeface="Arial" panose="020B0604020202020204" pitchFamily="34" charset="0"/>
              </a:rPr>
              <a:t>. 2006;108(6):1809-1820. </a:t>
            </a:r>
          </a:p>
          <a:p>
            <a:pPr marL="228600" indent="-228600">
              <a:buFont typeface="+mj-lt"/>
              <a:buAutoNum type="arabicPeriod"/>
            </a:pPr>
            <a:r>
              <a:rPr lang="da-DK" altLang="en-US" sz="900" dirty="0">
                <a:solidFill>
                  <a:srgbClr val="000000"/>
                </a:solidFill>
                <a:latin typeface="Arial" panose="020B0604020202020204" pitchFamily="34" charset="0"/>
                <a:ea typeface="ＭＳ Ｐゴシック" pitchFamily="34" charset="-128"/>
                <a:cs typeface="Arial" panose="020B0604020202020204" pitchFamily="34" charset="0"/>
              </a:rPr>
              <a:t>Kantarjian HM, Hochhaus A, Saglio G, et al. </a:t>
            </a:r>
            <a:r>
              <a:rPr lang="en-US" altLang="en-US" sz="900" dirty="0">
                <a:solidFill>
                  <a:srgbClr val="000000"/>
                </a:solidFill>
                <a:latin typeface="Arial" panose="020B0604020202020204" pitchFamily="34" charset="0"/>
                <a:ea typeface="ＭＳ Ｐゴシック" pitchFamily="34" charset="-128"/>
                <a:cs typeface="Arial" panose="020B0604020202020204" pitchFamily="34" charset="0"/>
              </a:rPr>
              <a:t>Nilotinib versus imatinib for the treatment of patients with newly diagnosed chronic phase, Philadelphia chromosome-positive, chronic myeloid leukaemia: 24-month minimum follow-up of the phase 3 randomised ENESTnd trial.</a:t>
            </a:r>
            <a:r>
              <a:rPr lang="da-DK" altLang="en-US" sz="900" dirty="0">
                <a:solidFill>
                  <a:srgbClr val="000000"/>
                </a:solidFill>
                <a:latin typeface="Arial" panose="020B0604020202020204" pitchFamily="34" charset="0"/>
                <a:ea typeface="ＭＳ Ｐゴシック" pitchFamily="34" charset="-128"/>
                <a:cs typeface="Arial" panose="020B0604020202020204" pitchFamily="34" charset="0"/>
              </a:rPr>
              <a:t> </a:t>
            </a:r>
            <a:r>
              <a:rPr lang="it-IT" altLang="en-US" sz="900" i="1" dirty="0">
                <a:solidFill>
                  <a:srgbClr val="000000"/>
                </a:solidFill>
                <a:latin typeface="Arial" panose="020B0604020202020204" pitchFamily="34" charset="0"/>
                <a:ea typeface="ＭＳ Ｐゴシック" pitchFamily="34" charset="-128"/>
                <a:cs typeface="Arial" panose="020B0604020202020204" pitchFamily="34" charset="0"/>
              </a:rPr>
              <a:t>Lancet Oncol. </a:t>
            </a:r>
            <a:r>
              <a:rPr lang="it-IT" altLang="en-US" sz="900" dirty="0">
                <a:solidFill>
                  <a:srgbClr val="000000"/>
                </a:solidFill>
                <a:latin typeface="Arial" panose="020B0604020202020204" pitchFamily="34" charset="0"/>
                <a:ea typeface="ＭＳ Ｐゴシック" pitchFamily="34" charset="-128"/>
                <a:cs typeface="Arial" panose="020B0604020202020204" pitchFamily="34" charset="0"/>
              </a:rPr>
              <a:t>2011;12(9):841-851.</a:t>
            </a:r>
          </a:p>
          <a:p>
            <a:pPr marL="228600" indent="-228600">
              <a:buFont typeface="+mj-lt"/>
              <a:buAutoNum type="arabicPeriod"/>
            </a:pPr>
            <a:r>
              <a:rPr lang="de-DE" sz="900" dirty="0">
                <a:solidFill>
                  <a:srgbClr val="000000"/>
                </a:solidFill>
                <a:latin typeface="Arial" panose="020B0604020202020204" pitchFamily="34" charset="0"/>
                <a:cs typeface="Arial" panose="020B0604020202020204" pitchFamily="34" charset="0"/>
              </a:rPr>
              <a:t>Hehlmann R, Müller MC, Lauseker M</a:t>
            </a:r>
            <a:r>
              <a:rPr lang="en-US" sz="900" dirty="0">
                <a:solidFill>
                  <a:srgbClr val="000000"/>
                </a:solidFill>
                <a:latin typeface="Arial" panose="020B0604020202020204" pitchFamily="34" charset="0"/>
                <a:cs typeface="Arial" panose="020B0604020202020204" pitchFamily="34" charset="0"/>
              </a:rPr>
              <a:t>, et al. Deep molecular response is reached by the majority of patients treated with imatinib, predicts survival, and is achieved more quickly by optimized high-dose imatinib: results from the randomized CML-study IV. </a:t>
            </a:r>
            <a:r>
              <a:rPr lang="en-US" sz="900" i="1" dirty="0">
                <a:solidFill>
                  <a:srgbClr val="000000"/>
                </a:solidFill>
                <a:latin typeface="Arial" panose="020B0604020202020204" pitchFamily="34" charset="0"/>
                <a:cs typeface="Arial" panose="020B0604020202020204" pitchFamily="34" charset="0"/>
              </a:rPr>
              <a:t>J Clin Oncol</a:t>
            </a:r>
            <a:r>
              <a:rPr lang="en-US" sz="900" dirty="0">
                <a:solidFill>
                  <a:srgbClr val="000000"/>
                </a:solidFill>
                <a:latin typeface="Arial" panose="020B0604020202020204" pitchFamily="34" charset="0"/>
                <a:cs typeface="Arial" panose="020B0604020202020204" pitchFamily="34" charset="0"/>
              </a:rPr>
              <a:t>. 2014;32(5):415-423.</a:t>
            </a:r>
          </a:p>
          <a:p>
            <a:pPr marL="228600" indent="-228600">
              <a:buFont typeface="+mj-lt"/>
              <a:buAutoNum type="arabicPeriod"/>
            </a:pPr>
            <a:r>
              <a:rPr lang="it-IT" sz="900" kern="0" dirty="0">
                <a:solidFill>
                  <a:srgbClr val="000000"/>
                </a:solidFill>
                <a:latin typeface="Arial" panose="020B0604020202020204" pitchFamily="34" charset="0"/>
                <a:cs typeface="Arial" panose="020B0604020202020204" pitchFamily="34" charset="0"/>
              </a:rPr>
              <a:t>Baccarani M, Deininger MW, Rosti G</a:t>
            </a:r>
            <a:r>
              <a:rPr lang="en-US" sz="900" kern="0" dirty="0">
                <a:solidFill>
                  <a:srgbClr val="000000"/>
                </a:solidFill>
                <a:latin typeface="Arial" panose="020B0604020202020204" pitchFamily="34" charset="0"/>
                <a:cs typeface="Arial" panose="020B0604020202020204" pitchFamily="34" charset="0"/>
              </a:rPr>
              <a:t>, et al. European LeukemiaNet recommendations for the management of chronic myeloid leukemia: 2013. </a:t>
            </a:r>
            <a:r>
              <a:rPr lang="en-US" sz="900" i="1" kern="0" dirty="0">
                <a:solidFill>
                  <a:srgbClr val="000000"/>
                </a:solidFill>
                <a:latin typeface="Arial" panose="020B0604020202020204" pitchFamily="34" charset="0"/>
                <a:cs typeface="Arial" panose="020B0604020202020204" pitchFamily="34" charset="0"/>
              </a:rPr>
              <a:t>Blood</a:t>
            </a:r>
            <a:r>
              <a:rPr lang="en-US" sz="900" kern="0" dirty="0">
                <a:solidFill>
                  <a:srgbClr val="000000"/>
                </a:solidFill>
                <a:latin typeface="Arial" panose="020B0604020202020204" pitchFamily="34" charset="0"/>
                <a:cs typeface="Arial" panose="020B0604020202020204" pitchFamily="34" charset="0"/>
              </a:rPr>
              <a:t>. 2013;122(6):872-884.</a:t>
            </a:r>
          </a:p>
          <a:p>
            <a:pPr marL="228600" indent="-228600">
              <a:buFont typeface="+mj-lt"/>
              <a:buAutoNum type="arabicPeriod"/>
            </a:pPr>
            <a:r>
              <a:rPr lang="en-US" altLang="en-US" sz="900" kern="0" dirty="0">
                <a:solidFill>
                  <a:srgbClr val="000000"/>
                </a:solidFill>
                <a:latin typeface="Arial" panose="020B0604020202020204" pitchFamily="34" charset="0"/>
                <a:ea typeface="ＭＳ Ｐゴシック" pitchFamily="34" charset="-128"/>
                <a:cs typeface="Arial" panose="020B0604020202020204" pitchFamily="34" charset="0"/>
              </a:rPr>
              <a:t>Cross NC, White HE, Colomer D, et al. Laboratory recommendations for scoring deep molecular responses following treatment for chronic myeloid leukemia. </a:t>
            </a:r>
            <a:r>
              <a:rPr lang="en-US" altLang="en-US" sz="900" i="1" kern="0" dirty="0">
                <a:solidFill>
                  <a:srgbClr val="000000"/>
                </a:solidFill>
                <a:latin typeface="Arial" panose="020B0604020202020204" pitchFamily="34" charset="0"/>
                <a:ea typeface="ＭＳ Ｐゴシック" pitchFamily="34" charset="-128"/>
                <a:cs typeface="Arial" panose="020B0604020202020204" pitchFamily="34" charset="0"/>
              </a:rPr>
              <a:t>Leukemia</a:t>
            </a:r>
            <a:r>
              <a:rPr lang="en-US" altLang="en-US" sz="900" kern="0" dirty="0">
                <a:solidFill>
                  <a:srgbClr val="000000"/>
                </a:solidFill>
                <a:latin typeface="Arial" panose="020B0604020202020204" pitchFamily="34" charset="0"/>
                <a:ea typeface="ＭＳ Ｐゴシック" pitchFamily="34" charset="-128"/>
                <a:cs typeface="Arial" panose="020B0604020202020204" pitchFamily="34" charset="0"/>
              </a:rPr>
              <a:t>. 2015;29(5):999-1003.</a:t>
            </a:r>
            <a:endParaRPr lang="it-IT" altLang="en-US" sz="900" dirty="0">
              <a:solidFill>
                <a:srgbClr val="000000"/>
              </a:solidFill>
              <a:latin typeface="Arial" panose="020B0604020202020204" pitchFamily="34" charset="0"/>
              <a:ea typeface="ＭＳ Ｐゴシック" pitchFamily="34" charset="-128"/>
              <a:cs typeface="Arial" panose="020B0604020202020204" pitchFamily="34" charset="0"/>
            </a:endParaRPr>
          </a:p>
          <a:p>
            <a:pPr marL="0" indent="0">
              <a:buFont typeface="Arial" panose="020B0604020202020204" pitchFamily="34" charset="0"/>
              <a:buNone/>
              <a:defRPr/>
            </a:pPr>
            <a:endParaRPr lang="it-IT" altLang="en-US" sz="1050" dirty="0">
              <a:solidFill>
                <a:srgbClr val="000000"/>
              </a:solidFill>
              <a:latin typeface="Arial" panose="020B0604020202020204" pitchFamily="34" charset="0"/>
              <a:ea typeface="ＭＳ Ｐゴシック" pitchFamily="34" charset="-128"/>
              <a:cs typeface="Arial" panose="020B0604020202020204" pitchFamily="34" charset="0"/>
            </a:endParaRPr>
          </a:p>
          <a:p>
            <a:pPr marL="0" indent="0">
              <a:buFont typeface="Arial" panose="020B0604020202020204" pitchFamily="34" charset="0"/>
              <a:buNone/>
              <a:defRPr/>
            </a:pPr>
            <a:endParaRPr lang="it-IT" altLang="en-US" sz="105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35621-E59B-466E-952E-86B0148F80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88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[NOTE</a:t>
            </a:r>
            <a:r>
              <a:rPr lang="en-US" b="1" baseline="0" dirty="0">
                <a:latin typeface="Arial" panose="020B0604020202020204" pitchFamily="34" charset="0"/>
                <a:cs typeface="Arial" panose="020B0604020202020204" pitchFamily="34" charset="0"/>
              </a:rPr>
              <a:t> TO SPEAKER: Please use this slide to establish your audience’s experience in monitoring their patients with CML]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0A215-8FC9-4F09-9D1A-679FA9FDD650}"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7503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noAutofit/>
          </a:bodyPr>
          <a:lstStyle/>
          <a:p>
            <a:pPr marL="0" lvl="1" indent="0">
              <a:buFont typeface="Arial" panose="020B0604020202020204" pitchFamily="34" charset="0"/>
              <a:buNone/>
            </a:pPr>
            <a:r>
              <a:rPr lang="en-US" b="1" dirty="0">
                <a:latin typeface="Arial" panose="020B0604020202020204" pitchFamily="34" charset="0"/>
                <a:cs typeface="Arial" panose="020B0604020202020204" pitchFamily="34" charset="0"/>
              </a:rPr>
              <a:t>KEY POINT: 2013 European LeukemiaNet (ELN) Recommendations for Molecular</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Monitoring and Switching</a:t>
            </a:r>
            <a:endParaRPr lang="en-US" b="1" baseline="0" dirty="0">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US" b="0" baseline="0" dirty="0">
                <a:latin typeface="Arial" panose="020B0604020202020204" pitchFamily="34" charset="0"/>
                <a:cs typeface="Arial" panose="020B0604020202020204" pitchFamily="34" charset="0"/>
              </a:rPr>
              <a:t>The ELN recommends that patients be tested every 3 months until major molecular response (MMR) is achieved</a:t>
            </a:r>
          </a:p>
          <a:p>
            <a:pPr marL="171450" lvl="1" indent="-171450">
              <a:buFont typeface="Arial" panose="020B0604020202020204" pitchFamily="34" charset="0"/>
              <a:buChar char="•"/>
            </a:pPr>
            <a:r>
              <a:rPr lang="en-US" b="0" baseline="0" dirty="0">
                <a:latin typeface="Arial" panose="020B0604020202020204" pitchFamily="34" charset="0"/>
                <a:cs typeface="Arial" panose="020B0604020202020204" pitchFamily="34" charset="0"/>
              </a:rPr>
              <a:t>If patients fall below the optimal BCR-ABL ratios at testing intervals, patients should either</a:t>
            </a:r>
          </a:p>
          <a:p>
            <a:pPr marL="457200" lvl="2" indent="-171450">
              <a:buFont typeface="Arial" panose="020B0604020202020204" pitchFamily="34" charset="0"/>
              <a:buChar char="─"/>
            </a:pPr>
            <a:r>
              <a:rPr lang="en-US" b="0" baseline="0" dirty="0">
                <a:latin typeface="Arial" panose="020B0604020202020204" pitchFamily="34" charset="0"/>
                <a:cs typeface="Arial" panose="020B0604020202020204" pitchFamily="34" charset="0"/>
              </a:rPr>
              <a:t>Undergo more frequent screenings if BCR-ABL levels are within “warning” range</a:t>
            </a:r>
          </a:p>
          <a:p>
            <a:pPr marL="457200" lvl="2" indent="-171450">
              <a:buFont typeface="Arial" panose="020B0604020202020204" pitchFamily="34" charset="0"/>
              <a:buChar char="─"/>
            </a:pPr>
            <a:r>
              <a:rPr lang="en-US" b="0" baseline="0" dirty="0">
                <a:latin typeface="Arial" panose="020B0604020202020204" pitchFamily="34" charset="0"/>
                <a:cs typeface="Arial" panose="020B0604020202020204" pitchFamily="34" charset="0"/>
              </a:rPr>
              <a:t>Potentially switch treatment, if BCR-ABL levels are within the “failure” threshold</a:t>
            </a:r>
          </a:p>
          <a:p>
            <a:pPr marL="457200" lvl="2" indent="0">
              <a:buFont typeface="Arial" panose="020B0604020202020204" pitchFamily="34" charset="0"/>
              <a:buNone/>
            </a:pPr>
            <a:endParaRPr lang="en-US" b="0" baseline="0" dirty="0">
              <a:latin typeface="Arial" panose="020B0604020202020204" pitchFamily="34" charset="0"/>
              <a:cs typeface="Arial" panose="020B0604020202020204" pitchFamily="34" charset="0"/>
            </a:endParaRPr>
          </a:p>
          <a:p>
            <a:pPr marL="0" lvl="1" indent="0">
              <a:buFont typeface="Arial" panose="020B0604020202020204" pitchFamily="34" charset="0"/>
              <a:buNone/>
            </a:pPr>
            <a:r>
              <a:rPr lang="en-US" b="1" baseline="0" dirty="0">
                <a:latin typeface="Arial" panose="020B0604020202020204" pitchFamily="34" charset="0"/>
                <a:cs typeface="Arial" panose="020B0604020202020204" pitchFamily="34" charset="0"/>
              </a:rPr>
              <a:t>Reference</a:t>
            </a:r>
          </a:p>
          <a:p>
            <a:pPr marL="0" lvl="1">
              <a:defRPr/>
            </a:pPr>
            <a:r>
              <a:rPr lang="it-IT" dirty="0">
                <a:latin typeface="Arial" panose="020B0604020202020204" pitchFamily="34" charset="0"/>
                <a:cs typeface="Arial" panose="020B0604020202020204" pitchFamily="34" charset="0"/>
              </a:rPr>
              <a:t>Baccarani M, Deininger MW, Rosti G,</a:t>
            </a:r>
            <a:r>
              <a:rPr lang="en-GB" sz="1200" dirty="0">
                <a:latin typeface="Arial" panose="020B0604020202020204" pitchFamily="34" charset="0"/>
                <a:cs typeface="Arial" panose="020B0604020202020204" pitchFamily="34" charset="0"/>
              </a:rPr>
              <a:t> et al. </a:t>
            </a:r>
            <a:r>
              <a:rPr lang="en-US" dirty="0">
                <a:latin typeface="Arial" panose="020B0604020202020204" pitchFamily="34" charset="0"/>
                <a:cs typeface="Arial" panose="020B0604020202020204" pitchFamily="34" charset="0"/>
              </a:rPr>
              <a:t>European LeukemiaNet recommendations for the management of chronic myeloid leukemia: 2013.</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Blood</a:t>
            </a:r>
            <a:r>
              <a:rPr lang="en-GB" sz="1200" dirty="0">
                <a:latin typeface="Arial" panose="020B0604020202020204" pitchFamily="34" charset="0"/>
                <a:cs typeface="Arial" panose="020B0604020202020204" pitchFamily="34" charset="0"/>
              </a:rPr>
              <a:t>. 2013;122(6):872-884.</a:t>
            </a:r>
            <a:endParaRPr lang="en-GB" sz="1200" baseline="30000" dirty="0">
              <a:latin typeface="Arial" panose="020B0604020202020204" pitchFamily="34" charset="0"/>
              <a:cs typeface="Arial" panose="020B0604020202020204" pitchFamily="34" charset="0"/>
            </a:endParaRPr>
          </a:p>
          <a:p>
            <a:pPr>
              <a:defRPr/>
            </a:pPr>
            <a:endParaRPr lang="en-US" b="0" dirty="0">
              <a:latin typeface="Arial" panose="020B0604020202020204" pitchFamily="34" charset="0"/>
              <a:cs typeface="Arial" panose="020B0604020202020204" pitchFamily="34" charset="0"/>
            </a:endParaRPr>
          </a:p>
          <a:p>
            <a:pPr>
              <a:defRPr/>
            </a:pPr>
            <a:endParaRPr lang="en-US"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CFDAD-7267-4102-9DAF-33A93B6E25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71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24" y="4727876"/>
            <a:ext cx="5438140" cy="4467701"/>
          </a:xfrm>
        </p:spPr>
        <p:txBody>
          <a:bodyPr>
            <a:noAutofit/>
          </a:bodyPr>
          <a:lstStyle/>
          <a:p>
            <a:pPr>
              <a:defRPr/>
            </a:pPr>
            <a:r>
              <a:rPr lang="en-US" b="1" dirty="0">
                <a:latin typeface="Arial" panose="020B0604020202020204" pitchFamily="34" charset="0"/>
                <a:cs typeface="Arial" panose="020B0604020202020204" pitchFamily="34" charset="0"/>
              </a:rPr>
              <a:t>KEY</a:t>
            </a:r>
            <a:r>
              <a:rPr lang="en-US" b="1" baseline="0" dirty="0">
                <a:latin typeface="Arial" panose="020B0604020202020204" pitchFamily="34" charset="0"/>
                <a:cs typeface="Arial" panose="020B0604020202020204" pitchFamily="34" charset="0"/>
              </a:rPr>
              <a:t> POINT: Physician</a:t>
            </a:r>
            <a:r>
              <a:rPr lang="en-US" b="1" dirty="0">
                <a:latin typeface="Arial" panose="020B0604020202020204" pitchFamily="34" charset="0"/>
                <a:cs typeface="Arial" panose="020B0604020202020204" pitchFamily="34" charset="0"/>
              </a:rPr>
              <a:t> reviews patient’s BCR-ABL transcripts</a:t>
            </a:r>
          </a:p>
          <a:p>
            <a:pPr marL="171450" indent="-171450">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A</a:t>
            </a:r>
            <a:r>
              <a:rPr lang="en-US" b="0" dirty="0">
                <a:latin typeface="Arial" panose="020B0604020202020204" pitchFamily="34" charset="0"/>
                <a:cs typeface="Arial" panose="020B0604020202020204" pitchFamily="34" charset="0"/>
              </a:rPr>
              <a:t>fter 18</a:t>
            </a:r>
            <a:r>
              <a:rPr lang="en-US" b="0" baseline="0" dirty="0">
                <a:latin typeface="Arial" panose="020B0604020202020204" pitchFamily="34" charset="0"/>
                <a:cs typeface="Arial" panose="020B0604020202020204" pitchFamily="34" charset="0"/>
              </a:rPr>
              <a:t> months</a:t>
            </a:r>
            <a:r>
              <a:rPr lang="en-US" b="0" dirty="0">
                <a:latin typeface="Arial" panose="020B0604020202020204" pitchFamily="34" charset="0"/>
                <a:cs typeface="Arial" panose="020B0604020202020204" pitchFamily="34" charset="0"/>
              </a:rPr>
              <a:t> of</a:t>
            </a:r>
            <a:r>
              <a:rPr lang="en-US" b="0" baseline="0" dirty="0">
                <a:latin typeface="Arial" panose="020B0604020202020204" pitchFamily="34" charset="0"/>
                <a:cs typeface="Arial" panose="020B0604020202020204" pitchFamily="34" charset="0"/>
              </a:rPr>
              <a:t> imatinib therapy, this patient’s BCR-ABL levels fall within the ELN recommendation “warning” zone</a:t>
            </a:r>
          </a:p>
          <a:p>
            <a:pPr marL="171450" indent="-171450">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ELN optimal responses were achieved at 3 and 6 months, without MMR within the first year of treatment</a:t>
            </a:r>
          </a:p>
          <a:p>
            <a:pPr marL="171450" indent="-171450">
              <a:buFont typeface="Arial" panose="020B0604020202020204" pitchFamily="34" charset="0"/>
              <a:buChar char="•"/>
              <a:defRPr/>
            </a:pPr>
            <a:r>
              <a:rPr lang="en-US" b="0" baseline="0" dirty="0">
                <a:latin typeface="Arial" panose="020B0604020202020204" pitchFamily="34" charset="0"/>
                <a:cs typeface="Arial" panose="020B0604020202020204" pitchFamily="34" charset="0"/>
              </a:rPr>
              <a:t>MMR has still not been achieved after 18 months</a:t>
            </a:r>
          </a:p>
          <a:p>
            <a:pPr marL="0" indent="0">
              <a:buFont typeface="Arial" panose="020B0604020202020204" pitchFamily="34" charset="0"/>
              <a:buNone/>
              <a:defRPr/>
            </a:pPr>
            <a:endParaRPr lang="en-US" b="0"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Reference</a:t>
            </a:r>
          </a:p>
          <a:p>
            <a:pPr>
              <a:defRPr/>
            </a:pPr>
            <a:r>
              <a:rPr lang="it-IT" dirty="0">
                <a:latin typeface="Arial" panose="020B0604020202020204" pitchFamily="34" charset="0"/>
                <a:cs typeface="Arial" panose="020B0604020202020204" pitchFamily="34" charset="0"/>
              </a:rPr>
              <a:t>Baccarani M, Deininger MW, Rosti G, </a:t>
            </a:r>
            <a:r>
              <a:rPr lang="it-IT" b="0" dirty="0">
                <a:latin typeface="Arial" panose="020B0604020202020204" pitchFamily="34" charset="0"/>
                <a:cs typeface="Arial" panose="020B0604020202020204" pitchFamily="34" charset="0"/>
              </a:rPr>
              <a:t>et al. </a:t>
            </a:r>
            <a:r>
              <a:rPr lang="en-US" dirty="0">
                <a:latin typeface="Arial" panose="020B0604020202020204" pitchFamily="34" charset="0"/>
                <a:cs typeface="Arial" panose="020B0604020202020204" pitchFamily="34" charset="0"/>
              </a:rPr>
              <a:t>European LeukemiaNet recommendations for the management of chronic myeloid leukemia: 2013.</a:t>
            </a:r>
            <a:r>
              <a:rPr lang="it-IT" b="0" dirty="0">
                <a:latin typeface="Arial" panose="020B0604020202020204" pitchFamily="34" charset="0"/>
                <a:cs typeface="Arial" panose="020B0604020202020204" pitchFamily="34" charset="0"/>
              </a:rPr>
              <a:t> </a:t>
            </a:r>
            <a:r>
              <a:rPr lang="it-IT" b="0" i="1" dirty="0">
                <a:latin typeface="Arial" panose="020B0604020202020204" pitchFamily="34" charset="0"/>
                <a:cs typeface="Arial" panose="020B0604020202020204" pitchFamily="34" charset="0"/>
              </a:rPr>
              <a:t>Blood</a:t>
            </a:r>
            <a:r>
              <a:rPr lang="it-IT" b="0" dirty="0">
                <a:latin typeface="Arial" panose="020B0604020202020204" pitchFamily="34" charset="0"/>
                <a:cs typeface="Arial" panose="020B0604020202020204" pitchFamily="34" charset="0"/>
              </a:rPr>
              <a:t>. 2013;122(6):872-884.</a:t>
            </a:r>
            <a:endParaRPr lang="en-US"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CFDAD-7267-4102-9DAF-33A93B6E256C}"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3424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91439"/>
            <a:ext cx="8077200" cy="2594811"/>
          </a:xfrm>
        </p:spPr>
        <p:txBody>
          <a:bodyPr anchor="b">
            <a:normAutofit/>
          </a:bodyPr>
          <a:lstStyle>
            <a:lvl1pPr algn="l">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3400" y="4358439"/>
            <a:ext cx="8077200" cy="899361"/>
          </a:xfrm>
        </p:spPr>
        <p:txBody>
          <a:bodyPr>
            <a:normAutofit/>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Screen Shot 2015-06-01 at 12.18.47 P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76620" cy="6885432"/>
          </a:xfrm>
          <a:prstGeom prst="rect">
            <a:avLst/>
          </a:prstGeom>
        </p:spPr>
      </p:pic>
    </p:spTree>
    <p:extLst>
      <p:ext uri="{BB962C8B-B14F-4D97-AF65-F5344CB8AC3E}">
        <p14:creationId xmlns:p14="http://schemas.microsoft.com/office/powerpoint/2010/main" val="37286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2_Title_Karotyp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677" y="220685"/>
            <a:ext cx="6996324" cy="3630168"/>
          </a:xfrm>
          <a:prstGeom prst="rect">
            <a:avLst/>
          </a:prstGeom>
        </p:spPr>
      </p:pic>
      <p:sp>
        <p:nvSpPr>
          <p:cNvPr id="823298" name="Freeform 30"/>
          <p:cNvSpPr>
            <a:spLocks/>
          </p:cNvSpPr>
          <p:nvPr/>
        </p:nvSpPr>
        <p:spPr bwMode="auto">
          <a:xfrm>
            <a:off x="2072595" y="-18170"/>
            <a:ext cx="520700" cy="6875535"/>
          </a:xfrm>
          <a:custGeom>
            <a:avLst/>
            <a:gdLst>
              <a:gd name="T0" fmla="*/ 139 w 139"/>
              <a:gd name="T1" fmla="*/ 0 h 2160"/>
              <a:gd name="T2" fmla="*/ 72 w 139"/>
              <a:gd name="T3" fmla="*/ 0 h 2160"/>
              <a:gd name="T4" fmla="*/ 0 w 139"/>
              <a:gd name="T5" fmla="*/ 1312 h 2160"/>
              <a:gd name="T6" fmla="*/ 29 w 139"/>
              <a:gd name="T7" fmla="*/ 2160 h 2160"/>
              <a:gd name="T8" fmla="*/ 46 w 139"/>
              <a:gd name="T9" fmla="*/ 2160 h 2160"/>
              <a:gd name="T10" fmla="*/ 26 w 139"/>
              <a:gd name="T11" fmla="*/ 1507 h 2160"/>
              <a:gd name="T12" fmla="*/ 139 w 13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139" h="2160">
                <a:moveTo>
                  <a:pt x="139" y="0"/>
                </a:moveTo>
                <a:cubicBezTo>
                  <a:pt x="72" y="0"/>
                  <a:pt x="72" y="0"/>
                  <a:pt x="72" y="0"/>
                </a:cubicBezTo>
                <a:cubicBezTo>
                  <a:pt x="26" y="404"/>
                  <a:pt x="0" y="847"/>
                  <a:pt x="0" y="1312"/>
                </a:cubicBezTo>
                <a:cubicBezTo>
                  <a:pt x="0" y="1605"/>
                  <a:pt x="10" y="1889"/>
                  <a:pt x="29" y="2160"/>
                </a:cubicBezTo>
                <a:cubicBezTo>
                  <a:pt x="46" y="2160"/>
                  <a:pt x="46" y="2160"/>
                  <a:pt x="46" y="2160"/>
                </a:cubicBezTo>
                <a:cubicBezTo>
                  <a:pt x="33" y="1949"/>
                  <a:pt x="26" y="1731"/>
                  <a:pt x="26" y="1507"/>
                </a:cubicBezTo>
                <a:cubicBezTo>
                  <a:pt x="26" y="963"/>
                  <a:pt x="67" y="450"/>
                  <a:pt x="139" y="0"/>
                </a:cubicBezTo>
                <a:close/>
              </a:path>
            </a:pathLst>
          </a:custGeom>
          <a:gradFill flip="none" rotWithShape="1">
            <a:gsLst>
              <a:gs pos="0">
                <a:schemeClr val="accent2"/>
              </a:gs>
              <a:gs pos="100000">
                <a:schemeClr val="tx2"/>
              </a:gs>
            </a:gsLst>
            <a:lin ang="54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297" name="Freeform 29"/>
          <p:cNvSpPr>
            <a:spLocks/>
          </p:cNvSpPr>
          <p:nvPr/>
        </p:nvSpPr>
        <p:spPr bwMode="auto">
          <a:xfrm>
            <a:off x="-14650" y="-18170"/>
            <a:ext cx="2387600" cy="6875535"/>
          </a:xfrm>
          <a:custGeom>
            <a:avLst/>
            <a:gdLst>
              <a:gd name="T0" fmla="*/ 565 w 637"/>
              <a:gd name="T1" fmla="*/ 1312 h 2160"/>
              <a:gd name="T2" fmla="*/ 637 w 637"/>
              <a:gd name="T3" fmla="*/ 0 h 2160"/>
              <a:gd name="T4" fmla="*/ 0 w 637"/>
              <a:gd name="T5" fmla="*/ 0 h 2160"/>
              <a:gd name="T6" fmla="*/ 0 w 637"/>
              <a:gd name="T7" fmla="*/ 2160 h 2160"/>
              <a:gd name="T8" fmla="*/ 594 w 637"/>
              <a:gd name="T9" fmla="*/ 2160 h 2160"/>
              <a:gd name="T10" fmla="*/ 565 w 637"/>
              <a:gd name="T11" fmla="*/ 1312 h 2160"/>
            </a:gdLst>
            <a:ahLst/>
            <a:cxnLst>
              <a:cxn ang="0">
                <a:pos x="T0" y="T1"/>
              </a:cxn>
              <a:cxn ang="0">
                <a:pos x="T2" y="T3"/>
              </a:cxn>
              <a:cxn ang="0">
                <a:pos x="T4" y="T5"/>
              </a:cxn>
              <a:cxn ang="0">
                <a:pos x="T6" y="T7"/>
              </a:cxn>
              <a:cxn ang="0">
                <a:pos x="T8" y="T9"/>
              </a:cxn>
              <a:cxn ang="0">
                <a:pos x="T10" y="T11"/>
              </a:cxn>
            </a:cxnLst>
            <a:rect l="0" t="0" r="r" b="b"/>
            <a:pathLst>
              <a:path w="637" h="2160">
                <a:moveTo>
                  <a:pt x="565" y="1312"/>
                </a:moveTo>
                <a:cubicBezTo>
                  <a:pt x="565" y="847"/>
                  <a:pt x="591" y="404"/>
                  <a:pt x="637" y="0"/>
                </a:cubicBezTo>
                <a:cubicBezTo>
                  <a:pt x="0" y="0"/>
                  <a:pt x="0" y="0"/>
                  <a:pt x="0" y="0"/>
                </a:cubicBezTo>
                <a:cubicBezTo>
                  <a:pt x="0" y="2160"/>
                  <a:pt x="0" y="2160"/>
                  <a:pt x="0" y="2160"/>
                </a:cubicBezTo>
                <a:cubicBezTo>
                  <a:pt x="594" y="2160"/>
                  <a:pt x="594" y="2160"/>
                  <a:pt x="594" y="2160"/>
                </a:cubicBezTo>
                <a:cubicBezTo>
                  <a:pt x="575" y="1889"/>
                  <a:pt x="565" y="1605"/>
                  <a:pt x="565" y="1312"/>
                </a:cubicBezTo>
                <a:close/>
              </a:path>
            </a:pathLst>
          </a:custGeom>
          <a:gradFill flip="none" rotWithShape="1">
            <a:gsLst>
              <a:gs pos="0">
                <a:srgbClr val="C7C4CF"/>
              </a:gs>
              <a:gs pos="58000">
                <a:schemeClr val="tx2"/>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9" name="T0P"/>
          <p:cNvSpPr>
            <a:spLocks/>
          </p:cNvSpPr>
          <p:nvPr/>
        </p:nvSpPr>
        <p:spPr bwMode="auto">
          <a:xfrm>
            <a:off x="0" y="-18170"/>
            <a:ext cx="9144000" cy="543022"/>
          </a:xfrm>
          <a:custGeom>
            <a:avLst/>
            <a:gdLst>
              <a:gd name="T0" fmla="*/ 2880 w 2880"/>
              <a:gd name="T1" fmla="*/ 171 h 171"/>
              <a:gd name="T2" fmla="*/ 2880 w 2880"/>
              <a:gd name="T3" fmla="*/ 0 h 171"/>
              <a:gd name="T4" fmla="*/ 0 w 2880"/>
              <a:gd name="T5" fmla="*/ 0 h 171"/>
              <a:gd name="T6" fmla="*/ 0 w 2880"/>
              <a:gd name="T7" fmla="*/ 142 h 171"/>
              <a:gd name="T8" fmla="*/ 1326 w 2880"/>
              <a:gd name="T9" fmla="*/ 68 h 171"/>
              <a:gd name="T10" fmla="*/ 2880 w 2880"/>
              <a:gd name="T11" fmla="*/ 171 h 171"/>
            </a:gdLst>
            <a:ahLst/>
            <a:cxnLst>
              <a:cxn ang="0">
                <a:pos x="T0" y="T1"/>
              </a:cxn>
              <a:cxn ang="0">
                <a:pos x="T2" y="T3"/>
              </a:cxn>
              <a:cxn ang="0">
                <a:pos x="T4" y="T5"/>
              </a:cxn>
              <a:cxn ang="0">
                <a:pos x="T6" y="T7"/>
              </a:cxn>
              <a:cxn ang="0">
                <a:pos x="T8" y="T9"/>
              </a:cxn>
              <a:cxn ang="0">
                <a:pos x="T10" y="T11"/>
              </a:cxn>
            </a:cxnLst>
            <a:rect l="0" t="0" r="r" b="b"/>
            <a:pathLst>
              <a:path w="2880" h="171">
                <a:moveTo>
                  <a:pt x="2880" y="171"/>
                </a:moveTo>
                <a:cubicBezTo>
                  <a:pt x="2880" y="0"/>
                  <a:pt x="2880" y="0"/>
                  <a:pt x="2880" y="0"/>
                </a:cubicBezTo>
                <a:cubicBezTo>
                  <a:pt x="0" y="0"/>
                  <a:pt x="0" y="0"/>
                  <a:pt x="0" y="0"/>
                </a:cubicBezTo>
                <a:cubicBezTo>
                  <a:pt x="0" y="142"/>
                  <a:pt x="0" y="142"/>
                  <a:pt x="0" y="142"/>
                </a:cubicBezTo>
                <a:cubicBezTo>
                  <a:pt x="408" y="95"/>
                  <a:pt x="856" y="68"/>
                  <a:pt x="1326" y="68"/>
                </a:cubicBezTo>
                <a:cubicBezTo>
                  <a:pt x="1885" y="68"/>
                  <a:pt x="2414" y="106"/>
                  <a:pt x="2880" y="171"/>
                </a:cubicBezTo>
                <a:close/>
              </a:path>
            </a:pathLst>
          </a:custGeom>
          <a:gradFill flip="none" rotWithShape="1">
            <a:gsLst>
              <a:gs pos="0">
                <a:schemeClr val="accent2"/>
              </a:gs>
              <a:gs pos="100000">
                <a:schemeClr val="tx2"/>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p:cNvSpPr>
          <p:nvPr/>
        </p:nvSpPr>
        <p:spPr bwMode="auto">
          <a:xfrm>
            <a:off x="0" y="219075"/>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p:cNvSpPr>
          <p:nvPr/>
        </p:nvSpPr>
        <p:spPr bwMode="auto">
          <a:xfrm>
            <a:off x="0" y="177819"/>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gradFill>
            <a:gsLst>
              <a:gs pos="35000">
                <a:schemeClr val="tx2"/>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43"/>
          <p:cNvSpPr>
            <a:spLocks/>
          </p:cNvSpPr>
          <p:nvPr/>
        </p:nvSpPr>
        <p:spPr bwMode="auto">
          <a:xfrm>
            <a:off x="0" y="3215869"/>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gs>
              <a:gs pos="100000">
                <a:schemeClr val="tx2"/>
              </a:gs>
            </a:gsLst>
            <a:lin ang="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309" name="Freeform 43"/>
          <p:cNvSpPr>
            <a:spLocks/>
          </p:cNvSpPr>
          <p:nvPr/>
        </p:nvSpPr>
        <p:spPr bwMode="auto">
          <a:xfrm>
            <a:off x="0" y="3288440"/>
            <a:ext cx="9144000" cy="3569560"/>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2800" dirty="0"/>
          </a:p>
        </p:txBody>
      </p:sp>
      <p:sp>
        <p:nvSpPr>
          <p:cNvPr id="18" name="Freeform 43"/>
          <p:cNvSpPr>
            <a:spLocks/>
          </p:cNvSpPr>
          <p:nvPr/>
        </p:nvSpPr>
        <p:spPr bwMode="auto">
          <a:xfrm>
            <a:off x="0" y="3216505"/>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alpha val="30000"/>
                </a:schemeClr>
              </a:gs>
              <a:gs pos="70000">
                <a:schemeClr val="bg1"/>
              </a:gs>
            </a:gsLst>
            <a:lin ang="5400000" scaled="0"/>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961" y="5595450"/>
            <a:ext cx="2686152" cy="725262"/>
          </a:xfrm>
          <a:prstGeom prst="rect">
            <a:avLst/>
          </a:prstGeom>
        </p:spPr>
      </p:pic>
      <p:sp>
        <p:nvSpPr>
          <p:cNvPr id="823299" name="Rectangle 3"/>
          <p:cNvSpPr>
            <a:spLocks noGrp="1" noChangeArrowheads="1"/>
          </p:cNvSpPr>
          <p:nvPr>
            <p:ph type="subTitle" sz="quarter" idx="1"/>
          </p:nvPr>
        </p:nvSpPr>
        <p:spPr bwMode="auto">
          <a:xfrm>
            <a:off x="468577" y="4616604"/>
            <a:ext cx="8210549" cy="559843"/>
          </a:xfrm>
        </p:spPr>
        <p:txBody>
          <a:bodyPr>
            <a:noAutofit/>
          </a:bodyPr>
          <a:lstStyle>
            <a:lvl1pPr marL="0" indent="0" algn="l" rtl="0" eaLnBrk="0" fontAlgn="base" hangingPunct="0">
              <a:lnSpc>
                <a:spcPct val="90000"/>
              </a:lnSpc>
              <a:spcBef>
                <a:spcPts val="700"/>
              </a:spcBef>
              <a:spcAft>
                <a:spcPct val="0"/>
              </a:spcAft>
              <a:buClr>
                <a:schemeClr val="accent1"/>
              </a:buClr>
              <a:buSzPct val="110000"/>
              <a:buFont typeface="Wingdings" pitchFamily="2" charset="2"/>
              <a:buNone/>
              <a:defRPr lang="en-US" sz="1700" dirty="0">
                <a:solidFill>
                  <a:schemeClr val="tx2"/>
                </a:solidFill>
                <a:latin typeface="+mn-lt"/>
                <a:ea typeface="+mn-ea"/>
                <a:cs typeface="+mn-cs"/>
              </a:defRPr>
            </a:lvl1pPr>
          </a:lstStyle>
          <a:p>
            <a:r>
              <a:rPr lang="en-US" dirty="0"/>
              <a:t>Click to edit Master subtitle style</a:t>
            </a:r>
          </a:p>
        </p:txBody>
      </p:sp>
      <p:sp>
        <p:nvSpPr>
          <p:cNvPr id="823300" name="Rectangle 4"/>
          <p:cNvSpPr>
            <a:spLocks noGrp="1" noChangeArrowheads="1"/>
          </p:cNvSpPr>
          <p:nvPr>
            <p:ph type="ctrTitle" sz="quarter"/>
          </p:nvPr>
        </p:nvSpPr>
        <p:spPr bwMode="auto">
          <a:xfrm>
            <a:off x="468577" y="3733800"/>
            <a:ext cx="8218223" cy="535531"/>
          </a:xfrm>
        </p:spPr>
        <p:txBody>
          <a:bodyPr wrap="square" anchor="t">
            <a:noAutofit/>
          </a:bodyPr>
          <a:lstStyle>
            <a:lvl1pPr algn="l" rtl="0" eaLnBrk="0" fontAlgn="base" hangingPunct="0">
              <a:lnSpc>
                <a:spcPct val="90000"/>
              </a:lnSpc>
              <a:spcBef>
                <a:spcPct val="40000"/>
              </a:spcBef>
              <a:spcAft>
                <a:spcPct val="0"/>
              </a:spcAft>
              <a:defRPr lang="en-US" sz="2400" kern="0" baseline="0" dirty="0">
                <a:solidFill>
                  <a:schemeClr val="tx1"/>
                </a:solidFill>
                <a:effectLst/>
                <a:latin typeface="Arial"/>
                <a:ea typeface="+mj-ea"/>
                <a:cs typeface="+mn-cs"/>
              </a:defRPr>
            </a:lvl1pPr>
          </a:lstStyle>
          <a:p>
            <a:r>
              <a:rPr lang="en-US" dirty="0"/>
              <a:t>Click to edit Master title style</a:t>
            </a:r>
          </a:p>
        </p:txBody>
      </p:sp>
      <p:sp>
        <p:nvSpPr>
          <p:cNvPr id="17" name="Text Box 45"/>
          <p:cNvSpPr txBox="1">
            <a:spLocks noChangeArrowheads="1"/>
          </p:cNvSpPr>
          <p:nvPr/>
        </p:nvSpPr>
        <p:spPr bwMode="gray">
          <a:xfrm>
            <a:off x="2258218" y="6735763"/>
            <a:ext cx="4957763" cy="122237"/>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a:defRPr/>
            </a:pPr>
            <a:fld id="{97D07823-7A11-4406-9FC2-B11545A84C96}" type="slidenum">
              <a:rPr lang="en-US" sz="800" smtClean="0">
                <a:solidFill>
                  <a:srgbClr val="7F7F7F"/>
                </a:solidFill>
                <a:cs typeface="Arial" pitchFamily="34" charset="0"/>
              </a:rPr>
              <a:pPr algn="ctr">
                <a:defRPr/>
              </a:pPr>
              <a:t>‹#›</a:t>
            </a:fld>
            <a:r>
              <a:rPr lang="en-US" sz="800" dirty="0">
                <a:solidFill>
                  <a:srgbClr val="7F7F7F"/>
                </a:solidFill>
                <a:cs typeface="Arial" pitchFamily="34" charset="0"/>
              </a:rPr>
              <a:t> | For internal use only.  Not to be shown, distributed or discussed with anyone outside Novartis.</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88" y="999487"/>
            <a:ext cx="1308124" cy="1660793"/>
          </a:xfrm>
          <a:prstGeom prst="rect">
            <a:avLst/>
          </a:prstGeom>
        </p:spPr>
      </p:pic>
    </p:spTree>
    <p:extLst>
      <p:ext uri="{BB962C8B-B14F-4D97-AF65-F5344CB8AC3E}">
        <p14:creationId xmlns:p14="http://schemas.microsoft.com/office/powerpoint/2010/main" val="38812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3_Title_Karotyp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879" y="219075"/>
            <a:ext cx="7013120" cy="3496793"/>
          </a:xfrm>
          <a:prstGeom prst="rect">
            <a:avLst/>
          </a:prstGeom>
        </p:spPr>
      </p:pic>
      <p:sp>
        <p:nvSpPr>
          <p:cNvPr id="823298" name="Freeform 30"/>
          <p:cNvSpPr>
            <a:spLocks/>
          </p:cNvSpPr>
          <p:nvPr/>
        </p:nvSpPr>
        <p:spPr bwMode="auto">
          <a:xfrm>
            <a:off x="2072595" y="-18170"/>
            <a:ext cx="520700" cy="6875535"/>
          </a:xfrm>
          <a:custGeom>
            <a:avLst/>
            <a:gdLst>
              <a:gd name="T0" fmla="*/ 139 w 139"/>
              <a:gd name="T1" fmla="*/ 0 h 2160"/>
              <a:gd name="T2" fmla="*/ 72 w 139"/>
              <a:gd name="T3" fmla="*/ 0 h 2160"/>
              <a:gd name="T4" fmla="*/ 0 w 139"/>
              <a:gd name="T5" fmla="*/ 1312 h 2160"/>
              <a:gd name="T6" fmla="*/ 29 w 139"/>
              <a:gd name="T7" fmla="*/ 2160 h 2160"/>
              <a:gd name="T8" fmla="*/ 46 w 139"/>
              <a:gd name="T9" fmla="*/ 2160 h 2160"/>
              <a:gd name="T10" fmla="*/ 26 w 139"/>
              <a:gd name="T11" fmla="*/ 1507 h 2160"/>
              <a:gd name="T12" fmla="*/ 139 w 13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139" h="2160">
                <a:moveTo>
                  <a:pt x="139" y="0"/>
                </a:moveTo>
                <a:cubicBezTo>
                  <a:pt x="72" y="0"/>
                  <a:pt x="72" y="0"/>
                  <a:pt x="72" y="0"/>
                </a:cubicBezTo>
                <a:cubicBezTo>
                  <a:pt x="26" y="404"/>
                  <a:pt x="0" y="847"/>
                  <a:pt x="0" y="1312"/>
                </a:cubicBezTo>
                <a:cubicBezTo>
                  <a:pt x="0" y="1605"/>
                  <a:pt x="10" y="1889"/>
                  <a:pt x="29" y="2160"/>
                </a:cubicBezTo>
                <a:cubicBezTo>
                  <a:pt x="46" y="2160"/>
                  <a:pt x="46" y="2160"/>
                  <a:pt x="46" y="2160"/>
                </a:cubicBezTo>
                <a:cubicBezTo>
                  <a:pt x="33" y="1949"/>
                  <a:pt x="26" y="1731"/>
                  <a:pt x="26" y="1507"/>
                </a:cubicBezTo>
                <a:cubicBezTo>
                  <a:pt x="26" y="963"/>
                  <a:pt x="67" y="450"/>
                  <a:pt x="139" y="0"/>
                </a:cubicBezTo>
                <a:close/>
              </a:path>
            </a:pathLst>
          </a:custGeom>
          <a:gradFill flip="none" rotWithShape="1">
            <a:gsLst>
              <a:gs pos="0">
                <a:schemeClr val="accent2"/>
              </a:gs>
              <a:gs pos="100000">
                <a:schemeClr val="tx2"/>
              </a:gs>
            </a:gsLst>
            <a:lin ang="54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297" name="Freeform 29"/>
          <p:cNvSpPr>
            <a:spLocks/>
          </p:cNvSpPr>
          <p:nvPr/>
        </p:nvSpPr>
        <p:spPr bwMode="auto">
          <a:xfrm>
            <a:off x="-14650" y="-18170"/>
            <a:ext cx="2387600" cy="6875535"/>
          </a:xfrm>
          <a:custGeom>
            <a:avLst/>
            <a:gdLst>
              <a:gd name="T0" fmla="*/ 565 w 637"/>
              <a:gd name="T1" fmla="*/ 1312 h 2160"/>
              <a:gd name="T2" fmla="*/ 637 w 637"/>
              <a:gd name="T3" fmla="*/ 0 h 2160"/>
              <a:gd name="T4" fmla="*/ 0 w 637"/>
              <a:gd name="T5" fmla="*/ 0 h 2160"/>
              <a:gd name="T6" fmla="*/ 0 w 637"/>
              <a:gd name="T7" fmla="*/ 2160 h 2160"/>
              <a:gd name="T8" fmla="*/ 594 w 637"/>
              <a:gd name="T9" fmla="*/ 2160 h 2160"/>
              <a:gd name="T10" fmla="*/ 565 w 637"/>
              <a:gd name="T11" fmla="*/ 1312 h 2160"/>
            </a:gdLst>
            <a:ahLst/>
            <a:cxnLst>
              <a:cxn ang="0">
                <a:pos x="T0" y="T1"/>
              </a:cxn>
              <a:cxn ang="0">
                <a:pos x="T2" y="T3"/>
              </a:cxn>
              <a:cxn ang="0">
                <a:pos x="T4" y="T5"/>
              </a:cxn>
              <a:cxn ang="0">
                <a:pos x="T6" y="T7"/>
              </a:cxn>
              <a:cxn ang="0">
                <a:pos x="T8" y="T9"/>
              </a:cxn>
              <a:cxn ang="0">
                <a:pos x="T10" y="T11"/>
              </a:cxn>
            </a:cxnLst>
            <a:rect l="0" t="0" r="r" b="b"/>
            <a:pathLst>
              <a:path w="637" h="2160">
                <a:moveTo>
                  <a:pt x="565" y="1312"/>
                </a:moveTo>
                <a:cubicBezTo>
                  <a:pt x="565" y="847"/>
                  <a:pt x="591" y="404"/>
                  <a:pt x="637" y="0"/>
                </a:cubicBezTo>
                <a:cubicBezTo>
                  <a:pt x="0" y="0"/>
                  <a:pt x="0" y="0"/>
                  <a:pt x="0" y="0"/>
                </a:cubicBezTo>
                <a:cubicBezTo>
                  <a:pt x="0" y="2160"/>
                  <a:pt x="0" y="2160"/>
                  <a:pt x="0" y="2160"/>
                </a:cubicBezTo>
                <a:cubicBezTo>
                  <a:pt x="594" y="2160"/>
                  <a:pt x="594" y="2160"/>
                  <a:pt x="594" y="2160"/>
                </a:cubicBezTo>
                <a:cubicBezTo>
                  <a:pt x="575" y="1889"/>
                  <a:pt x="565" y="1605"/>
                  <a:pt x="565" y="1312"/>
                </a:cubicBezTo>
                <a:close/>
              </a:path>
            </a:pathLst>
          </a:custGeom>
          <a:gradFill flip="none" rotWithShape="1">
            <a:gsLst>
              <a:gs pos="0">
                <a:srgbClr val="C7C4CF"/>
              </a:gs>
              <a:gs pos="58000">
                <a:schemeClr val="tx2"/>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9" name="T0P"/>
          <p:cNvSpPr>
            <a:spLocks/>
          </p:cNvSpPr>
          <p:nvPr/>
        </p:nvSpPr>
        <p:spPr bwMode="auto">
          <a:xfrm>
            <a:off x="0" y="-18170"/>
            <a:ext cx="9144000" cy="543022"/>
          </a:xfrm>
          <a:custGeom>
            <a:avLst/>
            <a:gdLst>
              <a:gd name="T0" fmla="*/ 2880 w 2880"/>
              <a:gd name="T1" fmla="*/ 171 h 171"/>
              <a:gd name="T2" fmla="*/ 2880 w 2880"/>
              <a:gd name="T3" fmla="*/ 0 h 171"/>
              <a:gd name="T4" fmla="*/ 0 w 2880"/>
              <a:gd name="T5" fmla="*/ 0 h 171"/>
              <a:gd name="T6" fmla="*/ 0 w 2880"/>
              <a:gd name="T7" fmla="*/ 142 h 171"/>
              <a:gd name="T8" fmla="*/ 1326 w 2880"/>
              <a:gd name="T9" fmla="*/ 68 h 171"/>
              <a:gd name="T10" fmla="*/ 2880 w 2880"/>
              <a:gd name="T11" fmla="*/ 171 h 171"/>
            </a:gdLst>
            <a:ahLst/>
            <a:cxnLst>
              <a:cxn ang="0">
                <a:pos x="T0" y="T1"/>
              </a:cxn>
              <a:cxn ang="0">
                <a:pos x="T2" y="T3"/>
              </a:cxn>
              <a:cxn ang="0">
                <a:pos x="T4" y="T5"/>
              </a:cxn>
              <a:cxn ang="0">
                <a:pos x="T6" y="T7"/>
              </a:cxn>
              <a:cxn ang="0">
                <a:pos x="T8" y="T9"/>
              </a:cxn>
              <a:cxn ang="0">
                <a:pos x="T10" y="T11"/>
              </a:cxn>
            </a:cxnLst>
            <a:rect l="0" t="0" r="r" b="b"/>
            <a:pathLst>
              <a:path w="2880" h="171">
                <a:moveTo>
                  <a:pt x="2880" y="171"/>
                </a:moveTo>
                <a:cubicBezTo>
                  <a:pt x="2880" y="0"/>
                  <a:pt x="2880" y="0"/>
                  <a:pt x="2880" y="0"/>
                </a:cubicBezTo>
                <a:cubicBezTo>
                  <a:pt x="0" y="0"/>
                  <a:pt x="0" y="0"/>
                  <a:pt x="0" y="0"/>
                </a:cubicBezTo>
                <a:cubicBezTo>
                  <a:pt x="0" y="142"/>
                  <a:pt x="0" y="142"/>
                  <a:pt x="0" y="142"/>
                </a:cubicBezTo>
                <a:cubicBezTo>
                  <a:pt x="408" y="95"/>
                  <a:pt x="856" y="68"/>
                  <a:pt x="1326" y="68"/>
                </a:cubicBezTo>
                <a:cubicBezTo>
                  <a:pt x="1885" y="68"/>
                  <a:pt x="2414" y="106"/>
                  <a:pt x="2880" y="171"/>
                </a:cubicBezTo>
                <a:close/>
              </a:path>
            </a:pathLst>
          </a:custGeom>
          <a:gradFill flip="none" rotWithShape="1">
            <a:gsLst>
              <a:gs pos="0">
                <a:schemeClr val="accent2"/>
              </a:gs>
              <a:gs pos="100000">
                <a:schemeClr val="tx2"/>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p:cNvSpPr>
          <p:nvPr/>
        </p:nvSpPr>
        <p:spPr bwMode="auto">
          <a:xfrm>
            <a:off x="0" y="219075"/>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p:cNvSpPr>
          <p:nvPr/>
        </p:nvSpPr>
        <p:spPr bwMode="auto">
          <a:xfrm>
            <a:off x="0" y="177819"/>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gradFill>
            <a:gsLst>
              <a:gs pos="35000">
                <a:schemeClr val="tx2"/>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43"/>
          <p:cNvSpPr>
            <a:spLocks/>
          </p:cNvSpPr>
          <p:nvPr/>
        </p:nvSpPr>
        <p:spPr bwMode="auto">
          <a:xfrm>
            <a:off x="0" y="3215869"/>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gs>
              <a:gs pos="100000">
                <a:schemeClr val="tx2"/>
              </a:gs>
            </a:gsLst>
            <a:lin ang="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309" name="Freeform 43"/>
          <p:cNvSpPr>
            <a:spLocks/>
          </p:cNvSpPr>
          <p:nvPr/>
        </p:nvSpPr>
        <p:spPr bwMode="auto">
          <a:xfrm>
            <a:off x="0" y="3288440"/>
            <a:ext cx="9144000" cy="3569560"/>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2800" dirty="0"/>
          </a:p>
        </p:txBody>
      </p:sp>
      <p:sp>
        <p:nvSpPr>
          <p:cNvPr id="18" name="Freeform 43"/>
          <p:cNvSpPr>
            <a:spLocks/>
          </p:cNvSpPr>
          <p:nvPr/>
        </p:nvSpPr>
        <p:spPr bwMode="auto">
          <a:xfrm>
            <a:off x="0" y="3216505"/>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alpha val="30000"/>
                </a:schemeClr>
              </a:gs>
              <a:gs pos="70000">
                <a:schemeClr val="bg1"/>
              </a:gs>
            </a:gsLst>
            <a:lin ang="5400000" scaled="0"/>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961" y="5595450"/>
            <a:ext cx="2686152" cy="725262"/>
          </a:xfrm>
          <a:prstGeom prst="rect">
            <a:avLst/>
          </a:prstGeom>
        </p:spPr>
      </p:pic>
      <p:sp>
        <p:nvSpPr>
          <p:cNvPr id="823299" name="Rectangle 3"/>
          <p:cNvSpPr>
            <a:spLocks noGrp="1" noChangeArrowheads="1"/>
          </p:cNvSpPr>
          <p:nvPr>
            <p:ph type="subTitle" sz="quarter" idx="1"/>
          </p:nvPr>
        </p:nvSpPr>
        <p:spPr bwMode="auto">
          <a:xfrm>
            <a:off x="468577" y="4617720"/>
            <a:ext cx="8210549" cy="559843"/>
          </a:xfrm>
        </p:spPr>
        <p:txBody>
          <a:bodyPr>
            <a:noAutofit/>
          </a:bodyPr>
          <a:lstStyle>
            <a:lvl1pPr marL="0" indent="0" algn="l" rtl="0" eaLnBrk="0" fontAlgn="base" hangingPunct="0">
              <a:lnSpc>
                <a:spcPct val="90000"/>
              </a:lnSpc>
              <a:spcBef>
                <a:spcPts val="700"/>
              </a:spcBef>
              <a:spcAft>
                <a:spcPct val="0"/>
              </a:spcAft>
              <a:buClr>
                <a:schemeClr val="accent1"/>
              </a:buClr>
              <a:buSzPct val="110000"/>
              <a:buFont typeface="Wingdings" pitchFamily="2" charset="2"/>
              <a:buNone/>
              <a:defRPr lang="en-US" sz="1700" dirty="0">
                <a:solidFill>
                  <a:schemeClr val="tx2"/>
                </a:solidFill>
                <a:latin typeface="+mn-lt"/>
                <a:ea typeface="+mn-ea"/>
                <a:cs typeface="+mn-cs"/>
              </a:defRPr>
            </a:lvl1pPr>
          </a:lstStyle>
          <a:p>
            <a:r>
              <a:rPr lang="en-US"/>
              <a:t>Click to edit Master subtitle style</a:t>
            </a:r>
            <a:endParaRPr lang="en-US" dirty="0"/>
          </a:p>
        </p:txBody>
      </p:sp>
      <p:sp>
        <p:nvSpPr>
          <p:cNvPr id="823300" name="Rectangle 4"/>
          <p:cNvSpPr>
            <a:spLocks noGrp="1" noChangeArrowheads="1"/>
          </p:cNvSpPr>
          <p:nvPr>
            <p:ph type="ctrTitle" sz="quarter"/>
          </p:nvPr>
        </p:nvSpPr>
        <p:spPr bwMode="auto">
          <a:xfrm>
            <a:off x="468577" y="3733800"/>
            <a:ext cx="8218223" cy="535531"/>
          </a:xfrm>
        </p:spPr>
        <p:txBody>
          <a:bodyPr wrap="square" anchor="t">
            <a:noAutofit/>
          </a:bodyPr>
          <a:lstStyle>
            <a:lvl1pPr algn="l" rtl="0" eaLnBrk="0" fontAlgn="base" hangingPunct="0">
              <a:lnSpc>
                <a:spcPct val="90000"/>
              </a:lnSpc>
              <a:spcBef>
                <a:spcPct val="40000"/>
              </a:spcBef>
              <a:spcAft>
                <a:spcPct val="0"/>
              </a:spcAft>
              <a:defRPr lang="en-US" sz="2400" kern="0" baseline="0" dirty="0">
                <a:solidFill>
                  <a:schemeClr val="tx1"/>
                </a:solidFill>
                <a:effectLst/>
                <a:latin typeface="Arial"/>
                <a:ea typeface="+mj-ea"/>
                <a:cs typeface="+mn-cs"/>
              </a:defRPr>
            </a:lvl1pPr>
          </a:lstStyle>
          <a:p>
            <a:r>
              <a:rPr lang="en-US"/>
              <a:t>Click to edit Master title style</a:t>
            </a:r>
            <a:endParaRPr lang="en-US" dirty="0"/>
          </a:p>
        </p:txBody>
      </p:sp>
      <p:sp>
        <p:nvSpPr>
          <p:cNvPr id="17" name="Text Box 45"/>
          <p:cNvSpPr txBox="1">
            <a:spLocks noChangeArrowheads="1"/>
          </p:cNvSpPr>
          <p:nvPr/>
        </p:nvSpPr>
        <p:spPr bwMode="gray">
          <a:xfrm>
            <a:off x="2258218" y="6735763"/>
            <a:ext cx="4957763" cy="122237"/>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a:defRPr/>
            </a:pPr>
            <a:fld id="{97D07823-7A11-4406-9FC2-B11545A84C96}" type="slidenum">
              <a:rPr lang="en-US" sz="800" smtClean="0">
                <a:solidFill>
                  <a:srgbClr val="7F7F7F"/>
                </a:solidFill>
                <a:cs typeface="Arial" pitchFamily="34" charset="0"/>
              </a:rPr>
              <a:pPr algn="ctr">
                <a:defRPr/>
              </a:pPr>
              <a:t>‹#›</a:t>
            </a:fld>
            <a:r>
              <a:rPr lang="en-US" sz="800" dirty="0">
                <a:solidFill>
                  <a:srgbClr val="7F7F7F"/>
                </a:solidFill>
                <a:cs typeface="Arial" pitchFamily="34" charset="0"/>
              </a:rPr>
              <a:t> | For internal use only.  Not to be shown, distributed or discussed with anyone outside Novartis.</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88" y="999487"/>
            <a:ext cx="1308124" cy="1660793"/>
          </a:xfrm>
          <a:prstGeom prst="rect">
            <a:avLst/>
          </a:prstGeom>
        </p:spPr>
      </p:pic>
    </p:spTree>
    <p:extLst>
      <p:ext uri="{BB962C8B-B14F-4D97-AF65-F5344CB8AC3E}">
        <p14:creationId xmlns:p14="http://schemas.microsoft.com/office/powerpoint/2010/main" val="57409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_DNA">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1" y="288472"/>
            <a:ext cx="6972299" cy="3513818"/>
          </a:xfrm>
          <a:prstGeom prst="rect">
            <a:avLst/>
          </a:prstGeom>
        </p:spPr>
      </p:pic>
      <p:sp>
        <p:nvSpPr>
          <p:cNvPr id="823298" name="Freeform 30"/>
          <p:cNvSpPr>
            <a:spLocks/>
          </p:cNvSpPr>
          <p:nvPr/>
        </p:nvSpPr>
        <p:spPr bwMode="auto">
          <a:xfrm>
            <a:off x="2072595" y="-18170"/>
            <a:ext cx="520700" cy="6875535"/>
          </a:xfrm>
          <a:custGeom>
            <a:avLst/>
            <a:gdLst>
              <a:gd name="T0" fmla="*/ 139 w 139"/>
              <a:gd name="T1" fmla="*/ 0 h 2160"/>
              <a:gd name="T2" fmla="*/ 72 w 139"/>
              <a:gd name="T3" fmla="*/ 0 h 2160"/>
              <a:gd name="T4" fmla="*/ 0 w 139"/>
              <a:gd name="T5" fmla="*/ 1312 h 2160"/>
              <a:gd name="T6" fmla="*/ 29 w 139"/>
              <a:gd name="T7" fmla="*/ 2160 h 2160"/>
              <a:gd name="T8" fmla="*/ 46 w 139"/>
              <a:gd name="T9" fmla="*/ 2160 h 2160"/>
              <a:gd name="T10" fmla="*/ 26 w 139"/>
              <a:gd name="T11" fmla="*/ 1507 h 2160"/>
              <a:gd name="T12" fmla="*/ 139 w 13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139" h="2160">
                <a:moveTo>
                  <a:pt x="139" y="0"/>
                </a:moveTo>
                <a:cubicBezTo>
                  <a:pt x="72" y="0"/>
                  <a:pt x="72" y="0"/>
                  <a:pt x="72" y="0"/>
                </a:cubicBezTo>
                <a:cubicBezTo>
                  <a:pt x="26" y="404"/>
                  <a:pt x="0" y="847"/>
                  <a:pt x="0" y="1312"/>
                </a:cubicBezTo>
                <a:cubicBezTo>
                  <a:pt x="0" y="1605"/>
                  <a:pt x="10" y="1889"/>
                  <a:pt x="29" y="2160"/>
                </a:cubicBezTo>
                <a:cubicBezTo>
                  <a:pt x="46" y="2160"/>
                  <a:pt x="46" y="2160"/>
                  <a:pt x="46" y="2160"/>
                </a:cubicBezTo>
                <a:cubicBezTo>
                  <a:pt x="33" y="1949"/>
                  <a:pt x="26" y="1731"/>
                  <a:pt x="26" y="1507"/>
                </a:cubicBezTo>
                <a:cubicBezTo>
                  <a:pt x="26" y="963"/>
                  <a:pt x="67" y="450"/>
                  <a:pt x="139" y="0"/>
                </a:cubicBezTo>
                <a:close/>
              </a:path>
            </a:pathLst>
          </a:custGeom>
          <a:gradFill flip="none" rotWithShape="1">
            <a:gsLst>
              <a:gs pos="0">
                <a:schemeClr val="accent2"/>
              </a:gs>
              <a:gs pos="100000">
                <a:schemeClr val="tx2"/>
              </a:gs>
            </a:gsLst>
            <a:lin ang="54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297" name="Freeform 29"/>
          <p:cNvSpPr>
            <a:spLocks/>
          </p:cNvSpPr>
          <p:nvPr/>
        </p:nvSpPr>
        <p:spPr bwMode="auto">
          <a:xfrm>
            <a:off x="-14650" y="-18170"/>
            <a:ext cx="2387600" cy="6875535"/>
          </a:xfrm>
          <a:custGeom>
            <a:avLst/>
            <a:gdLst>
              <a:gd name="T0" fmla="*/ 565 w 637"/>
              <a:gd name="T1" fmla="*/ 1312 h 2160"/>
              <a:gd name="T2" fmla="*/ 637 w 637"/>
              <a:gd name="T3" fmla="*/ 0 h 2160"/>
              <a:gd name="T4" fmla="*/ 0 w 637"/>
              <a:gd name="T5" fmla="*/ 0 h 2160"/>
              <a:gd name="T6" fmla="*/ 0 w 637"/>
              <a:gd name="T7" fmla="*/ 2160 h 2160"/>
              <a:gd name="T8" fmla="*/ 594 w 637"/>
              <a:gd name="T9" fmla="*/ 2160 h 2160"/>
              <a:gd name="T10" fmla="*/ 565 w 637"/>
              <a:gd name="T11" fmla="*/ 1312 h 2160"/>
            </a:gdLst>
            <a:ahLst/>
            <a:cxnLst>
              <a:cxn ang="0">
                <a:pos x="T0" y="T1"/>
              </a:cxn>
              <a:cxn ang="0">
                <a:pos x="T2" y="T3"/>
              </a:cxn>
              <a:cxn ang="0">
                <a:pos x="T4" y="T5"/>
              </a:cxn>
              <a:cxn ang="0">
                <a:pos x="T6" y="T7"/>
              </a:cxn>
              <a:cxn ang="0">
                <a:pos x="T8" y="T9"/>
              </a:cxn>
              <a:cxn ang="0">
                <a:pos x="T10" y="T11"/>
              </a:cxn>
            </a:cxnLst>
            <a:rect l="0" t="0" r="r" b="b"/>
            <a:pathLst>
              <a:path w="637" h="2160">
                <a:moveTo>
                  <a:pt x="565" y="1312"/>
                </a:moveTo>
                <a:cubicBezTo>
                  <a:pt x="565" y="847"/>
                  <a:pt x="591" y="404"/>
                  <a:pt x="637" y="0"/>
                </a:cubicBezTo>
                <a:cubicBezTo>
                  <a:pt x="0" y="0"/>
                  <a:pt x="0" y="0"/>
                  <a:pt x="0" y="0"/>
                </a:cubicBezTo>
                <a:cubicBezTo>
                  <a:pt x="0" y="2160"/>
                  <a:pt x="0" y="2160"/>
                  <a:pt x="0" y="2160"/>
                </a:cubicBezTo>
                <a:cubicBezTo>
                  <a:pt x="594" y="2160"/>
                  <a:pt x="594" y="2160"/>
                  <a:pt x="594" y="2160"/>
                </a:cubicBezTo>
                <a:cubicBezTo>
                  <a:pt x="575" y="1889"/>
                  <a:pt x="565" y="1605"/>
                  <a:pt x="565" y="1312"/>
                </a:cubicBezTo>
                <a:close/>
              </a:path>
            </a:pathLst>
          </a:custGeom>
          <a:gradFill flip="none" rotWithShape="1">
            <a:gsLst>
              <a:gs pos="0">
                <a:srgbClr val="C7C4CF"/>
              </a:gs>
              <a:gs pos="58000">
                <a:schemeClr val="tx2"/>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9" name="T0P"/>
          <p:cNvSpPr>
            <a:spLocks/>
          </p:cNvSpPr>
          <p:nvPr/>
        </p:nvSpPr>
        <p:spPr bwMode="auto">
          <a:xfrm>
            <a:off x="0" y="-18170"/>
            <a:ext cx="9144000" cy="543022"/>
          </a:xfrm>
          <a:custGeom>
            <a:avLst/>
            <a:gdLst>
              <a:gd name="T0" fmla="*/ 2880 w 2880"/>
              <a:gd name="T1" fmla="*/ 171 h 171"/>
              <a:gd name="T2" fmla="*/ 2880 w 2880"/>
              <a:gd name="T3" fmla="*/ 0 h 171"/>
              <a:gd name="T4" fmla="*/ 0 w 2880"/>
              <a:gd name="T5" fmla="*/ 0 h 171"/>
              <a:gd name="T6" fmla="*/ 0 w 2880"/>
              <a:gd name="T7" fmla="*/ 142 h 171"/>
              <a:gd name="T8" fmla="*/ 1326 w 2880"/>
              <a:gd name="T9" fmla="*/ 68 h 171"/>
              <a:gd name="T10" fmla="*/ 2880 w 2880"/>
              <a:gd name="T11" fmla="*/ 171 h 171"/>
            </a:gdLst>
            <a:ahLst/>
            <a:cxnLst>
              <a:cxn ang="0">
                <a:pos x="T0" y="T1"/>
              </a:cxn>
              <a:cxn ang="0">
                <a:pos x="T2" y="T3"/>
              </a:cxn>
              <a:cxn ang="0">
                <a:pos x="T4" y="T5"/>
              </a:cxn>
              <a:cxn ang="0">
                <a:pos x="T6" y="T7"/>
              </a:cxn>
              <a:cxn ang="0">
                <a:pos x="T8" y="T9"/>
              </a:cxn>
              <a:cxn ang="0">
                <a:pos x="T10" y="T11"/>
              </a:cxn>
            </a:cxnLst>
            <a:rect l="0" t="0" r="r" b="b"/>
            <a:pathLst>
              <a:path w="2880" h="171">
                <a:moveTo>
                  <a:pt x="2880" y="171"/>
                </a:moveTo>
                <a:cubicBezTo>
                  <a:pt x="2880" y="0"/>
                  <a:pt x="2880" y="0"/>
                  <a:pt x="2880" y="0"/>
                </a:cubicBezTo>
                <a:cubicBezTo>
                  <a:pt x="0" y="0"/>
                  <a:pt x="0" y="0"/>
                  <a:pt x="0" y="0"/>
                </a:cubicBezTo>
                <a:cubicBezTo>
                  <a:pt x="0" y="142"/>
                  <a:pt x="0" y="142"/>
                  <a:pt x="0" y="142"/>
                </a:cubicBezTo>
                <a:cubicBezTo>
                  <a:pt x="408" y="95"/>
                  <a:pt x="856" y="68"/>
                  <a:pt x="1326" y="68"/>
                </a:cubicBezTo>
                <a:cubicBezTo>
                  <a:pt x="1885" y="68"/>
                  <a:pt x="2414" y="106"/>
                  <a:pt x="2880" y="171"/>
                </a:cubicBezTo>
                <a:close/>
              </a:path>
            </a:pathLst>
          </a:custGeom>
          <a:gradFill flip="none" rotWithShape="1">
            <a:gsLst>
              <a:gs pos="0">
                <a:schemeClr val="accent2"/>
              </a:gs>
              <a:gs pos="100000">
                <a:schemeClr val="tx2"/>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p:cNvSpPr>
          <p:nvPr/>
        </p:nvSpPr>
        <p:spPr bwMode="auto">
          <a:xfrm>
            <a:off x="0" y="219075"/>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p:cNvSpPr>
          <p:nvPr/>
        </p:nvSpPr>
        <p:spPr bwMode="auto">
          <a:xfrm>
            <a:off x="0" y="177819"/>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gradFill>
            <a:gsLst>
              <a:gs pos="35000">
                <a:schemeClr val="tx2"/>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43"/>
          <p:cNvSpPr>
            <a:spLocks/>
          </p:cNvSpPr>
          <p:nvPr/>
        </p:nvSpPr>
        <p:spPr bwMode="auto">
          <a:xfrm>
            <a:off x="0" y="3215869"/>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gs>
              <a:gs pos="100000">
                <a:schemeClr val="tx2"/>
              </a:gs>
            </a:gsLst>
            <a:lin ang="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309" name="Freeform 43"/>
          <p:cNvSpPr>
            <a:spLocks/>
          </p:cNvSpPr>
          <p:nvPr/>
        </p:nvSpPr>
        <p:spPr bwMode="auto">
          <a:xfrm>
            <a:off x="0" y="3288440"/>
            <a:ext cx="9144000" cy="3569560"/>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2800" dirty="0"/>
          </a:p>
        </p:txBody>
      </p:sp>
      <p:sp>
        <p:nvSpPr>
          <p:cNvPr id="18" name="Freeform 43"/>
          <p:cNvSpPr>
            <a:spLocks/>
          </p:cNvSpPr>
          <p:nvPr/>
        </p:nvSpPr>
        <p:spPr bwMode="auto">
          <a:xfrm>
            <a:off x="0" y="3216505"/>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alpha val="30000"/>
                </a:schemeClr>
              </a:gs>
              <a:gs pos="70000">
                <a:schemeClr val="bg1"/>
              </a:gs>
            </a:gsLst>
            <a:lin ang="5400000" scaled="0"/>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961" y="5595450"/>
            <a:ext cx="2686152" cy="725262"/>
          </a:xfrm>
          <a:prstGeom prst="rect">
            <a:avLst/>
          </a:prstGeom>
        </p:spPr>
      </p:pic>
      <p:sp>
        <p:nvSpPr>
          <p:cNvPr id="823299" name="Rectangle 3"/>
          <p:cNvSpPr>
            <a:spLocks noGrp="1" noChangeArrowheads="1"/>
          </p:cNvSpPr>
          <p:nvPr>
            <p:ph type="subTitle" sz="quarter" idx="1"/>
          </p:nvPr>
        </p:nvSpPr>
        <p:spPr bwMode="auto">
          <a:xfrm>
            <a:off x="468577" y="4617720"/>
            <a:ext cx="8210549" cy="559843"/>
          </a:xfrm>
        </p:spPr>
        <p:txBody>
          <a:bodyPr>
            <a:noAutofit/>
          </a:bodyPr>
          <a:lstStyle>
            <a:lvl1pPr marL="0" indent="0" algn="l" rtl="0" eaLnBrk="0" fontAlgn="base" hangingPunct="0">
              <a:lnSpc>
                <a:spcPct val="90000"/>
              </a:lnSpc>
              <a:spcBef>
                <a:spcPts val="700"/>
              </a:spcBef>
              <a:spcAft>
                <a:spcPct val="0"/>
              </a:spcAft>
              <a:buClr>
                <a:schemeClr val="accent1"/>
              </a:buClr>
              <a:buSzPct val="110000"/>
              <a:buFont typeface="Wingdings" pitchFamily="2" charset="2"/>
              <a:buNone/>
              <a:defRPr lang="en-US" sz="1700" dirty="0">
                <a:solidFill>
                  <a:schemeClr val="tx2"/>
                </a:solidFill>
                <a:latin typeface="+mn-lt"/>
                <a:ea typeface="+mn-ea"/>
                <a:cs typeface="+mn-cs"/>
              </a:defRPr>
            </a:lvl1pPr>
          </a:lstStyle>
          <a:p>
            <a:r>
              <a:rPr lang="en-US"/>
              <a:t>Click to edit Master subtitle style</a:t>
            </a:r>
            <a:endParaRPr lang="en-US" dirty="0"/>
          </a:p>
        </p:txBody>
      </p:sp>
      <p:sp>
        <p:nvSpPr>
          <p:cNvPr id="823300" name="Rectangle 4"/>
          <p:cNvSpPr>
            <a:spLocks noGrp="1" noChangeArrowheads="1"/>
          </p:cNvSpPr>
          <p:nvPr>
            <p:ph type="ctrTitle" sz="quarter"/>
          </p:nvPr>
        </p:nvSpPr>
        <p:spPr bwMode="auto">
          <a:xfrm>
            <a:off x="468577" y="3733800"/>
            <a:ext cx="8218223" cy="535531"/>
          </a:xfrm>
        </p:spPr>
        <p:txBody>
          <a:bodyPr wrap="square" anchor="t">
            <a:noAutofit/>
          </a:bodyPr>
          <a:lstStyle>
            <a:lvl1pPr algn="l" rtl="0" eaLnBrk="0" fontAlgn="base" hangingPunct="0">
              <a:lnSpc>
                <a:spcPct val="90000"/>
              </a:lnSpc>
              <a:spcBef>
                <a:spcPct val="40000"/>
              </a:spcBef>
              <a:spcAft>
                <a:spcPct val="0"/>
              </a:spcAft>
              <a:defRPr lang="en-US" sz="2400" kern="0" baseline="0" dirty="0">
                <a:solidFill>
                  <a:schemeClr val="tx1"/>
                </a:solidFill>
                <a:effectLst/>
                <a:latin typeface="Arial"/>
                <a:ea typeface="+mj-ea"/>
                <a:cs typeface="+mn-cs"/>
              </a:defRPr>
            </a:lvl1pPr>
          </a:lstStyle>
          <a:p>
            <a:r>
              <a:rPr lang="en-US"/>
              <a:t>Click to edit Master title style</a:t>
            </a:r>
            <a:endParaRPr lang="en-US" dirty="0"/>
          </a:p>
        </p:txBody>
      </p:sp>
      <p:sp>
        <p:nvSpPr>
          <p:cNvPr id="17" name="Text Box 45"/>
          <p:cNvSpPr txBox="1">
            <a:spLocks noChangeArrowheads="1"/>
          </p:cNvSpPr>
          <p:nvPr/>
        </p:nvSpPr>
        <p:spPr bwMode="gray">
          <a:xfrm>
            <a:off x="2258218" y="6735763"/>
            <a:ext cx="4957763" cy="122237"/>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a:defRPr/>
            </a:pPr>
            <a:fld id="{97D07823-7A11-4406-9FC2-B11545A84C96}" type="slidenum">
              <a:rPr lang="en-US" sz="800" smtClean="0">
                <a:solidFill>
                  <a:srgbClr val="7F7F7F"/>
                </a:solidFill>
                <a:cs typeface="Arial" pitchFamily="34" charset="0"/>
              </a:rPr>
              <a:pPr algn="ctr">
                <a:defRPr/>
              </a:pPr>
              <a:t>‹#›</a:t>
            </a:fld>
            <a:r>
              <a:rPr lang="en-US" sz="800" dirty="0">
                <a:solidFill>
                  <a:srgbClr val="7F7F7F"/>
                </a:solidFill>
                <a:cs typeface="Arial" pitchFamily="34" charset="0"/>
              </a:rPr>
              <a:t> | For internal use only.  Not to be shown, distributed or discussed with anyone outside Novartis.</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88" y="999487"/>
            <a:ext cx="1308124" cy="1660793"/>
          </a:xfrm>
          <a:prstGeom prst="rect">
            <a:avLst/>
          </a:prstGeom>
        </p:spPr>
      </p:pic>
    </p:spTree>
    <p:extLst>
      <p:ext uri="{BB962C8B-B14F-4D97-AF65-F5344CB8AC3E}">
        <p14:creationId xmlns:p14="http://schemas.microsoft.com/office/powerpoint/2010/main" val="145230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_Karotype">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5651"/>
          <a:stretch/>
        </p:blipFill>
        <p:spPr>
          <a:xfrm>
            <a:off x="2149750" y="21600"/>
            <a:ext cx="6994250" cy="3869269"/>
          </a:xfrm>
          <a:prstGeom prst="rect">
            <a:avLst/>
          </a:prstGeom>
        </p:spPr>
      </p:pic>
      <p:sp>
        <p:nvSpPr>
          <p:cNvPr id="823298" name="Freeform 30"/>
          <p:cNvSpPr>
            <a:spLocks/>
          </p:cNvSpPr>
          <p:nvPr/>
        </p:nvSpPr>
        <p:spPr bwMode="auto">
          <a:xfrm>
            <a:off x="2072595" y="-18170"/>
            <a:ext cx="520700" cy="6875535"/>
          </a:xfrm>
          <a:custGeom>
            <a:avLst/>
            <a:gdLst>
              <a:gd name="T0" fmla="*/ 139 w 139"/>
              <a:gd name="T1" fmla="*/ 0 h 2160"/>
              <a:gd name="T2" fmla="*/ 72 w 139"/>
              <a:gd name="T3" fmla="*/ 0 h 2160"/>
              <a:gd name="T4" fmla="*/ 0 w 139"/>
              <a:gd name="T5" fmla="*/ 1312 h 2160"/>
              <a:gd name="T6" fmla="*/ 29 w 139"/>
              <a:gd name="T7" fmla="*/ 2160 h 2160"/>
              <a:gd name="T8" fmla="*/ 46 w 139"/>
              <a:gd name="T9" fmla="*/ 2160 h 2160"/>
              <a:gd name="T10" fmla="*/ 26 w 139"/>
              <a:gd name="T11" fmla="*/ 1507 h 2160"/>
              <a:gd name="T12" fmla="*/ 139 w 13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139" h="2160">
                <a:moveTo>
                  <a:pt x="139" y="0"/>
                </a:moveTo>
                <a:cubicBezTo>
                  <a:pt x="72" y="0"/>
                  <a:pt x="72" y="0"/>
                  <a:pt x="72" y="0"/>
                </a:cubicBezTo>
                <a:cubicBezTo>
                  <a:pt x="26" y="404"/>
                  <a:pt x="0" y="847"/>
                  <a:pt x="0" y="1312"/>
                </a:cubicBezTo>
                <a:cubicBezTo>
                  <a:pt x="0" y="1605"/>
                  <a:pt x="10" y="1889"/>
                  <a:pt x="29" y="2160"/>
                </a:cubicBezTo>
                <a:cubicBezTo>
                  <a:pt x="46" y="2160"/>
                  <a:pt x="46" y="2160"/>
                  <a:pt x="46" y="2160"/>
                </a:cubicBezTo>
                <a:cubicBezTo>
                  <a:pt x="33" y="1949"/>
                  <a:pt x="26" y="1731"/>
                  <a:pt x="26" y="1507"/>
                </a:cubicBezTo>
                <a:cubicBezTo>
                  <a:pt x="26" y="963"/>
                  <a:pt x="67" y="450"/>
                  <a:pt x="139" y="0"/>
                </a:cubicBezTo>
                <a:close/>
              </a:path>
            </a:pathLst>
          </a:custGeom>
          <a:gradFill flip="none" rotWithShape="1">
            <a:gsLst>
              <a:gs pos="0">
                <a:schemeClr val="accent2"/>
              </a:gs>
              <a:gs pos="100000">
                <a:schemeClr val="tx2"/>
              </a:gs>
            </a:gsLst>
            <a:lin ang="54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297" name="Freeform 29"/>
          <p:cNvSpPr>
            <a:spLocks/>
          </p:cNvSpPr>
          <p:nvPr/>
        </p:nvSpPr>
        <p:spPr bwMode="auto">
          <a:xfrm>
            <a:off x="-14650" y="-18170"/>
            <a:ext cx="2387600" cy="6875535"/>
          </a:xfrm>
          <a:custGeom>
            <a:avLst/>
            <a:gdLst>
              <a:gd name="T0" fmla="*/ 565 w 637"/>
              <a:gd name="T1" fmla="*/ 1312 h 2160"/>
              <a:gd name="T2" fmla="*/ 637 w 637"/>
              <a:gd name="T3" fmla="*/ 0 h 2160"/>
              <a:gd name="T4" fmla="*/ 0 w 637"/>
              <a:gd name="T5" fmla="*/ 0 h 2160"/>
              <a:gd name="T6" fmla="*/ 0 w 637"/>
              <a:gd name="T7" fmla="*/ 2160 h 2160"/>
              <a:gd name="T8" fmla="*/ 594 w 637"/>
              <a:gd name="T9" fmla="*/ 2160 h 2160"/>
              <a:gd name="T10" fmla="*/ 565 w 637"/>
              <a:gd name="T11" fmla="*/ 1312 h 2160"/>
            </a:gdLst>
            <a:ahLst/>
            <a:cxnLst>
              <a:cxn ang="0">
                <a:pos x="T0" y="T1"/>
              </a:cxn>
              <a:cxn ang="0">
                <a:pos x="T2" y="T3"/>
              </a:cxn>
              <a:cxn ang="0">
                <a:pos x="T4" y="T5"/>
              </a:cxn>
              <a:cxn ang="0">
                <a:pos x="T6" y="T7"/>
              </a:cxn>
              <a:cxn ang="0">
                <a:pos x="T8" y="T9"/>
              </a:cxn>
              <a:cxn ang="0">
                <a:pos x="T10" y="T11"/>
              </a:cxn>
            </a:cxnLst>
            <a:rect l="0" t="0" r="r" b="b"/>
            <a:pathLst>
              <a:path w="637" h="2160">
                <a:moveTo>
                  <a:pt x="565" y="1312"/>
                </a:moveTo>
                <a:cubicBezTo>
                  <a:pt x="565" y="847"/>
                  <a:pt x="591" y="404"/>
                  <a:pt x="637" y="0"/>
                </a:cubicBezTo>
                <a:cubicBezTo>
                  <a:pt x="0" y="0"/>
                  <a:pt x="0" y="0"/>
                  <a:pt x="0" y="0"/>
                </a:cubicBezTo>
                <a:cubicBezTo>
                  <a:pt x="0" y="2160"/>
                  <a:pt x="0" y="2160"/>
                  <a:pt x="0" y="2160"/>
                </a:cubicBezTo>
                <a:cubicBezTo>
                  <a:pt x="594" y="2160"/>
                  <a:pt x="594" y="2160"/>
                  <a:pt x="594" y="2160"/>
                </a:cubicBezTo>
                <a:cubicBezTo>
                  <a:pt x="575" y="1889"/>
                  <a:pt x="565" y="1605"/>
                  <a:pt x="565" y="1312"/>
                </a:cubicBezTo>
                <a:close/>
              </a:path>
            </a:pathLst>
          </a:custGeom>
          <a:gradFill flip="none" rotWithShape="1">
            <a:gsLst>
              <a:gs pos="0">
                <a:srgbClr val="C7C4CF"/>
              </a:gs>
              <a:gs pos="58000">
                <a:schemeClr val="tx2"/>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9" name="T0P"/>
          <p:cNvSpPr>
            <a:spLocks/>
          </p:cNvSpPr>
          <p:nvPr/>
        </p:nvSpPr>
        <p:spPr bwMode="auto">
          <a:xfrm>
            <a:off x="0" y="-18170"/>
            <a:ext cx="9144000" cy="543022"/>
          </a:xfrm>
          <a:custGeom>
            <a:avLst/>
            <a:gdLst>
              <a:gd name="T0" fmla="*/ 2880 w 2880"/>
              <a:gd name="T1" fmla="*/ 171 h 171"/>
              <a:gd name="T2" fmla="*/ 2880 w 2880"/>
              <a:gd name="T3" fmla="*/ 0 h 171"/>
              <a:gd name="T4" fmla="*/ 0 w 2880"/>
              <a:gd name="T5" fmla="*/ 0 h 171"/>
              <a:gd name="T6" fmla="*/ 0 w 2880"/>
              <a:gd name="T7" fmla="*/ 142 h 171"/>
              <a:gd name="T8" fmla="*/ 1326 w 2880"/>
              <a:gd name="T9" fmla="*/ 68 h 171"/>
              <a:gd name="T10" fmla="*/ 2880 w 2880"/>
              <a:gd name="T11" fmla="*/ 171 h 171"/>
            </a:gdLst>
            <a:ahLst/>
            <a:cxnLst>
              <a:cxn ang="0">
                <a:pos x="T0" y="T1"/>
              </a:cxn>
              <a:cxn ang="0">
                <a:pos x="T2" y="T3"/>
              </a:cxn>
              <a:cxn ang="0">
                <a:pos x="T4" y="T5"/>
              </a:cxn>
              <a:cxn ang="0">
                <a:pos x="T6" y="T7"/>
              </a:cxn>
              <a:cxn ang="0">
                <a:pos x="T8" y="T9"/>
              </a:cxn>
              <a:cxn ang="0">
                <a:pos x="T10" y="T11"/>
              </a:cxn>
            </a:cxnLst>
            <a:rect l="0" t="0" r="r" b="b"/>
            <a:pathLst>
              <a:path w="2880" h="171">
                <a:moveTo>
                  <a:pt x="2880" y="171"/>
                </a:moveTo>
                <a:cubicBezTo>
                  <a:pt x="2880" y="0"/>
                  <a:pt x="2880" y="0"/>
                  <a:pt x="2880" y="0"/>
                </a:cubicBezTo>
                <a:cubicBezTo>
                  <a:pt x="0" y="0"/>
                  <a:pt x="0" y="0"/>
                  <a:pt x="0" y="0"/>
                </a:cubicBezTo>
                <a:cubicBezTo>
                  <a:pt x="0" y="142"/>
                  <a:pt x="0" y="142"/>
                  <a:pt x="0" y="142"/>
                </a:cubicBezTo>
                <a:cubicBezTo>
                  <a:pt x="408" y="95"/>
                  <a:pt x="856" y="68"/>
                  <a:pt x="1326" y="68"/>
                </a:cubicBezTo>
                <a:cubicBezTo>
                  <a:pt x="1885" y="68"/>
                  <a:pt x="2414" y="106"/>
                  <a:pt x="2880" y="171"/>
                </a:cubicBezTo>
                <a:close/>
              </a:path>
            </a:pathLst>
          </a:custGeom>
          <a:gradFill flip="none" rotWithShape="1">
            <a:gsLst>
              <a:gs pos="0">
                <a:schemeClr val="accent2"/>
              </a:gs>
              <a:gs pos="100000">
                <a:schemeClr val="tx2"/>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p:cNvSpPr>
          <p:nvPr/>
        </p:nvSpPr>
        <p:spPr bwMode="auto">
          <a:xfrm>
            <a:off x="0" y="219075"/>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p:cNvSpPr>
          <p:nvPr/>
        </p:nvSpPr>
        <p:spPr bwMode="auto">
          <a:xfrm>
            <a:off x="0" y="177819"/>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gradFill>
            <a:gsLst>
              <a:gs pos="35000">
                <a:schemeClr val="tx2"/>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43"/>
          <p:cNvSpPr>
            <a:spLocks/>
          </p:cNvSpPr>
          <p:nvPr/>
        </p:nvSpPr>
        <p:spPr bwMode="auto">
          <a:xfrm>
            <a:off x="0" y="3215869"/>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gs>
              <a:gs pos="100000">
                <a:schemeClr val="tx2"/>
              </a:gs>
            </a:gsLst>
            <a:lin ang="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309" name="Freeform 43"/>
          <p:cNvSpPr>
            <a:spLocks/>
          </p:cNvSpPr>
          <p:nvPr/>
        </p:nvSpPr>
        <p:spPr bwMode="auto">
          <a:xfrm>
            <a:off x="0" y="3288440"/>
            <a:ext cx="9144000" cy="3569560"/>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2800" dirty="0"/>
          </a:p>
        </p:txBody>
      </p:sp>
      <p:sp>
        <p:nvSpPr>
          <p:cNvPr id="18" name="Freeform 43"/>
          <p:cNvSpPr>
            <a:spLocks/>
          </p:cNvSpPr>
          <p:nvPr/>
        </p:nvSpPr>
        <p:spPr bwMode="auto">
          <a:xfrm>
            <a:off x="0" y="3216505"/>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alpha val="30000"/>
                </a:schemeClr>
              </a:gs>
              <a:gs pos="70000">
                <a:schemeClr val="bg1"/>
              </a:gs>
            </a:gsLst>
            <a:lin ang="5400000" scaled="0"/>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961" y="5595450"/>
            <a:ext cx="2686152" cy="725262"/>
          </a:xfrm>
          <a:prstGeom prst="rect">
            <a:avLst/>
          </a:prstGeom>
        </p:spPr>
      </p:pic>
      <p:sp>
        <p:nvSpPr>
          <p:cNvPr id="823299" name="Rectangle 3"/>
          <p:cNvSpPr>
            <a:spLocks noGrp="1" noChangeArrowheads="1"/>
          </p:cNvSpPr>
          <p:nvPr>
            <p:ph type="subTitle" sz="quarter" idx="1"/>
          </p:nvPr>
        </p:nvSpPr>
        <p:spPr bwMode="auto">
          <a:xfrm>
            <a:off x="468577" y="4617720"/>
            <a:ext cx="8210549" cy="559843"/>
          </a:xfrm>
        </p:spPr>
        <p:txBody>
          <a:bodyPr>
            <a:noAutofit/>
          </a:bodyPr>
          <a:lstStyle>
            <a:lvl1pPr marL="0" indent="0" algn="l" rtl="0" eaLnBrk="0" fontAlgn="base" hangingPunct="0">
              <a:lnSpc>
                <a:spcPct val="90000"/>
              </a:lnSpc>
              <a:spcBef>
                <a:spcPts val="700"/>
              </a:spcBef>
              <a:spcAft>
                <a:spcPct val="0"/>
              </a:spcAft>
              <a:buClr>
                <a:schemeClr val="accent1"/>
              </a:buClr>
              <a:buSzPct val="110000"/>
              <a:buFont typeface="Wingdings" pitchFamily="2" charset="2"/>
              <a:buNone/>
              <a:defRPr lang="en-US" sz="1700" dirty="0">
                <a:solidFill>
                  <a:schemeClr val="tx2"/>
                </a:solidFill>
                <a:latin typeface="+mn-lt"/>
                <a:ea typeface="+mn-ea"/>
                <a:cs typeface="+mn-cs"/>
              </a:defRPr>
            </a:lvl1pPr>
          </a:lstStyle>
          <a:p>
            <a:r>
              <a:rPr lang="en-US"/>
              <a:t>Click to edit Master subtitle style</a:t>
            </a:r>
            <a:endParaRPr lang="en-US" dirty="0"/>
          </a:p>
        </p:txBody>
      </p:sp>
      <p:sp>
        <p:nvSpPr>
          <p:cNvPr id="823300" name="Rectangle 4"/>
          <p:cNvSpPr>
            <a:spLocks noGrp="1" noChangeArrowheads="1"/>
          </p:cNvSpPr>
          <p:nvPr>
            <p:ph type="ctrTitle" sz="quarter"/>
          </p:nvPr>
        </p:nvSpPr>
        <p:spPr bwMode="auto">
          <a:xfrm>
            <a:off x="468577" y="3733800"/>
            <a:ext cx="8218223" cy="535531"/>
          </a:xfrm>
        </p:spPr>
        <p:txBody>
          <a:bodyPr wrap="square" anchor="t">
            <a:noAutofit/>
          </a:bodyPr>
          <a:lstStyle>
            <a:lvl1pPr algn="l" rtl="0" eaLnBrk="0" fontAlgn="base" hangingPunct="0">
              <a:lnSpc>
                <a:spcPct val="90000"/>
              </a:lnSpc>
              <a:spcBef>
                <a:spcPct val="40000"/>
              </a:spcBef>
              <a:spcAft>
                <a:spcPct val="0"/>
              </a:spcAft>
              <a:defRPr lang="en-US" sz="2400" kern="0" baseline="0" dirty="0">
                <a:solidFill>
                  <a:schemeClr val="tx1"/>
                </a:solidFill>
                <a:effectLst/>
                <a:latin typeface="Arial"/>
                <a:ea typeface="+mj-ea"/>
                <a:cs typeface="+mn-cs"/>
              </a:defRPr>
            </a:lvl1pPr>
          </a:lstStyle>
          <a:p>
            <a:r>
              <a:rPr lang="en-US"/>
              <a:t>Click to edit Master title style</a:t>
            </a:r>
            <a:endParaRPr lang="en-US" dirty="0"/>
          </a:p>
        </p:txBody>
      </p:sp>
      <p:sp>
        <p:nvSpPr>
          <p:cNvPr id="20" name="Text Box 45"/>
          <p:cNvSpPr txBox="1">
            <a:spLocks noChangeArrowheads="1"/>
          </p:cNvSpPr>
          <p:nvPr/>
        </p:nvSpPr>
        <p:spPr bwMode="gray">
          <a:xfrm>
            <a:off x="2258218" y="6735763"/>
            <a:ext cx="4957763" cy="122237"/>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a:defRPr/>
            </a:pPr>
            <a:fld id="{97D07823-7A11-4406-9FC2-B11545A84C96}" type="slidenum">
              <a:rPr lang="en-US" sz="800" smtClean="0">
                <a:solidFill>
                  <a:srgbClr val="7F7F7F"/>
                </a:solidFill>
                <a:cs typeface="Arial" pitchFamily="34" charset="0"/>
              </a:rPr>
              <a:pPr algn="ctr">
                <a:defRPr/>
              </a:pPr>
              <a:t>‹#›</a:t>
            </a:fld>
            <a:r>
              <a:rPr lang="en-US" sz="800" dirty="0">
                <a:solidFill>
                  <a:srgbClr val="7F7F7F"/>
                </a:solidFill>
                <a:cs typeface="Arial" pitchFamily="34" charset="0"/>
              </a:rPr>
              <a:t> | For internal use only.  Not to be shown, distributed or discussed with anyone outside Novartis.</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88" y="999487"/>
            <a:ext cx="1308124" cy="1660793"/>
          </a:xfrm>
          <a:prstGeom prst="rect">
            <a:avLst/>
          </a:prstGeom>
        </p:spPr>
      </p:pic>
    </p:spTree>
    <p:extLst>
      <p:ext uri="{BB962C8B-B14F-4D97-AF65-F5344CB8AC3E}">
        <p14:creationId xmlns:p14="http://schemas.microsoft.com/office/powerpoint/2010/main" val="310651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_DNA_2">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857" y="318408"/>
            <a:ext cx="5410440" cy="3253366"/>
          </a:xfrm>
          <a:prstGeom prst="rect">
            <a:avLst/>
          </a:prstGeom>
        </p:spPr>
      </p:pic>
      <p:sp>
        <p:nvSpPr>
          <p:cNvPr id="823298" name="Freeform 30"/>
          <p:cNvSpPr>
            <a:spLocks/>
          </p:cNvSpPr>
          <p:nvPr/>
        </p:nvSpPr>
        <p:spPr bwMode="auto">
          <a:xfrm>
            <a:off x="2072595" y="-18170"/>
            <a:ext cx="520700" cy="6875535"/>
          </a:xfrm>
          <a:custGeom>
            <a:avLst/>
            <a:gdLst>
              <a:gd name="T0" fmla="*/ 139 w 139"/>
              <a:gd name="T1" fmla="*/ 0 h 2160"/>
              <a:gd name="T2" fmla="*/ 72 w 139"/>
              <a:gd name="T3" fmla="*/ 0 h 2160"/>
              <a:gd name="T4" fmla="*/ 0 w 139"/>
              <a:gd name="T5" fmla="*/ 1312 h 2160"/>
              <a:gd name="T6" fmla="*/ 29 w 139"/>
              <a:gd name="T7" fmla="*/ 2160 h 2160"/>
              <a:gd name="T8" fmla="*/ 46 w 139"/>
              <a:gd name="T9" fmla="*/ 2160 h 2160"/>
              <a:gd name="T10" fmla="*/ 26 w 139"/>
              <a:gd name="T11" fmla="*/ 1507 h 2160"/>
              <a:gd name="T12" fmla="*/ 139 w 13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139" h="2160">
                <a:moveTo>
                  <a:pt x="139" y="0"/>
                </a:moveTo>
                <a:cubicBezTo>
                  <a:pt x="72" y="0"/>
                  <a:pt x="72" y="0"/>
                  <a:pt x="72" y="0"/>
                </a:cubicBezTo>
                <a:cubicBezTo>
                  <a:pt x="26" y="404"/>
                  <a:pt x="0" y="847"/>
                  <a:pt x="0" y="1312"/>
                </a:cubicBezTo>
                <a:cubicBezTo>
                  <a:pt x="0" y="1605"/>
                  <a:pt x="10" y="1889"/>
                  <a:pt x="29" y="2160"/>
                </a:cubicBezTo>
                <a:cubicBezTo>
                  <a:pt x="46" y="2160"/>
                  <a:pt x="46" y="2160"/>
                  <a:pt x="46" y="2160"/>
                </a:cubicBezTo>
                <a:cubicBezTo>
                  <a:pt x="33" y="1949"/>
                  <a:pt x="26" y="1731"/>
                  <a:pt x="26" y="1507"/>
                </a:cubicBezTo>
                <a:cubicBezTo>
                  <a:pt x="26" y="963"/>
                  <a:pt x="67" y="450"/>
                  <a:pt x="139" y="0"/>
                </a:cubicBezTo>
                <a:close/>
              </a:path>
            </a:pathLst>
          </a:custGeom>
          <a:gradFill flip="none" rotWithShape="1">
            <a:gsLst>
              <a:gs pos="0">
                <a:schemeClr val="accent2"/>
              </a:gs>
              <a:gs pos="100000">
                <a:schemeClr val="tx2"/>
              </a:gs>
            </a:gsLst>
            <a:lin ang="54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297" name="Freeform 29"/>
          <p:cNvSpPr>
            <a:spLocks/>
          </p:cNvSpPr>
          <p:nvPr/>
        </p:nvSpPr>
        <p:spPr bwMode="auto">
          <a:xfrm>
            <a:off x="-14650" y="-18170"/>
            <a:ext cx="2387600" cy="6875535"/>
          </a:xfrm>
          <a:custGeom>
            <a:avLst/>
            <a:gdLst>
              <a:gd name="T0" fmla="*/ 565 w 637"/>
              <a:gd name="T1" fmla="*/ 1312 h 2160"/>
              <a:gd name="T2" fmla="*/ 637 w 637"/>
              <a:gd name="T3" fmla="*/ 0 h 2160"/>
              <a:gd name="T4" fmla="*/ 0 w 637"/>
              <a:gd name="T5" fmla="*/ 0 h 2160"/>
              <a:gd name="T6" fmla="*/ 0 w 637"/>
              <a:gd name="T7" fmla="*/ 2160 h 2160"/>
              <a:gd name="T8" fmla="*/ 594 w 637"/>
              <a:gd name="T9" fmla="*/ 2160 h 2160"/>
              <a:gd name="T10" fmla="*/ 565 w 637"/>
              <a:gd name="T11" fmla="*/ 1312 h 2160"/>
            </a:gdLst>
            <a:ahLst/>
            <a:cxnLst>
              <a:cxn ang="0">
                <a:pos x="T0" y="T1"/>
              </a:cxn>
              <a:cxn ang="0">
                <a:pos x="T2" y="T3"/>
              </a:cxn>
              <a:cxn ang="0">
                <a:pos x="T4" y="T5"/>
              </a:cxn>
              <a:cxn ang="0">
                <a:pos x="T6" y="T7"/>
              </a:cxn>
              <a:cxn ang="0">
                <a:pos x="T8" y="T9"/>
              </a:cxn>
              <a:cxn ang="0">
                <a:pos x="T10" y="T11"/>
              </a:cxn>
            </a:cxnLst>
            <a:rect l="0" t="0" r="r" b="b"/>
            <a:pathLst>
              <a:path w="637" h="2160">
                <a:moveTo>
                  <a:pt x="565" y="1312"/>
                </a:moveTo>
                <a:cubicBezTo>
                  <a:pt x="565" y="847"/>
                  <a:pt x="591" y="404"/>
                  <a:pt x="637" y="0"/>
                </a:cubicBezTo>
                <a:cubicBezTo>
                  <a:pt x="0" y="0"/>
                  <a:pt x="0" y="0"/>
                  <a:pt x="0" y="0"/>
                </a:cubicBezTo>
                <a:cubicBezTo>
                  <a:pt x="0" y="2160"/>
                  <a:pt x="0" y="2160"/>
                  <a:pt x="0" y="2160"/>
                </a:cubicBezTo>
                <a:cubicBezTo>
                  <a:pt x="594" y="2160"/>
                  <a:pt x="594" y="2160"/>
                  <a:pt x="594" y="2160"/>
                </a:cubicBezTo>
                <a:cubicBezTo>
                  <a:pt x="575" y="1889"/>
                  <a:pt x="565" y="1605"/>
                  <a:pt x="565" y="1312"/>
                </a:cubicBezTo>
                <a:close/>
              </a:path>
            </a:pathLst>
          </a:custGeom>
          <a:gradFill flip="none" rotWithShape="1">
            <a:gsLst>
              <a:gs pos="0">
                <a:srgbClr val="C7C4CF"/>
              </a:gs>
              <a:gs pos="58000">
                <a:schemeClr val="tx2"/>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9" name="T0P"/>
          <p:cNvSpPr>
            <a:spLocks/>
          </p:cNvSpPr>
          <p:nvPr/>
        </p:nvSpPr>
        <p:spPr bwMode="auto">
          <a:xfrm>
            <a:off x="0" y="-18170"/>
            <a:ext cx="9144000" cy="543022"/>
          </a:xfrm>
          <a:custGeom>
            <a:avLst/>
            <a:gdLst>
              <a:gd name="T0" fmla="*/ 2880 w 2880"/>
              <a:gd name="T1" fmla="*/ 171 h 171"/>
              <a:gd name="T2" fmla="*/ 2880 w 2880"/>
              <a:gd name="T3" fmla="*/ 0 h 171"/>
              <a:gd name="T4" fmla="*/ 0 w 2880"/>
              <a:gd name="T5" fmla="*/ 0 h 171"/>
              <a:gd name="T6" fmla="*/ 0 w 2880"/>
              <a:gd name="T7" fmla="*/ 142 h 171"/>
              <a:gd name="T8" fmla="*/ 1326 w 2880"/>
              <a:gd name="T9" fmla="*/ 68 h 171"/>
              <a:gd name="T10" fmla="*/ 2880 w 2880"/>
              <a:gd name="T11" fmla="*/ 171 h 171"/>
            </a:gdLst>
            <a:ahLst/>
            <a:cxnLst>
              <a:cxn ang="0">
                <a:pos x="T0" y="T1"/>
              </a:cxn>
              <a:cxn ang="0">
                <a:pos x="T2" y="T3"/>
              </a:cxn>
              <a:cxn ang="0">
                <a:pos x="T4" y="T5"/>
              </a:cxn>
              <a:cxn ang="0">
                <a:pos x="T6" y="T7"/>
              </a:cxn>
              <a:cxn ang="0">
                <a:pos x="T8" y="T9"/>
              </a:cxn>
              <a:cxn ang="0">
                <a:pos x="T10" y="T11"/>
              </a:cxn>
            </a:cxnLst>
            <a:rect l="0" t="0" r="r" b="b"/>
            <a:pathLst>
              <a:path w="2880" h="171">
                <a:moveTo>
                  <a:pt x="2880" y="171"/>
                </a:moveTo>
                <a:cubicBezTo>
                  <a:pt x="2880" y="0"/>
                  <a:pt x="2880" y="0"/>
                  <a:pt x="2880" y="0"/>
                </a:cubicBezTo>
                <a:cubicBezTo>
                  <a:pt x="0" y="0"/>
                  <a:pt x="0" y="0"/>
                  <a:pt x="0" y="0"/>
                </a:cubicBezTo>
                <a:cubicBezTo>
                  <a:pt x="0" y="142"/>
                  <a:pt x="0" y="142"/>
                  <a:pt x="0" y="142"/>
                </a:cubicBezTo>
                <a:cubicBezTo>
                  <a:pt x="408" y="95"/>
                  <a:pt x="856" y="68"/>
                  <a:pt x="1326" y="68"/>
                </a:cubicBezTo>
                <a:cubicBezTo>
                  <a:pt x="1885" y="68"/>
                  <a:pt x="2414" y="106"/>
                  <a:pt x="2880" y="171"/>
                </a:cubicBezTo>
                <a:close/>
              </a:path>
            </a:pathLst>
          </a:custGeom>
          <a:gradFill flip="none" rotWithShape="1">
            <a:gsLst>
              <a:gs pos="0">
                <a:schemeClr val="accent2"/>
              </a:gs>
              <a:gs pos="100000">
                <a:schemeClr val="tx2"/>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p:cNvSpPr>
          <p:nvPr/>
        </p:nvSpPr>
        <p:spPr bwMode="auto">
          <a:xfrm>
            <a:off x="0" y="219075"/>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p:cNvSpPr>
          <p:nvPr/>
        </p:nvSpPr>
        <p:spPr bwMode="auto">
          <a:xfrm>
            <a:off x="0" y="177819"/>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gradFill>
            <a:gsLst>
              <a:gs pos="35000">
                <a:schemeClr val="tx2"/>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43"/>
          <p:cNvSpPr>
            <a:spLocks/>
          </p:cNvSpPr>
          <p:nvPr/>
        </p:nvSpPr>
        <p:spPr bwMode="auto">
          <a:xfrm>
            <a:off x="0" y="3215869"/>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gs>
              <a:gs pos="100000">
                <a:schemeClr val="tx2"/>
              </a:gs>
            </a:gsLst>
            <a:lin ang="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309" name="Freeform 43"/>
          <p:cNvSpPr>
            <a:spLocks/>
          </p:cNvSpPr>
          <p:nvPr/>
        </p:nvSpPr>
        <p:spPr bwMode="auto">
          <a:xfrm>
            <a:off x="0" y="3288440"/>
            <a:ext cx="9144000" cy="3569560"/>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2800" dirty="0"/>
          </a:p>
        </p:txBody>
      </p:sp>
      <p:sp>
        <p:nvSpPr>
          <p:cNvPr id="18" name="Freeform 43"/>
          <p:cNvSpPr>
            <a:spLocks/>
          </p:cNvSpPr>
          <p:nvPr/>
        </p:nvSpPr>
        <p:spPr bwMode="auto">
          <a:xfrm>
            <a:off x="0" y="3216505"/>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alpha val="30000"/>
                </a:schemeClr>
              </a:gs>
              <a:gs pos="70000">
                <a:schemeClr val="bg1"/>
              </a:gs>
            </a:gsLst>
            <a:lin ang="5400000" scaled="0"/>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961" y="5595450"/>
            <a:ext cx="2686152" cy="725262"/>
          </a:xfrm>
          <a:prstGeom prst="rect">
            <a:avLst/>
          </a:prstGeom>
        </p:spPr>
      </p:pic>
      <p:sp>
        <p:nvSpPr>
          <p:cNvPr id="823299" name="Rectangle 3"/>
          <p:cNvSpPr>
            <a:spLocks noGrp="1" noChangeArrowheads="1"/>
          </p:cNvSpPr>
          <p:nvPr>
            <p:ph type="subTitle" sz="quarter" idx="1"/>
          </p:nvPr>
        </p:nvSpPr>
        <p:spPr bwMode="auto">
          <a:xfrm>
            <a:off x="468577" y="4617720"/>
            <a:ext cx="8210549" cy="559843"/>
          </a:xfrm>
        </p:spPr>
        <p:txBody>
          <a:bodyPr>
            <a:noAutofit/>
          </a:bodyPr>
          <a:lstStyle>
            <a:lvl1pPr marL="0" indent="0" algn="l" rtl="0" eaLnBrk="0" fontAlgn="base" hangingPunct="0">
              <a:lnSpc>
                <a:spcPct val="90000"/>
              </a:lnSpc>
              <a:spcBef>
                <a:spcPts val="700"/>
              </a:spcBef>
              <a:spcAft>
                <a:spcPct val="0"/>
              </a:spcAft>
              <a:buClr>
                <a:schemeClr val="accent1"/>
              </a:buClr>
              <a:buSzPct val="110000"/>
              <a:buFont typeface="Wingdings" pitchFamily="2" charset="2"/>
              <a:buNone/>
              <a:defRPr lang="en-US" sz="1700" dirty="0">
                <a:solidFill>
                  <a:schemeClr val="tx2"/>
                </a:solidFill>
                <a:latin typeface="+mn-lt"/>
                <a:ea typeface="+mn-ea"/>
                <a:cs typeface="+mn-cs"/>
              </a:defRPr>
            </a:lvl1pPr>
          </a:lstStyle>
          <a:p>
            <a:r>
              <a:rPr lang="en-US"/>
              <a:t>Click to edit Master subtitle style</a:t>
            </a:r>
            <a:endParaRPr lang="en-US" dirty="0"/>
          </a:p>
        </p:txBody>
      </p:sp>
      <p:sp>
        <p:nvSpPr>
          <p:cNvPr id="823300" name="Rectangle 4"/>
          <p:cNvSpPr>
            <a:spLocks noGrp="1" noChangeArrowheads="1"/>
          </p:cNvSpPr>
          <p:nvPr>
            <p:ph type="ctrTitle" sz="quarter"/>
          </p:nvPr>
        </p:nvSpPr>
        <p:spPr bwMode="auto">
          <a:xfrm>
            <a:off x="468577" y="3733800"/>
            <a:ext cx="8218223" cy="535531"/>
          </a:xfrm>
        </p:spPr>
        <p:txBody>
          <a:bodyPr wrap="square" anchor="t">
            <a:noAutofit/>
          </a:bodyPr>
          <a:lstStyle>
            <a:lvl1pPr algn="l" rtl="0" eaLnBrk="0" fontAlgn="base" hangingPunct="0">
              <a:lnSpc>
                <a:spcPct val="90000"/>
              </a:lnSpc>
              <a:spcBef>
                <a:spcPct val="40000"/>
              </a:spcBef>
              <a:spcAft>
                <a:spcPct val="0"/>
              </a:spcAft>
              <a:defRPr lang="en-US" sz="2400" kern="0" baseline="0" dirty="0">
                <a:solidFill>
                  <a:schemeClr val="tx1"/>
                </a:solidFill>
                <a:effectLst/>
                <a:latin typeface="Arial"/>
                <a:ea typeface="+mj-ea"/>
                <a:cs typeface="+mn-cs"/>
              </a:defRPr>
            </a:lvl1pPr>
          </a:lstStyle>
          <a:p>
            <a:r>
              <a:rPr lang="en-US"/>
              <a:t>Click to edit Master title style</a:t>
            </a:r>
            <a:endParaRPr lang="en-US" dirty="0"/>
          </a:p>
        </p:txBody>
      </p:sp>
      <p:sp>
        <p:nvSpPr>
          <p:cNvPr id="20" name="Text Box 45"/>
          <p:cNvSpPr txBox="1">
            <a:spLocks noChangeArrowheads="1"/>
          </p:cNvSpPr>
          <p:nvPr/>
        </p:nvSpPr>
        <p:spPr bwMode="gray">
          <a:xfrm>
            <a:off x="2258218" y="6735763"/>
            <a:ext cx="4957763" cy="122237"/>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a:defRPr/>
            </a:pPr>
            <a:fld id="{97D07823-7A11-4406-9FC2-B11545A84C96}" type="slidenum">
              <a:rPr lang="en-US" sz="800" smtClean="0">
                <a:solidFill>
                  <a:srgbClr val="7F7F7F"/>
                </a:solidFill>
                <a:cs typeface="Arial" pitchFamily="34" charset="0"/>
              </a:rPr>
              <a:pPr algn="ctr">
                <a:defRPr/>
              </a:pPr>
              <a:t>‹#›</a:t>
            </a:fld>
            <a:r>
              <a:rPr lang="en-US" sz="800" dirty="0">
                <a:solidFill>
                  <a:srgbClr val="7F7F7F"/>
                </a:solidFill>
                <a:cs typeface="Arial" pitchFamily="34" charset="0"/>
              </a:rPr>
              <a:t> | For internal use only.  Not to be shown, distributed or discussed with anyone outside Novartis.</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88" y="999487"/>
            <a:ext cx="1308124" cy="1660793"/>
          </a:xfrm>
          <a:prstGeom prst="rect">
            <a:avLst/>
          </a:prstGeom>
        </p:spPr>
      </p:pic>
    </p:spTree>
    <p:extLst>
      <p:ext uri="{BB962C8B-B14F-4D97-AF65-F5344CB8AC3E}">
        <p14:creationId xmlns:p14="http://schemas.microsoft.com/office/powerpoint/2010/main" val="30151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279400" y="5735638"/>
            <a:ext cx="7112000" cy="665162"/>
          </a:xfrm>
        </p:spPr>
        <p:txBody>
          <a:bodyPr anchor="b">
            <a:normAutofit/>
          </a:bodyPr>
          <a:lstStyle>
            <a:lvl1pPr marL="0" indent="0">
              <a:lnSpc>
                <a:spcPct val="100000"/>
              </a:lnSpc>
              <a:spcBef>
                <a:spcPts val="0"/>
              </a:spcBef>
              <a:buNone/>
              <a:defRPr sz="800"/>
            </a:lvl1pPr>
          </a:lstStyle>
          <a:p>
            <a:pPr lvl="0"/>
            <a:r>
              <a:rPr lang="en-US" dirty="0"/>
              <a:t>Click to edit Master text styles</a:t>
            </a:r>
          </a:p>
        </p:txBody>
      </p:sp>
    </p:spTree>
    <p:extLst>
      <p:ext uri="{BB962C8B-B14F-4D97-AF65-F5344CB8AC3E}">
        <p14:creationId xmlns:p14="http://schemas.microsoft.com/office/powerpoint/2010/main" val="36729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akeaway">
    <p:spTree>
      <p:nvGrpSpPr>
        <p:cNvPr id="1" name=""/>
        <p:cNvGrpSpPr/>
        <p:nvPr/>
      </p:nvGrpSpPr>
      <p:grpSpPr>
        <a:xfrm>
          <a:off x="0" y="0"/>
          <a:ext cx="0" cy="0"/>
          <a:chOff x="0" y="0"/>
          <a:chExt cx="0" cy="0"/>
        </a:xfrm>
      </p:grpSpPr>
      <p:sp>
        <p:nvSpPr>
          <p:cNvPr id="2" name="Title 1"/>
          <p:cNvSpPr>
            <a:spLocks noGrp="1"/>
          </p:cNvSpPr>
          <p:nvPr>
            <p:ph type="title"/>
          </p:nvPr>
        </p:nvSpPr>
        <p:spPr>
          <a:xfrm>
            <a:off x="336550" y="0"/>
            <a:ext cx="8229600" cy="498475"/>
          </a:xfrm>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02336" y="1447800"/>
            <a:ext cx="8458200" cy="4389120"/>
          </a:xfrm>
        </p:spPr>
        <p:txBody>
          <a:bodyPr>
            <a:noAutofit/>
          </a:bodyPr>
          <a:lstStyle>
            <a:lvl1pPr marL="234950" indent="-234950">
              <a:lnSpc>
                <a:spcPct val="100000"/>
              </a:lnSpc>
              <a:spcBef>
                <a:spcPts val="600"/>
              </a:spcBef>
              <a:defRPr lang="en-US" sz="2400" dirty="0" smtClean="0">
                <a:solidFill>
                  <a:schemeClr val="tx1"/>
                </a:solidFill>
                <a:latin typeface="+mn-lt"/>
                <a:ea typeface="+mn-ea"/>
                <a:cs typeface="+mn-cs"/>
              </a:defRPr>
            </a:lvl1pPr>
            <a:lvl2pPr marL="398463" indent="-163513">
              <a:lnSpc>
                <a:spcPct val="100000"/>
              </a:lnSpc>
              <a:spcBef>
                <a:spcPts val="600"/>
              </a:spcBef>
              <a:defRPr lang="en-US" sz="2000" dirty="0" smtClean="0">
                <a:solidFill>
                  <a:schemeClr val="tx1"/>
                </a:solidFill>
                <a:latin typeface="+mn-lt"/>
              </a:defRPr>
            </a:lvl2pPr>
            <a:lvl3pPr marL="577850" indent="-177800">
              <a:lnSpc>
                <a:spcPct val="100000"/>
              </a:lnSpc>
              <a:spcBef>
                <a:spcPts val="600"/>
              </a:spcBef>
              <a:defRPr lang="en-US" dirty="0" smtClean="0">
                <a:solidFill>
                  <a:schemeClr val="tx1"/>
                </a:solidFill>
                <a:latin typeface="+mn-lt"/>
              </a:defRPr>
            </a:lvl3pPr>
            <a:lvl4pPr marL="752475" indent="-173038">
              <a:lnSpc>
                <a:spcPct val="100000"/>
              </a:lnSpc>
              <a:spcBef>
                <a:spcPts val="600"/>
              </a:spcBef>
              <a:defRPr lang="en-US" sz="1600" dirty="0" smtClean="0">
                <a:solidFill>
                  <a:schemeClr val="tx1"/>
                </a:solidFill>
                <a:latin typeface="+mn-lt"/>
              </a:defRPr>
            </a:lvl4pPr>
            <a:lvl5pPr>
              <a:lnSpc>
                <a:spcPct val="100000"/>
              </a:lnSpc>
              <a:spcBef>
                <a:spcPts val="600"/>
              </a:spcBef>
              <a:defRPr sz="1400"/>
            </a:lvl5pPr>
          </a:lstStyle>
          <a:p>
            <a:pPr marL="233363" lvl="0"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Click to edit Master text styles</a:t>
            </a:r>
          </a:p>
          <a:p>
            <a:pPr marL="233363" lvl="1"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Second level</a:t>
            </a:r>
          </a:p>
          <a:p>
            <a:pPr marL="233363" lvl="2"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Third level</a:t>
            </a:r>
          </a:p>
          <a:p>
            <a:pPr marL="233363" lvl="3"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Fourth level</a:t>
            </a:r>
          </a:p>
        </p:txBody>
      </p:sp>
      <p:sp>
        <p:nvSpPr>
          <p:cNvPr id="5" name="Text Placeholder 4"/>
          <p:cNvSpPr>
            <a:spLocks noGrp="1"/>
          </p:cNvSpPr>
          <p:nvPr>
            <p:ph type="body" sz="quarter" idx="10"/>
          </p:nvPr>
        </p:nvSpPr>
        <p:spPr>
          <a:xfrm>
            <a:off x="336550" y="460188"/>
            <a:ext cx="8719857" cy="555812"/>
          </a:xfrm>
        </p:spPr>
        <p:txBody>
          <a:bodyPr anchor="t">
            <a:noAutofit/>
          </a:bodyPr>
          <a:lstStyle>
            <a:lvl1pPr marL="0" indent="0">
              <a:buNone/>
              <a:defRPr sz="1800" b="1" i="1">
                <a:solidFill>
                  <a:schemeClr val="bg1"/>
                </a:solidFill>
                <a:effectLst/>
              </a:defRPr>
            </a:lvl1pPr>
            <a:lvl2pPr>
              <a:defRPr sz="1600" b="1"/>
            </a:lvl2pPr>
            <a:lvl3pPr>
              <a:defRPr sz="1600" b="1"/>
            </a:lvl3pPr>
            <a:lvl4pPr>
              <a:defRPr sz="1600" b="1"/>
            </a:lvl4pPr>
            <a:lvl5pPr>
              <a:defRPr sz="1600" b="1"/>
            </a:lvl5pPr>
          </a:lstStyle>
          <a:p>
            <a:pPr lvl="0"/>
            <a:r>
              <a:rPr lang="en-US"/>
              <a:t>Click to edit Master text styles</a:t>
            </a:r>
          </a:p>
        </p:txBody>
      </p:sp>
      <p:sp>
        <p:nvSpPr>
          <p:cNvPr id="7" name="Text Placeholder 5"/>
          <p:cNvSpPr>
            <a:spLocks noGrp="1"/>
          </p:cNvSpPr>
          <p:nvPr>
            <p:ph type="body" sz="quarter" idx="11"/>
          </p:nvPr>
        </p:nvSpPr>
        <p:spPr>
          <a:xfrm>
            <a:off x="279400" y="5735638"/>
            <a:ext cx="7112000" cy="665162"/>
          </a:xfrm>
        </p:spPr>
        <p:txBody>
          <a:bodyPr anchor="b">
            <a:normAutofit/>
          </a:bodyPr>
          <a:lstStyle>
            <a:lvl1pPr marL="0" indent="0">
              <a:lnSpc>
                <a:spcPct val="100000"/>
              </a:lnSpc>
              <a:spcBef>
                <a:spcPts val="0"/>
              </a:spcBef>
              <a:buNone/>
              <a:defRPr sz="800"/>
            </a:lvl1pPr>
          </a:lstStyle>
          <a:p>
            <a:pPr lvl="0"/>
            <a:r>
              <a:rPr lang="en-US" dirty="0"/>
              <a:t>Click to edit Master text styles</a:t>
            </a:r>
          </a:p>
        </p:txBody>
      </p:sp>
    </p:spTree>
    <p:extLst>
      <p:ext uri="{BB962C8B-B14F-4D97-AF65-F5344CB8AC3E}">
        <p14:creationId xmlns:p14="http://schemas.microsoft.com/office/powerpoint/2010/main" val="308683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03225" y="1447800"/>
            <a:ext cx="4114800" cy="4389120"/>
          </a:xfrm>
        </p:spPr>
        <p:txBody>
          <a:bodyPr>
            <a:normAutofit/>
          </a:bodyPr>
          <a:lstStyle>
            <a:lvl1pPr marL="233363" indent="-233363">
              <a:lnSpc>
                <a:spcPct val="90000"/>
              </a:lnSpc>
              <a:spcBef>
                <a:spcPts val="1200"/>
              </a:spcBef>
              <a:defRPr lang="en-US" sz="2400" dirty="0" smtClean="0">
                <a:solidFill>
                  <a:schemeClr val="tx1"/>
                </a:solidFill>
                <a:latin typeface="+mn-lt"/>
                <a:ea typeface="+mn-ea"/>
                <a:cs typeface="+mn-cs"/>
              </a:defRPr>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marL="233363" lvl="0"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dirty="0"/>
              <a:t>Click to edit Master text styles</a:t>
            </a:r>
          </a:p>
          <a:p>
            <a:pPr marL="233363" lvl="1"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dirty="0"/>
              <a:t>Second level</a:t>
            </a:r>
          </a:p>
          <a:p>
            <a:pPr marL="233363" lvl="2"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dirty="0"/>
              <a:t>Third level</a:t>
            </a:r>
          </a:p>
          <a:p>
            <a:pPr marL="233363" lvl="3"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dirty="0"/>
              <a:t>Fourth level</a:t>
            </a:r>
          </a:p>
        </p:txBody>
      </p:sp>
      <p:sp>
        <p:nvSpPr>
          <p:cNvPr id="4" name="Content Placeholder 3"/>
          <p:cNvSpPr>
            <a:spLocks noGrp="1"/>
          </p:cNvSpPr>
          <p:nvPr>
            <p:ph sz="half" idx="2"/>
          </p:nvPr>
        </p:nvSpPr>
        <p:spPr>
          <a:xfrm>
            <a:off x="4713288" y="1447800"/>
            <a:ext cx="4114800" cy="4389120"/>
          </a:xfrm>
        </p:spPr>
        <p:txBody>
          <a:bodyPr>
            <a:normAutofit/>
          </a:bodyPr>
          <a:lstStyle>
            <a:lvl1pPr marL="233363" indent="-233363">
              <a:lnSpc>
                <a:spcPct val="90000"/>
              </a:lnSpc>
              <a:spcBef>
                <a:spcPts val="1200"/>
              </a:spcBef>
              <a:defRPr lang="en-US" sz="2400" dirty="0" smtClean="0">
                <a:solidFill>
                  <a:schemeClr val="tx1"/>
                </a:solidFill>
                <a:latin typeface="+mn-lt"/>
                <a:ea typeface="+mn-ea"/>
                <a:cs typeface="+mn-cs"/>
              </a:defRPr>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marL="233363" lvl="0"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Click to edit Master text styles</a:t>
            </a:r>
          </a:p>
          <a:p>
            <a:pPr marL="233363" lvl="1"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Second level</a:t>
            </a:r>
          </a:p>
          <a:p>
            <a:pPr marL="233363" lvl="2"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Third level</a:t>
            </a:r>
          </a:p>
          <a:p>
            <a:pPr marL="233363" lvl="3"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Fourth level</a:t>
            </a:r>
          </a:p>
        </p:txBody>
      </p:sp>
      <p:sp>
        <p:nvSpPr>
          <p:cNvPr id="6" name="Text Placeholder 5"/>
          <p:cNvSpPr>
            <a:spLocks noGrp="1"/>
          </p:cNvSpPr>
          <p:nvPr>
            <p:ph type="body" sz="quarter" idx="10"/>
          </p:nvPr>
        </p:nvSpPr>
        <p:spPr>
          <a:xfrm>
            <a:off x="279400" y="5735638"/>
            <a:ext cx="7112000" cy="665162"/>
          </a:xfrm>
        </p:spPr>
        <p:txBody>
          <a:bodyPr anchor="b">
            <a:normAutofit/>
          </a:bodyPr>
          <a:lstStyle>
            <a:lvl1pPr marL="0" indent="0">
              <a:lnSpc>
                <a:spcPct val="100000"/>
              </a:lnSpc>
              <a:spcBef>
                <a:spcPts val="0"/>
              </a:spcBef>
              <a:buNone/>
              <a:defRPr sz="800"/>
            </a:lvl1pPr>
          </a:lstStyle>
          <a:p>
            <a:pPr lvl="0"/>
            <a:r>
              <a:rPr lang="en-US" dirty="0"/>
              <a:t>Click to edit Master text styles</a:t>
            </a:r>
          </a:p>
        </p:txBody>
      </p:sp>
    </p:spTree>
    <p:extLst>
      <p:ext uri="{BB962C8B-B14F-4D97-AF65-F5344CB8AC3E}">
        <p14:creationId xmlns:p14="http://schemas.microsoft.com/office/powerpoint/2010/main" val="103837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03225" y="1447800"/>
            <a:ext cx="4114800" cy="4389120"/>
          </a:xfrm>
        </p:spPr>
        <p:txBody>
          <a:bodyPr>
            <a:normAutofit/>
          </a:bodyPr>
          <a:lstStyle>
            <a:lvl1pPr marL="233363" indent="-233363">
              <a:lnSpc>
                <a:spcPct val="90000"/>
              </a:lnSpc>
              <a:spcBef>
                <a:spcPts val="1200"/>
              </a:spcBef>
              <a:defRPr lang="en-US" sz="2400" dirty="0" smtClean="0">
                <a:solidFill>
                  <a:schemeClr val="tx1"/>
                </a:solidFill>
                <a:latin typeface="+mn-lt"/>
                <a:ea typeface="+mn-ea"/>
                <a:cs typeface="+mn-cs"/>
              </a:defRPr>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marL="233363" lvl="0"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dirty="0"/>
              <a:t>Click to edit Master text styles</a:t>
            </a:r>
          </a:p>
          <a:p>
            <a:pPr marL="233363" lvl="1"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dirty="0"/>
              <a:t>Second level</a:t>
            </a:r>
          </a:p>
          <a:p>
            <a:pPr marL="233363" lvl="2"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dirty="0"/>
              <a:t>Third level</a:t>
            </a:r>
          </a:p>
          <a:p>
            <a:pPr marL="233363" lvl="3"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dirty="0"/>
              <a:t>Fourth level</a:t>
            </a:r>
          </a:p>
        </p:txBody>
      </p:sp>
      <p:sp>
        <p:nvSpPr>
          <p:cNvPr id="6" name="Text Placeholder 5"/>
          <p:cNvSpPr>
            <a:spLocks noGrp="1"/>
          </p:cNvSpPr>
          <p:nvPr>
            <p:ph type="body" sz="quarter" idx="10"/>
          </p:nvPr>
        </p:nvSpPr>
        <p:spPr>
          <a:xfrm>
            <a:off x="279400" y="5735638"/>
            <a:ext cx="7112000" cy="665162"/>
          </a:xfrm>
        </p:spPr>
        <p:txBody>
          <a:bodyPr anchor="b">
            <a:normAutofit/>
          </a:bodyPr>
          <a:lstStyle>
            <a:lvl1pPr marL="0" indent="0">
              <a:lnSpc>
                <a:spcPct val="100000"/>
              </a:lnSpc>
              <a:spcBef>
                <a:spcPts val="0"/>
              </a:spcBef>
              <a:buNone/>
              <a:defRPr sz="800"/>
            </a:lvl1pPr>
          </a:lstStyle>
          <a:p>
            <a:pPr lvl="0"/>
            <a:r>
              <a:rPr lang="en-US" dirty="0"/>
              <a:t>Click to edit Master text styles</a:t>
            </a:r>
          </a:p>
        </p:txBody>
      </p:sp>
    </p:spTree>
    <p:extLst>
      <p:ext uri="{BB962C8B-B14F-4D97-AF65-F5344CB8AC3E}">
        <p14:creationId xmlns:p14="http://schemas.microsoft.com/office/powerpoint/2010/main" val="12382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4713288" y="1447800"/>
            <a:ext cx="4114800" cy="4389120"/>
          </a:xfrm>
        </p:spPr>
        <p:txBody>
          <a:bodyPr>
            <a:normAutofit/>
          </a:bodyPr>
          <a:lstStyle>
            <a:lvl1pPr marL="233363" indent="-233363">
              <a:lnSpc>
                <a:spcPct val="90000"/>
              </a:lnSpc>
              <a:spcBef>
                <a:spcPts val="1200"/>
              </a:spcBef>
              <a:defRPr lang="en-US" sz="2400" dirty="0" smtClean="0">
                <a:solidFill>
                  <a:schemeClr val="tx1"/>
                </a:solidFill>
                <a:latin typeface="+mn-lt"/>
                <a:ea typeface="+mn-ea"/>
                <a:cs typeface="+mn-cs"/>
              </a:defRPr>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marL="233363" lvl="0"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Click to edit Master text styles</a:t>
            </a:r>
          </a:p>
          <a:p>
            <a:pPr marL="233363" lvl="1"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Second level</a:t>
            </a:r>
          </a:p>
          <a:p>
            <a:pPr marL="233363" lvl="2"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Third level</a:t>
            </a:r>
          </a:p>
          <a:p>
            <a:pPr marL="233363" lvl="3" indent="-233363" algn="l" rtl="0" eaLnBrk="0" fontAlgn="base" hangingPunct="0">
              <a:lnSpc>
                <a:spcPct val="95000"/>
              </a:lnSpc>
              <a:spcBef>
                <a:spcPct val="75000"/>
              </a:spcBef>
              <a:spcAft>
                <a:spcPct val="0"/>
              </a:spcAft>
              <a:buClr>
                <a:schemeClr val="accent1"/>
              </a:buClr>
              <a:buSzPct val="110000"/>
              <a:buFont typeface="Wingdings" pitchFamily="2" charset="2"/>
              <a:buChar char="§"/>
            </a:pPr>
            <a:r>
              <a:rPr lang="en-US"/>
              <a:t>Fourth level</a:t>
            </a:r>
          </a:p>
        </p:txBody>
      </p:sp>
      <p:sp>
        <p:nvSpPr>
          <p:cNvPr id="6" name="Text Placeholder 5"/>
          <p:cNvSpPr>
            <a:spLocks noGrp="1"/>
          </p:cNvSpPr>
          <p:nvPr>
            <p:ph type="body" sz="quarter" idx="10"/>
          </p:nvPr>
        </p:nvSpPr>
        <p:spPr>
          <a:xfrm>
            <a:off x="279400" y="5735638"/>
            <a:ext cx="7112000" cy="665162"/>
          </a:xfrm>
        </p:spPr>
        <p:txBody>
          <a:bodyPr anchor="b">
            <a:normAutofit/>
          </a:bodyPr>
          <a:lstStyle>
            <a:lvl1pPr marL="0" indent="0">
              <a:lnSpc>
                <a:spcPct val="100000"/>
              </a:lnSpc>
              <a:spcBef>
                <a:spcPts val="0"/>
              </a:spcBef>
              <a:buNone/>
              <a:defRPr sz="800"/>
            </a:lvl1pPr>
          </a:lstStyle>
          <a:p>
            <a:pPr lvl="0"/>
            <a:r>
              <a:rPr lang="en-US" dirty="0"/>
              <a:t>Click to edit Master text styles</a:t>
            </a:r>
          </a:p>
        </p:txBody>
      </p:sp>
    </p:spTree>
    <p:extLst>
      <p:ext uri="{BB962C8B-B14F-4D97-AF65-F5344CB8AC3E}">
        <p14:creationId xmlns:p14="http://schemas.microsoft.com/office/powerpoint/2010/main" val="104646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2999"/>
            <a:ext cx="8382000" cy="4876801"/>
          </a:xfrm>
        </p:spPr>
        <p:txBody>
          <a:bodyPr>
            <a:noAutofit/>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1031875" indent="-234950">
              <a:buClr>
                <a:schemeClr val="accent4">
                  <a:lumMod val="75000"/>
                </a:schemeClr>
              </a:buClr>
              <a:buFont typeface="Lucida Grande"/>
              <a:buChar char="–"/>
              <a:defRPr lang="en-US" sz="1600" dirty="0" smtClean="0">
                <a:solidFill>
                  <a:schemeClr val="accent4">
                    <a:lumMod val="75000"/>
                  </a:schemeClr>
                </a:solidFill>
              </a:defRPr>
            </a:lvl3pPr>
            <a:lvl4pPr marL="1430338" indent="-227013">
              <a:buClr>
                <a:schemeClr val="accent4">
                  <a:lumMod val="7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0"/>
          </p:nvPr>
        </p:nvSpPr>
        <p:spPr>
          <a:xfrm>
            <a:off x="76200" y="6400800"/>
            <a:ext cx="228600" cy="247010"/>
          </a:xfrm>
        </p:spPr>
        <p:txBody>
          <a:bodyPr lIns="45720" rIns="45720"/>
          <a:lstStyle/>
          <a:p>
            <a:fld id="{568BC9D2-F092-9047-8369-E698286008C1}" type="slidenum">
              <a:rPr lang="en-US" smtClean="0"/>
              <a:pPr/>
              <a:t>‹#›</a:t>
            </a:fld>
            <a:endParaRPr lang="en-US" dirty="0"/>
          </a:p>
        </p:txBody>
      </p:sp>
      <p:sp>
        <p:nvSpPr>
          <p:cNvPr id="11" name="Text Placeholder 10"/>
          <p:cNvSpPr>
            <a:spLocks noGrp="1"/>
          </p:cNvSpPr>
          <p:nvPr>
            <p:ph type="body" sz="quarter" idx="11"/>
          </p:nvPr>
        </p:nvSpPr>
        <p:spPr>
          <a:xfrm>
            <a:off x="381000" y="6264275"/>
            <a:ext cx="8382000" cy="365125"/>
          </a:xfrm>
        </p:spPr>
        <p:txBody>
          <a:bodyPr numCol="1" anchor="b">
            <a:noAutofit/>
          </a:bodyPr>
          <a:lstStyle>
            <a:lvl1pPr marL="0" indent="0">
              <a:buNone/>
              <a:defRPr sz="900">
                <a:solidFill>
                  <a:schemeClr val="accent4">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endParaRPr lang="en-US" dirty="0"/>
          </a:p>
        </p:txBody>
      </p:sp>
      <p:sp>
        <p:nvSpPr>
          <p:cNvPr id="6" name="Title 1"/>
          <p:cNvSpPr>
            <a:spLocks noGrp="1"/>
          </p:cNvSpPr>
          <p:nvPr>
            <p:ph type="title"/>
          </p:nvPr>
        </p:nvSpPr>
        <p:spPr>
          <a:xfrm>
            <a:off x="152400" y="152400"/>
            <a:ext cx="8763000" cy="685800"/>
          </a:xfrm>
        </p:spPr>
        <p:txBody>
          <a:bodyPr>
            <a:normAutofit/>
          </a:bodyPr>
          <a:lstStyle>
            <a:lvl1pPr>
              <a:defRPr lang="en-US" sz="2400" b="1" dirty="0">
                <a:solidFill>
                  <a:schemeClr val="bg1"/>
                </a:solidFill>
              </a:defRPr>
            </a:lvl1pPr>
          </a:lstStyle>
          <a:p>
            <a:endParaRPr lang="en-US" dirty="0"/>
          </a:p>
        </p:txBody>
      </p:sp>
    </p:spTree>
    <p:extLst>
      <p:ext uri="{BB962C8B-B14F-4D97-AF65-F5344CB8AC3E}">
        <p14:creationId xmlns:p14="http://schemas.microsoft.com/office/powerpoint/2010/main" val="2423481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rot="5400000">
            <a:off x="8384182" y="6098182"/>
            <a:ext cx="1304192" cy="215444"/>
          </a:xfrm>
          <a:prstGeom prst="rect">
            <a:avLst/>
          </a:prstGeom>
          <a:noFill/>
        </p:spPr>
        <p:txBody>
          <a:bodyPr wrap="square" rtlCol="0">
            <a:spAutoFit/>
          </a:bodyPr>
          <a:lstStyle/>
          <a:p>
            <a:r>
              <a:rPr lang="en-US" sz="800" dirty="0" smtClean="0"/>
              <a:t>NVS/SLID/022018/0099</a:t>
            </a:r>
          </a:p>
        </p:txBody>
      </p:sp>
    </p:spTree>
    <p:extLst>
      <p:ext uri="{BB962C8B-B14F-4D97-AF65-F5344CB8AC3E}">
        <p14:creationId xmlns:p14="http://schemas.microsoft.com/office/powerpoint/2010/main" val="371544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ctrTitle"/>
          </p:nvPr>
        </p:nvSpPr>
        <p:spPr>
          <a:xfrm>
            <a:off x="228600" y="2968101"/>
            <a:ext cx="8686800" cy="1524000"/>
          </a:xfrm>
        </p:spPr>
        <p:txBody>
          <a:bodyPr anchor="ctr">
            <a:noAutofit/>
          </a:bodyPr>
          <a:lstStyle>
            <a:lvl1pPr algn="ctr">
              <a:defRPr sz="32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28600" y="4724400"/>
            <a:ext cx="8686800" cy="15033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9165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Slide Number Placeholder 5"/>
          <p:cNvSpPr txBox="1">
            <a:spLocks/>
          </p:cNvSpPr>
          <p:nvPr userDrawn="1"/>
        </p:nvSpPr>
        <p:spPr>
          <a:xfrm>
            <a:off x="8934450" y="6553200"/>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4291280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title"/>
          </p:nvPr>
        </p:nvSpPr>
        <p:spPr>
          <a:xfrm>
            <a:off x="219076" y="2971800"/>
            <a:ext cx="8696324" cy="1590675"/>
          </a:xfrm>
        </p:spPr>
        <p:txBody>
          <a:bodyPr anchor="ctr">
            <a:noAutofit/>
          </a:bodyPr>
          <a:lstStyle>
            <a:lvl1pPr algn="ctr">
              <a:defRPr sz="2800">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609600" y="4625788"/>
            <a:ext cx="7900988" cy="1463862"/>
          </a:xfrm>
        </p:spPr>
        <p:txBody>
          <a:bodyPr>
            <a:no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75F6DD86-5FFB-44DB-8CE8-D72E7659F8CF}" type="slidenum">
              <a:rPr lang="en-US" smtClean="0"/>
              <a:t>‹#›</a:t>
            </a:fld>
            <a:endParaRPr lang="en-US" dirty="0"/>
          </a:p>
        </p:txBody>
      </p:sp>
    </p:spTree>
    <p:extLst>
      <p:ext uri="{BB962C8B-B14F-4D97-AF65-F5344CB8AC3E}">
        <p14:creationId xmlns:p14="http://schemas.microsoft.com/office/powerpoint/2010/main" val="834779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5F6DD86-5FFB-44DB-8CE8-D72E7659F8CF}" type="slidenum">
              <a:rPr lang="en-US" smtClean="0"/>
              <a:t>‹#›</a:t>
            </a:fld>
            <a:endParaRPr lang="en-US" dirty="0"/>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286629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75F6DD86-5FFB-44DB-8CE8-D72E7659F8CF}" type="slidenum">
              <a:rPr lang="en-US" smtClean="0"/>
              <a:t>‹#›</a:t>
            </a:fld>
            <a:endParaRPr lang="en-US" dirty="0"/>
          </a:p>
        </p:txBody>
      </p:sp>
      <p:sp>
        <p:nvSpPr>
          <p:cNvPr id="6"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Slide Number Placeholder 5"/>
          <p:cNvSpPr txBox="1">
            <a:spLocks/>
          </p:cNvSpPr>
          <p:nvPr userDrawn="1"/>
        </p:nvSpPr>
        <p:spPr>
          <a:xfrm>
            <a:off x="8932026" y="6555971"/>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980453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F6DD86-5FFB-44DB-8CE8-D72E7659F8CF}" type="slidenum">
              <a:rPr lang="en-US" smtClean="0"/>
              <a:t>‹#›</a:t>
            </a:fld>
            <a:endParaRPr lang="en-US" dirty="0"/>
          </a:p>
        </p:txBody>
      </p:sp>
    </p:spTree>
    <p:extLst>
      <p:ext uri="{BB962C8B-B14F-4D97-AF65-F5344CB8AC3E}">
        <p14:creationId xmlns:p14="http://schemas.microsoft.com/office/powerpoint/2010/main" val="2158132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009C-3243-4072-B920-972B33C248D8}" type="datetimeFigureOut">
              <a:rPr lang="en-US" smtClean="0">
                <a:solidFill>
                  <a:prstClr val="black">
                    <a:tint val="75000"/>
                  </a:prstClr>
                </a:solidFill>
              </a:rPr>
              <a:pPr/>
              <a:t>3/4/2020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D32410-6BF3-4D1A-8098-EE26FDB42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5919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ctrTitle"/>
          </p:nvPr>
        </p:nvSpPr>
        <p:spPr>
          <a:xfrm>
            <a:off x="228600" y="2968101"/>
            <a:ext cx="8686800" cy="1524000"/>
          </a:xfrm>
        </p:spPr>
        <p:txBody>
          <a:bodyPr anchor="ctr">
            <a:noAutofit/>
          </a:bodyPr>
          <a:lstStyle>
            <a:lvl1pPr algn="ctr">
              <a:defRPr sz="32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28600" y="4724400"/>
            <a:ext cx="8686800" cy="15033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22344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Slide Number Placeholder 5"/>
          <p:cNvSpPr txBox="1">
            <a:spLocks/>
          </p:cNvSpPr>
          <p:nvPr userDrawn="1"/>
        </p:nvSpPr>
        <p:spPr>
          <a:xfrm>
            <a:off x="8934450" y="6553200"/>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95956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Title 1"/>
          <p:cNvSpPr>
            <a:spLocks noGrp="1"/>
          </p:cNvSpPr>
          <p:nvPr>
            <p:ph type="title"/>
          </p:nvPr>
        </p:nvSpPr>
        <p:spPr>
          <a:xfrm>
            <a:off x="686101" y="2895600"/>
            <a:ext cx="7772400" cy="1362075"/>
          </a:xfrm>
        </p:spPr>
        <p:txBody>
          <a:bodyPr anchor="t">
            <a:normAutofit/>
          </a:bodyPr>
          <a:lstStyle>
            <a:lvl1pPr algn="l">
              <a:defRPr sz="3600" b="1" cap="all">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72102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title"/>
          </p:nvPr>
        </p:nvSpPr>
        <p:spPr>
          <a:xfrm>
            <a:off x="219076" y="2971800"/>
            <a:ext cx="8696324" cy="1590675"/>
          </a:xfrm>
        </p:spPr>
        <p:txBody>
          <a:bodyPr anchor="ctr">
            <a:noAutofit/>
          </a:bodyPr>
          <a:lstStyle>
            <a:lvl1pPr algn="ctr">
              <a:defRPr sz="2800">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609600" y="4625788"/>
            <a:ext cx="7900988" cy="1463862"/>
          </a:xfrm>
        </p:spPr>
        <p:txBody>
          <a:bodyPr>
            <a:no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75F6DD86-5FFB-44DB-8CE8-D72E7659F8CF}" type="slidenum">
              <a:rPr lang="en-US" smtClean="0"/>
              <a:t>‹#›</a:t>
            </a:fld>
            <a:endParaRPr lang="en-US" dirty="0"/>
          </a:p>
        </p:txBody>
      </p:sp>
    </p:spTree>
    <p:extLst>
      <p:ext uri="{BB962C8B-B14F-4D97-AF65-F5344CB8AC3E}">
        <p14:creationId xmlns:p14="http://schemas.microsoft.com/office/powerpoint/2010/main" val="2824818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5F6DD86-5FFB-44DB-8CE8-D72E7659F8CF}" type="slidenum">
              <a:rPr lang="en-US" smtClean="0"/>
              <a:t>‹#›</a:t>
            </a:fld>
            <a:endParaRPr lang="en-US" dirty="0"/>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1561079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75F6DD86-5FFB-44DB-8CE8-D72E7659F8CF}" type="slidenum">
              <a:rPr lang="en-US" smtClean="0"/>
              <a:t>‹#›</a:t>
            </a:fld>
            <a:endParaRPr lang="en-US" dirty="0"/>
          </a:p>
        </p:txBody>
      </p:sp>
      <p:sp>
        <p:nvSpPr>
          <p:cNvPr id="6"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Slide Number Placeholder 5"/>
          <p:cNvSpPr txBox="1">
            <a:spLocks/>
          </p:cNvSpPr>
          <p:nvPr userDrawn="1"/>
        </p:nvSpPr>
        <p:spPr>
          <a:xfrm>
            <a:off x="8923713" y="6555971"/>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237067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F6DD86-5FFB-44DB-8CE8-D72E7659F8CF}" type="slidenum">
              <a:rPr lang="en-US" smtClean="0"/>
              <a:t>‹#›</a:t>
            </a:fld>
            <a:endParaRPr lang="en-US" dirty="0"/>
          </a:p>
        </p:txBody>
      </p:sp>
    </p:spTree>
    <p:extLst>
      <p:ext uri="{BB962C8B-B14F-4D97-AF65-F5344CB8AC3E}">
        <p14:creationId xmlns:p14="http://schemas.microsoft.com/office/powerpoint/2010/main" val="184314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ctrTitle"/>
          </p:nvPr>
        </p:nvSpPr>
        <p:spPr>
          <a:xfrm>
            <a:off x="228600" y="2968101"/>
            <a:ext cx="8686800" cy="1524000"/>
          </a:xfrm>
        </p:spPr>
        <p:txBody>
          <a:bodyPr anchor="ctr">
            <a:noAutofit/>
          </a:bodyPr>
          <a:lstStyle>
            <a:lvl1pPr algn="ctr">
              <a:defRPr sz="32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28600" y="4724400"/>
            <a:ext cx="8686800" cy="15033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46834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Slide Number Placeholder 5"/>
          <p:cNvSpPr txBox="1">
            <a:spLocks/>
          </p:cNvSpPr>
          <p:nvPr userDrawn="1"/>
        </p:nvSpPr>
        <p:spPr>
          <a:xfrm>
            <a:off x="8934450" y="6553200"/>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1721151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title"/>
          </p:nvPr>
        </p:nvSpPr>
        <p:spPr>
          <a:xfrm>
            <a:off x="219076" y="2971800"/>
            <a:ext cx="8696324" cy="1590675"/>
          </a:xfrm>
        </p:spPr>
        <p:txBody>
          <a:bodyPr anchor="ctr">
            <a:noAutofit/>
          </a:bodyPr>
          <a:lstStyle>
            <a:lvl1pPr algn="ctr">
              <a:defRPr sz="2800">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609600" y="4625788"/>
            <a:ext cx="7900988" cy="1463862"/>
          </a:xfrm>
        </p:spPr>
        <p:txBody>
          <a:bodyPr>
            <a:no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75F6DD86-5FFB-44DB-8CE8-D72E7659F8CF}"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4133234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5F6DD86-5FFB-44DB-8CE8-D72E7659F8CF}" type="slidenum">
              <a:rPr lang="en-US" smtClean="0">
                <a:solidFill>
                  <a:srgbClr val="3F3F3F"/>
                </a:solidFill>
              </a:rPr>
              <a:pPr/>
              <a:t>‹#›</a:t>
            </a:fld>
            <a:endParaRPr lang="en-US" dirty="0">
              <a:solidFill>
                <a:srgbClr val="3F3F3F"/>
              </a:solidFill>
            </a:endParaRPr>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1169409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75F6DD86-5FFB-44DB-8CE8-D72E7659F8CF}" type="slidenum">
              <a:rPr lang="en-US" smtClean="0">
                <a:solidFill>
                  <a:srgbClr val="3F3F3F"/>
                </a:solidFill>
              </a:rPr>
              <a:pPr/>
              <a:t>‹#›</a:t>
            </a:fld>
            <a:endParaRPr lang="en-US" dirty="0">
              <a:solidFill>
                <a:srgbClr val="3F3F3F"/>
              </a:solidFill>
            </a:endParaRPr>
          </a:p>
        </p:txBody>
      </p:sp>
      <p:sp>
        <p:nvSpPr>
          <p:cNvPr id="6"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Slide Number Placeholder 5"/>
          <p:cNvSpPr txBox="1">
            <a:spLocks/>
          </p:cNvSpPr>
          <p:nvPr userDrawn="1"/>
        </p:nvSpPr>
        <p:spPr>
          <a:xfrm>
            <a:off x="8923713" y="6555971"/>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3226899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F6DD86-5FFB-44DB-8CE8-D72E7659F8CF}"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359438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8"/>
          <p:cNvSpPr>
            <a:spLocks noGrp="1"/>
          </p:cNvSpPr>
          <p:nvPr>
            <p:ph type="sldNum" sz="quarter" idx="10"/>
          </p:nvPr>
        </p:nvSpPr>
        <p:spPr>
          <a:xfrm>
            <a:off x="76200" y="6400800"/>
            <a:ext cx="228600" cy="247010"/>
          </a:xfrm>
        </p:spPr>
        <p:txBody>
          <a:bodyPr lIns="45720" rIns="45720"/>
          <a:lstStyle/>
          <a:p>
            <a:fld id="{568BC9D2-F092-9047-8369-E698286008C1}" type="slidenum">
              <a:rPr lang="en-US" smtClean="0"/>
              <a:pPr/>
              <a:t>‹#›</a:t>
            </a:fld>
            <a:endParaRPr lang="en-US" dirty="0"/>
          </a:p>
        </p:txBody>
      </p:sp>
      <p:sp>
        <p:nvSpPr>
          <p:cNvPr id="11" name="Text Placeholder 10"/>
          <p:cNvSpPr>
            <a:spLocks noGrp="1"/>
          </p:cNvSpPr>
          <p:nvPr>
            <p:ph type="body" sz="quarter" idx="11"/>
          </p:nvPr>
        </p:nvSpPr>
        <p:spPr>
          <a:xfrm>
            <a:off x="381000" y="6264275"/>
            <a:ext cx="8382000" cy="365125"/>
          </a:xfrm>
        </p:spPr>
        <p:txBody>
          <a:bodyPr numCol="1" anchor="b">
            <a:noAutofit/>
          </a:bodyPr>
          <a:lstStyle>
            <a:lvl1pPr marL="0" indent="0">
              <a:buNone/>
              <a:defRPr sz="900">
                <a:solidFill>
                  <a:schemeClr val="accent4">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endParaRPr lang="en-US" dirty="0"/>
          </a:p>
        </p:txBody>
      </p:sp>
      <p:sp>
        <p:nvSpPr>
          <p:cNvPr id="13" name="Content Placeholder 2"/>
          <p:cNvSpPr>
            <a:spLocks noGrp="1"/>
          </p:cNvSpPr>
          <p:nvPr>
            <p:ph idx="1"/>
          </p:nvPr>
        </p:nvSpPr>
        <p:spPr>
          <a:xfrm>
            <a:off x="381000" y="1142999"/>
            <a:ext cx="4038600" cy="4495801"/>
          </a:xfrm>
        </p:spPr>
        <p:txBody>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1031875" indent="-234950">
              <a:buClr>
                <a:schemeClr val="accent4">
                  <a:lumMod val="75000"/>
                </a:schemeClr>
              </a:buClr>
              <a:buFont typeface="Lucida Grande"/>
              <a:buChar char="–"/>
              <a:defRPr lang="en-US" sz="1600" dirty="0" smtClean="0">
                <a:solidFill>
                  <a:schemeClr val="accent4">
                    <a:lumMod val="75000"/>
                  </a:schemeClr>
                </a:solidFill>
              </a:defRPr>
            </a:lvl3pPr>
            <a:lvl4pPr marL="1430338" indent="-227013">
              <a:buClr>
                <a:schemeClr val="accent4">
                  <a:lumMod val="7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724400" y="1142999"/>
            <a:ext cx="4038600" cy="4495801"/>
          </a:xfrm>
        </p:spPr>
        <p:txBody>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1031875" indent="-234950">
              <a:buClr>
                <a:srgbClr val="080808"/>
              </a:buClr>
              <a:buFont typeface="Lucida Grande"/>
              <a:buChar char="–"/>
              <a:defRPr lang="en-US" sz="1600" dirty="0" smtClean="0">
                <a:solidFill>
                  <a:schemeClr val="accent4">
                    <a:lumMod val="75000"/>
                  </a:schemeClr>
                </a:solidFill>
              </a:defRPr>
            </a:lvl3pPr>
            <a:lvl4pPr marL="1430338" indent="-227013">
              <a:buClr>
                <a:srgbClr val="080808"/>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2400" y="152400"/>
            <a:ext cx="8763000" cy="685800"/>
          </a:xfrm>
        </p:spPr>
        <p:txBody>
          <a:bodyPr>
            <a:normAutofit/>
          </a:bodyPr>
          <a:lstStyle>
            <a:lvl1pPr>
              <a:defRPr lang="en-US" sz="2400" b="1" dirty="0">
                <a:solidFill>
                  <a:schemeClr val="bg1"/>
                </a:solidFill>
              </a:defRPr>
            </a:lvl1pPr>
          </a:lstStyle>
          <a:p>
            <a:endParaRPr lang="en-US" dirty="0"/>
          </a:p>
        </p:txBody>
      </p:sp>
    </p:spTree>
    <p:extLst>
      <p:ext uri="{BB962C8B-B14F-4D97-AF65-F5344CB8AC3E}">
        <p14:creationId xmlns:p14="http://schemas.microsoft.com/office/powerpoint/2010/main" val="2280515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3F3F3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3F3F3F"/>
              </a:solidFill>
            </a:endParaRPr>
          </a:p>
        </p:txBody>
      </p:sp>
      <p:sp>
        <p:nvSpPr>
          <p:cNvPr id="7" name="Slide Number Placeholder 8"/>
          <p:cNvSpPr>
            <a:spLocks noGrp="1"/>
          </p:cNvSpPr>
          <p:nvPr>
            <p:ph type="sldNum" sz="quarter" idx="12"/>
          </p:nvPr>
        </p:nvSpPr>
        <p:spPr>
          <a:xfrm>
            <a:off x="76200" y="6400800"/>
            <a:ext cx="228600" cy="247010"/>
          </a:xfrm>
        </p:spPr>
        <p:txBody>
          <a:bodyPr lIns="45720" rIns="45720"/>
          <a:lstStyle/>
          <a:p>
            <a:fld id="{568BC9D2-F092-9047-8369-E698286008C1}" type="slidenum">
              <a:rPr lang="en-US" smtClean="0">
                <a:solidFill>
                  <a:srgbClr val="3F3F3F"/>
                </a:solidFill>
              </a:rPr>
              <a:pPr/>
              <a:t>‹#›</a:t>
            </a:fld>
            <a:endParaRPr lang="en-US" dirty="0">
              <a:solidFill>
                <a:srgbClr val="3F3F3F"/>
              </a:solidFill>
            </a:endParaRPr>
          </a:p>
        </p:txBody>
      </p:sp>
      <p:sp>
        <p:nvSpPr>
          <p:cNvPr id="8" name="Title 1"/>
          <p:cNvSpPr>
            <a:spLocks noGrp="1"/>
          </p:cNvSpPr>
          <p:nvPr>
            <p:ph type="title"/>
          </p:nvPr>
        </p:nvSpPr>
        <p:spPr>
          <a:xfrm>
            <a:off x="686101" y="2895600"/>
            <a:ext cx="7772400" cy="1362075"/>
          </a:xfrm>
        </p:spPr>
        <p:txBody>
          <a:bodyPr anchor="t">
            <a:normAutofit/>
          </a:bodyPr>
          <a:lstStyle>
            <a:lvl1pPr algn="l">
              <a:defRPr sz="3600" b="1" cap="all">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0486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738938"/>
            <a:ext cx="3086100" cy="114300"/>
          </a:xfrm>
          <a:prstGeom prst="rect">
            <a:avLst/>
          </a:prstGeom>
        </p:spPr>
        <p:txBody>
          <a:bodyPr/>
          <a:lstStyle/>
          <a:p>
            <a:endParaRPr lang="en-US" dirty="0">
              <a:solidFill>
                <a:srgbClr val="3F3F3F"/>
              </a:solidFill>
            </a:endParaRPr>
          </a:p>
        </p:txBody>
      </p:sp>
      <p:sp>
        <p:nvSpPr>
          <p:cNvPr id="6" name="Slide Number Placeholder 5"/>
          <p:cNvSpPr>
            <a:spLocks noGrp="1"/>
          </p:cNvSpPr>
          <p:nvPr>
            <p:ph type="sldNum" sz="quarter" idx="4"/>
          </p:nvPr>
        </p:nvSpPr>
        <p:spPr>
          <a:xfrm>
            <a:off x="8801100" y="6639560"/>
            <a:ext cx="205740" cy="104140"/>
          </a:xfrm>
          <a:prstGeom prst="rect">
            <a:avLst/>
          </a:prstGeom>
        </p:spPr>
        <p:txBody>
          <a:bodyPr vert="horz" wrap="none" lIns="0" tIns="0" rIns="0" bIns="0" rtlCol="0" anchor="b"/>
          <a:lstStyle>
            <a:lvl1pPr algn="r">
              <a:defRPr sz="800">
                <a:solidFill>
                  <a:schemeClr val="tx1"/>
                </a:solidFill>
              </a:defRPr>
            </a:lvl1pPr>
          </a:lstStyle>
          <a:p>
            <a:fld id="{E0358A87-AAAF-48AD-839F-88087FF070CE}"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2953396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creen Shot 2015-06-01 at 12.28.48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68406" cy="6870381"/>
          </a:xfrm>
          <a:prstGeom prst="rect">
            <a:avLst/>
          </a:prstGeom>
        </p:spPr>
      </p:pic>
      <p:sp>
        <p:nvSpPr>
          <p:cNvPr id="3" name="Subtitle 2"/>
          <p:cNvSpPr>
            <a:spLocks noGrp="1"/>
          </p:cNvSpPr>
          <p:nvPr>
            <p:ph type="subTitle" idx="1"/>
          </p:nvPr>
        </p:nvSpPr>
        <p:spPr>
          <a:xfrm>
            <a:off x="533400" y="4358439"/>
            <a:ext cx="8077200" cy="899361"/>
          </a:xfrm>
        </p:spPr>
        <p:txBody>
          <a:bodyPr>
            <a:normAutofit/>
          </a:bodyPr>
          <a:lstStyle>
            <a:lvl1pPr marL="0" indent="0" algn="l">
              <a:buNone/>
              <a:defRPr sz="1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533400" y="1676400"/>
            <a:ext cx="8077200" cy="2594811"/>
          </a:xfrm>
        </p:spPr>
        <p:txBody>
          <a:bodyPr anchor="b">
            <a:normAutofit/>
          </a:bodyPr>
          <a:lstStyle>
            <a:lvl1pPr algn="l">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40147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54317"/>
            <a:ext cx="8382000" cy="4876801"/>
          </a:xfrm>
        </p:spPr>
        <p:txBody>
          <a:bodyPr>
            <a:noAutofit/>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968375" indent="-225425">
              <a:buClr>
                <a:schemeClr val="tx1">
                  <a:lumMod val="65000"/>
                  <a:lumOff val="35000"/>
                </a:schemeClr>
              </a:buClr>
              <a:buFont typeface="Lucida Grande"/>
              <a:buChar char="–"/>
              <a:defRPr lang="en-US" sz="1600" dirty="0" smtClean="0">
                <a:solidFill>
                  <a:schemeClr val="accent4">
                    <a:lumMod val="75000"/>
                  </a:schemeClr>
                </a:solidFill>
              </a:defRPr>
            </a:lvl3pPr>
            <a:lvl4pPr marL="1376363" indent="-234950">
              <a:buClr>
                <a:schemeClr val="tx1">
                  <a:lumMod val="65000"/>
                  <a:lumOff val="3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p:nvPr>
        </p:nvSpPr>
        <p:spPr>
          <a:xfrm>
            <a:off x="381000" y="6264275"/>
            <a:ext cx="8382000" cy="365125"/>
          </a:xfrm>
        </p:spPr>
        <p:txBody>
          <a:bodyPr numCol="1" anchor="b">
            <a:noAutofit/>
          </a:bodyPr>
          <a:lstStyle>
            <a:lvl1pPr marL="0" indent="0">
              <a:buNone/>
              <a:defRPr sz="900">
                <a:solidFill>
                  <a:schemeClr val="accent4">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endParaRPr lang="en-US" dirty="0"/>
          </a:p>
        </p:txBody>
      </p:sp>
      <p:sp>
        <p:nvSpPr>
          <p:cNvPr id="6" name="Slide Number Placeholder 8"/>
          <p:cNvSpPr>
            <a:spLocks noGrp="1"/>
          </p:cNvSpPr>
          <p:nvPr>
            <p:ph type="sldNum" sz="quarter" idx="10"/>
          </p:nvPr>
        </p:nvSpPr>
        <p:spPr>
          <a:xfrm>
            <a:off x="76200" y="6282685"/>
            <a:ext cx="228600" cy="365126"/>
          </a:xfrm>
        </p:spPr>
        <p:txBody>
          <a:bodyPr lIns="45720" rIns="45720"/>
          <a:lstStyle/>
          <a:p>
            <a:fld id="{568BC9D2-F092-9047-8369-E698286008C1}" type="slidenum">
              <a:rPr lang="en-US" smtClean="0"/>
              <a:pPr/>
              <a:t>‹#›</a:t>
            </a:fld>
            <a:endParaRPr lang="en-US" dirty="0"/>
          </a:p>
        </p:txBody>
      </p:sp>
      <p:sp>
        <p:nvSpPr>
          <p:cNvPr id="7" name="Title 1"/>
          <p:cNvSpPr>
            <a:spLocks noGrp="1"/>
          </p:cNvSpPr>
          <p:nvPr>
            <p:ph type="title"/>
          </p:nvPr>
        </p:nvSpPr>
        <p:spPr>
          <a:xfrm>
            <a:off x="152400" y="152400"/>
            <a:ext cx="8763000" cy="685800"/>
          </a:xfrm>
        </p:spPr>
        <p:txBody>
          <a:bodyPr>
            <a:normAutofit/>
          </a:bodyPr>
          <a:lstStyle>
            <a:lvl1pPr>
              <a:defRPr lang="en-US" sz="2400" b="1" dirty="0">
                <a:solidFill>
                  <a:schemeClr val="bg1"/>
                </a:solidFill>
              </a:defRPr>
            </a:lvl1pPr>
          </a:lstStyle>
          <a:p>
            <a:endParaRPr lang="en-US" dirty="0"/>
          </a:p>
        </p:txBody>
      </p:sp>
    </p:spTree>
    <p:extLst>
      <p:ext uri="{BB962C8B-B14F-4D97-AF65-F5344CB8AC3E}">
        <p14:creationId xmlns:p14="http://schemas.microsoft.com/office/powerpoint/2010/main" val="2345314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Tree>
    <p:extLst>
      <p:ext uri="{BB962C8B-B14F-4D97-AF65-F5344CB8AC3E}">
        <p14:creationId xmlns:p14="http://schemas.microsoft.com/office/powerpoint/2010/main" val="1214499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54317"/>
            <a:ext cx="4038600" cy="4560683"/>
          </a:xfrm>
        </p:spPr>
        <p:txBody>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968375" indent="-225425">
              <a:buClr>
                <a:schemeClr val="tx1">
                  <a:lumMod val="65000"/>
                  <a:lumOff val="35000"/>
                </a:schemeClr>
              </a:buClr>
              <a:buFont typeface="Lucida Grande"/>
              <a:buChar char="–"/>
              <a:defRPr lang="en-US" sz="1600" dirty="0" smtClean="0">
                <a:solidFill>
                  <a:schemeClr val="accent4">
                    <a:lumMod val="75000"/>
                  </a:schemeClr>
                </a:solidFill>
              </a:defRPr>
            </a:lvl3pPr>
            <a:lvl4pPr marL="1376363" indent="-234950">
              <a:buClr>
                <a:schemeClr val="tx1">
                  <a:lumMod val="65000"/>
                  <a:lumOff val="3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p:nvPr>
        </p:nvSpPr>
        <p:spPr>
          <a:xfrm>
            <a:off x="381000" y="6264275"/>
            <a:ext cx="8382000" cy="365125"/>
          </a:xfrm>
        </p:spPr>
        <p:txBody>
          <a:bodyPr numCol="1" anchor="b">
            <a:noAutofit/>
          </a:bodyPr>
          <a:lstStyle>
            <a:lvl1pPr marL="0" indent="0">
              <a:buNone/>
              <a:defRPr sz="900">
                <a:solidFill>
                  <a:schemeClr val="accent4">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endParaRPr lang="en-US" dirty="0"/>
          </a:p>
        </p:txBody>
      </p:sp>
      <p:sp>
        <p:nvSpPr>
          <p:cNvPr id="6" name="Slide Number Placeholder 8"/>
          <p:cNvSpPr>
            <a:spLocks noGrp="1"/>
          </p:cNvSpPr>
          <p:nvPr>
            <p:ph type="sldNum" sz="quarter" idx="10"/>
          </p:nvPr>
        </p:nvSpPr>
        <p:spPr>
          <a:xfrm>
            <a:off x="76200" y="6282685"/>
            <a:ext cx="228600" cy="365126"/>
          </a:xfrm>
        </p:spPr>
        <p:txBody>
          <a:bodyPr lIns="45720" rIns="45720"/>
          <a:lstStyle/>
          <a:p>
            <a:fld id="{568BC9D2-F092-9047-8369-E698286008C1}" type="slidenum">
              <a:rPr lang="en-US" smtClean="0"/>
              <a:pPr/>
              <a:t>‹#›</a:t>
            </a:fld>
            <a:endParaRPr lang="en-US" dirty="0"/>
          </a:p>
        </p:txBody>
      </p:sp>
      <p:sp>
        <p:nvSpPr>
          <p:cNvPr id="8" name="Content Placeholder 2"/>
          <p:cNvSpPr>
            <a:spLocks noGrp="1"/>
          </p:cNvSpPr>
          <p:nvPr>
            <p:ph idx="12"/>
          </p:nvPr>
        </p:nvSpPr>
        <p:spPr>
          <a:xfrm>
            <a:off x="4724400" y="1154317"/>
            <a:ext cx="4038600" cy="4560683"/>
          </a:xfrm>
        </p:spPr>
        <p:txBody>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968375" indent="-225425">
              <a:buClr>
                <a:schemeClr val="tx1">
                  <a:lumMod val="65000"/>
                  <a:lumOff val="35000"/>
                </a:schemeClr>
              </a:buClr>
              <a:buFont typeface="Lucida Grande"/>
              <a:buChar char="–"/>
              <a:defRPr lang="en-US" sz="1600" dirty="0" smtClean="0">
                <a:solidFill>
                  <a:schemeClr val="accent4">
                    <a:lumMod val="75000"/>
                  </a:schemeClr>
                </a:solidFill>
              </a:defRPr>
            </a:lvl3pPr>
            <a:lvl4pPr marL="1376363" indent="-234950">
              <a:buClr>
                <a:schemeClr val="tx1">
                  <a:lumMod val="65000"/>
                  <a:lumOff val="3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52400" y="152400"/>
            <a:ext cx="8763000" cy="685800"/>
          </a:xfrm>
        </p:spPr>
        <p:txBody>
          <a:bodyPr>
            <a:normAutofit/>
          </a:bodyPr>
          <a:lstStyle>
            <a:lvl1pPr>
              <a:defRPr lang="en-US" sz="2400" b="1" dirty="0">
                <a:solidFill>
                  <a:schemeClr val="bg1"/>
                </a:solidFill>
              </a:defRPr>
            </a:lvl1pPr>
          </a:lstStyle>
          <a:p>
            <a:endParaRPr lang="en-US" dirty="0"/>
          </a:p>
        </p:txBody>
      </p:sp>
    </p:spTree>
    <p:extLst>
      <p:ext uri="{BB962C8B-B14F-4D97-AF65-F5344CB8AC3E}">
        <p14:creationId xmlns:p14="http://schemas.microsoft.com/office/powerpoint/2010/main" val="3999830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8"/>
          <p:cNvSpPr>
            <a:spLocks noGrp="1"/>
          </p:cNvSpPr>
          <p:nvPr>
            <p:ph type="sldNum" sz="quarter" idx="10"/>
          </p:nvPr>
        </p:nvSpPr>
        <p:spPr>
          <a:xfrm>
            <a:off x="76200" y="6400800"/>
            <a:ext cx="228600" cy="247010"/>
          </a:xfrm>
        </p:spPr>
        <p:txBody>
          <a:bodyPr lIns="45720" rIns="45720"/>
          <a:lstStyle/>
          <a:p>
            <a:fld id="{568BC9D2-F092-9047-8369-E698286008C1}" type="slidenum">
              <a:rPr lang="en-US" smtClean="0"/>
              <a:pPr/>
              <a:t>‹#›</a:t>
            </a:fld>
            <a:endParaRPr lang="en-US" dirty="0"/>
          </a:p>
        </p:txBody>
      </p:sp>
      <p:sp>
        <p:nvSpPr>
          <p:cNvPr id="8" name="Text Placeholder 10"/>
          <p:cNvSpPr>
            <a:spLocks noGrp="1"/>
          </p:cNvSpPr>
          <p:nvPr>
            <p:ph type="body" sz="quarter" idx="11"/>
          </p:nvPr>
        </p:nvSpPr>
        <p:spPr>
          <a:xfrm>
            <a:off x="393826" y="6282684"/>
            <a:ext cx="8369174" cy="365125"/>
          </a:xfrm>
        </p:spPr>
        <p:txBody>
          <a:bodyPr numCol="1" anchor="b">
            <a:noAutofit/>
          </a:bodyPr>
          <a:lstStyle>
            <a:lvl1pPr marL="0" indent="0">
              <a:buNone/>
              <a:defRPr sz="900">
                <a:solidFill>
                  <a:schemeClr val="tx1">
                    <a:lumMod val="65000"/>
                    <a:lumOff val="3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endParaRPr lang="en-US" dirty="0"/>
          </a:p>
        </p:txBody>
      </p:sp>
      <p:sp>
        <p:nvSpPr>
          <p:cNvPr id="9" name="Content Placeholder 2"/>
          <p:cNvSpPr>
            <a:spLocks noGrp="1"/>
          </p:cNvSpPr>
          <p:nvPr>
            <p:ph idx="1"/>
          </p:nvPr>
        </p:nvSpPr>
        <p:spPr>
          <a:xfrm>
            <a:off x="393826" y="1142999"/>
            <a:ext cx="4025774" cy="4572001"/>
          </a:xfrm>
        </p:spPr>
        <p:txBody>
          <a:bodyPr>
            <a:normAutofit/>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968375" indent="-225425">
              <a:buClr>
                <a:schemeClr val="tx1">
                  <a:lumMod val="65000"/>
                  <a:lumOff val="35000"/>
                </a:schemeClr>
              </a:buClr>
              <a:buFont typeface="Lucida Grande"/>
              <a:buChar char="–"/>
              <a:defRPr lang="en-US" sz="1600" dirty="0" smtClean="0">
                <a:solidFill>
                  <a:schemeClr val="accent4">
                    <a:lumMod val="75000"/>
                  </a:schemeClr>
                </a:solidFill>
              </a:defRPr>
            </a:lvl3pPr>
            <a:lvl4pPr marL="1312863" indent="-227013">
              <a:buClr>
                <a:schemeClr val="tx1">
                  <a:lumMod val="65000"/>
                  <a:lumOff val="3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4741753" y="1142999"/>
            <a:ext cx="4025774" cy="4572001"/>
          </a:xfrm>
        </p:spPr>
        <p:txBody>
          <a:bodyPr>
            <a:normAutofit/>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968375" indent="-225425">
              <a:buClr>
                <a:schemeClr val="tx1">
                  <a:lumMod val="65000"/>
                  <a:lumOff val="35000"/>
                </a:schemeClr>
              </a:buClr>
              <a:buFont typeface="Lucida Grande"/>
              <a:buChar char="–"/>
              <a:defRPr lang="en-US" sz="1600" dirty="0" smtClean="0">
                <a:solidFill>
                  <a:schemeClr val="accent4">
                    <a:lumMod val="75000"/>
                  </a:schemeClr>
                </a:solidFill>
              </a:defRPr>
            </a:lvl3pPr>
            <a:lvl4pPr marL="1312863" indent="-227013">
              <a:buClr>
                <a:schemeClr val="tx1">
                  <a:lumMod val="65000"/>
                  <a:lumOff val="3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52400" y="152400"/>
            <a:ext cx="8763000" cy="685800"/>
          </a:xfrm>
        </p:spPr>
        <p:txBody>
          <a:bodyPr>
            <a:normAutofit/>
          </a:bodyPr>
          <a:lstStyle>
            <a:lvl1pPr>
              <a:defRPr lang="en-US" sz="2400" b="1" dirty="0">
                <a:solidFill>
                  <a:schemeClr val="bg1"/>
                </a:solidFill>
              </a:defRPr>
            </a:lvl1pPr>
          </a:lstStyle>
          <a:p>
            <a:endParaRPr lang="en-US" dirty="0"/>
          </a:p>
        </p:txBody>
      </p:sp>
    </p:spTree>
    <p:extLst>
      <p:ext uri="{BB962C8B-B14F-4D97-AF65-F5344CB8AC3E}">
        <p14:creationId xmlns:p14="http://schemas.microsoft.com/office/powerpoint/2010/main" val="1425895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ctrTitle"/>
          </p:nvPr>
        </p:nvSpPr>
        <p:spPr>
          <a:xfrm>
            <a:off x="228600" y="2968101"/>
            <a:ext cx="8686800" cy="1524000"/>
          </a:xfrm>
        </p:spPr>
        <p:txBody>
          <a:bodyPr anchor="ctr">
            <a:noAutofit/>
          </a:bodyPr>
          <a:lstStyle>
            <a:lvl1pPr algn="ctr">
              <a:defRPr sz="32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28600" y="4724400"/>
            <a:ext cx="8686800" cy="15033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79845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Slide Number Placeholder 5"/>
          <p:cNvSpPr txBox="1">
            <a:spLocks/>
          </p:cNvSpPr>
          <p:nvPr userDrawn="1"/>
        </p:nvSpPr>
        <p:spPr>
          <a:xfrm>
            <a:off x="8934450" y="6553200"/>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2262985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title"/>
          </p:nvPr>
        </p:nvSpPr>
        <p:spPr>
          <a:xfrm>
            <a:off x="219076" y="2971800"/>
            <a:ext cx="8696324" cy="1590675"/>
          </a:xfrm>
        </p:spPr>
        <p:txBody>
          <a:bodyPr anchor="ctr">
            <a:noAutofit/>
          </a:bodyPr>
          <a:lstStyle>
            <a:lvl1pPr algn="ctr">
              <a:defRPr sz="2800">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609600" y="4625788"/>
            <a:ext cx="7900988" cy="1463862"/>
          </a:xfrm>
        </p:spPr>
        <p:txBody>
          <a:bodyPr>
            <a:no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75F6DD86-5FFB-44DB-8CE8-D72E7659F8CF}" type="slidenum">
              <a:rPr lang="en-US" smtClean="0"/>
              <a:t>‹#›</a:t>
            </a:fld>
            <a:endParaRPr lang="en-US" dirty="0"/>
          </a:p>
        </p:txBody>
      </p:sp>
    </p:spTree>
    <p:extLst>
      <p:ext uri="{BB962C8B-B14F-4D97-AF65-F5344CB8AC3E}">
        <p14:creationId xmlns:p14="http://schemas.microsoft.com/office/powerpoint/2010/main" val="279848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creen Shot 2015-06-01 at 12.28.48 P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68406" cy="6870381"/>
          </a:xfrm>
          <a:prstGeom prst="rect">
            <a:avLst/>
          </a:prstGeom>
        </p:spPr>
      </p:pic>
      <p:sp>
        <p:nvSpPr>
          <p:cNvPr id="3" name="Subtitle 2"/>
          <p:cNvSpPr>
            <a:spLocks noGrp="1"/>
          </p:cNvSpPr>
          <p:nvPr>
            <p:ph type="subTitle" idx="1"/>
          </p:nvPr>
        </p:nvSpPr>
        <p:spPr>
          <a:xfrm>
            <a:off x="533400" y="4358439"/>
            <a:ext cx="8077200" cy="899361"/>
          </a:xfrm>
        </p:spPr>
        <p:txBody>
          <a:bodyPr>
            <a:normAutofit/>
          </a:bodyPr>
          <a:lstStyle>
            <a:lvl1pPr marL="0" indent="0" algn="l">
              <a:buNone/>
              <a:defRPr sz="1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533400" y="1676400"/>
            <a:ext cx="8077200" cy="2594811"/>
          </a:xfrm>
        </p:spPr>
        <p:txBody>
          <a:bodyPr anchor="b">
            <a:normAutofit/>
          </a:bodyPr>
          <a:lstStyle>
            <a:lvl1pPr algn="l">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210127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5F6DD86-5FFB-44DB-8CE8-D72E7659F8CF}" type="slidenum">
              <a:rPr lang="en-US" smtClean="0"/>
              <a:t>‹#›</a:t>
            </a:fld>
            <a:endParaRPr lang="en-US" dirty="0"/>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1101154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75F6DD86-5FFB-44DB-8CE8-D72E7659F8CF}" type="slidenum">
              <a:rPr lang="en-US" smtClean="0"/>
              <a:t>‹#›</a:t>
            </a:fld>
            <a:endParaRPr lang="en-US" dirty="0"/>
          </a:p>
        </p:txBody>
      </p:sp>
      <p:sp>
        <p:nvSpPr>
          <p:cNvPr id="6"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Slide Number Placeholder 5"/>
          <p:cNvSpPr txBox="1">
            <a:spLocks/>
          </p:cNvSpPr>
          <p:nvPr userDrawn="1"/>
        </p:nvSpPr>
        <p:spPr>
          <a:xfrm>
            <a:off x="8923713" y="6555971"/>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3766607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F6DD86-5FFB-44DB-8CE8-D72E7659F8CF}" type="slidenum">
              <a:rPr lang="en-US" smtClean="0"/>
              <a:t>‹#›</a:t>
            </a:fld>
            <a:endParaRPr lang="en-US" dirty="0"/>
          </a:p>
        </p:txBody>
      </p:sp>
    </p:spTree>
    <p:extLst>
      <p:ext uri="{BB962C8B-B14F-4D97-AF65-F5344CB8AC3E}">
        <p14:creationId xmlns:p14="http://schemas.microsoft.com/office/powerpoint/2010/main" val="101995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738938"/>
            <a:ext cx="3086100" cy="1143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4"/>
          </p:nvPr>
        </p:nvSpPr>
        <p:spPr>
          <a:xfrm>
            <a:off x="8801100" y="6639560"/>
            <a:ext cx="205740" cy="104140"/>
          </a:xfrm>
          <a:prstGeom prst="rect">
            <a:avLst/>
          </a:prstGeom>
        </p:spPr>
        <p:txBody>
          <a:bodyPr vert="horz" wrap="none" lIns="0" tIns="0" rIns="0" bIns="0" rtlCol="0" anchor="b"/>
          <a:lstStyle>
            <a:lvl1pPr algn="r">
              <a:defRPr sz="800">
                <a:solidFill>
                  <a:schemeClr val="tx1"/>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E0358A87-AAAF-48AD-839F-88087FF070CE}" type="slidenum">
              <a:rPr kumimoji="0" lang="en-US" sz="800" b="0" i="0" u="none" strike="noStrike" kern="0" cap="none" spc="0" normalizeH="0" baseline="0" noProof="0" smtClean="0">
                <a:ln>
                  <a:noFill/>
                </a:ln>
                <a:solidFill>
                  <a:schemeClr val="tx1"/>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048544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ctrTitle"/>
          </p:nvPr>
        </p:nvSpPr>
        <p:spPr>
          <a:xfrm>
            <a:off x="228600" y="2968101"/>
            <a:ext cx="8686800" cy="1524000"/>
          </a:xfrm>
        </p:spPr>
        <p:txBody>
          <a:bodyPr anchor="ctr">
            <a:noAutofit/>
          </a:bodyPr>
          <a:lstStyle>
            <a:lvl1pPr algn="ctr">
              <a:defRPr sz="32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28600" y="4724400"/>
            <a:ext cx="8686800" cy="15033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Box 4"/>
          <p:cNvSpPr txBox="1"/>
          <p:nvPr userDrawn="1"/>
        </p:nvSpPr>
        <p:spPr>
          <a:xfrm rot="5400000">
            <a:off x="8384182" y="5654295"/>
            <a:ext cx="1304192" cy="215444"/>
          </a:xfrm>
          <a:prstGeom prst="rect">
            <a:avLst/>
          </a:prstGeom>
          <a:noFill/>
        </p:spPr>
        <p:txBody>
          <a:bodyPr wrap="square" rtlCol="0">
            <a:spAutoFit/>
          </a:bodyPr>
          <a:lstStyle/>
          <a:p>
            <a:r>
              <a:rPr lang="en-US" sz="800" dirty="0" smtClean="0"/>
              <a:t>NVS/SLID/022018/0099</a:t>
            </a:r>
          </a:p>
        </p:txBody>
      </p:sp>
    </p:spTree>
    <p:extLst>
      <p:ext uri="{BB962C8B-B14F-4D97-AF65-F5344CB8AC3E}">
        <p14:creationId xmlns:p14="http://schemas.microsoft.com/office/powerpoint/2010/main" val="3369432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Slide Number Placeholder 5"/>
          <p:cNvSpPr txBox="1">
            <a:spLocks/>
          </p:cNvSpPr>
          <p:nvPr userDrawn="1"/>
        </p:nvSpPr>
        <p:spPr>
          <a:xfrm>
            <a:off x="8934450" y="6553200"/>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14320347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creen Shot 2015-06-01 at 12.18.47 P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6620" cy="6885432"/>
          </a:xfrm>
          <a:prstGeom prst="rect">
            <a:avLst/>
          </a:prstGeom>
        </p:spPr>
      </p:pic>
      <p:sp>
        <p:nvSpPr>
          <p:cNvPr id="2" name="Title 1"/>
          <p:cNvSpPr>
            <a:spLocks noGrp="1"/>
          </p:cNvSpPr>
          <p:nvPr>
            <p:ph type="title"/>
          </p:nvPr>
        </p:nvSpPr>
        <p:spPr>
          <a:xfrm>
            <a:off x="219076" y="2971800"/>
            <a:ext cx="8696324" cy="1590675"/>
          </a:xfrm>
        </p:spPr>
        <p:txBody>
          <a:bodyPr anchor="ctr">
            <a:noAutofit/>
          </a:bodyPr>
          <a:lstStyle>
            <a:lvl1pPr algn="ctr">
              <a:defRPr sz="2800">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609600" y="4625788"/>
            <a:ext cx="7900988" cy="1463862"/>
          </a:xfrm>
        </p:spPr>
        <p:txBody>
          <a:bodyPr>
            <a:no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75F6DD86-5FFB-44DB-8CE8-D72E7659F8CF}" type="slidenum">
              <a:rPr lang="en-US" smtClean="0"/>
              <a:t>‹#›</a:t>
            </a:fld>
            <a:endParaRPr lang="en-US" dirty="0"/>
          </a:p>
        </p:txBody>
      </p:sp>
    </p:spTree>
    <p:extLst>
      <p:ext uri="{BB962C8B-B14F-4D97-AF65-F5344CB8AC3E}">
        <p14:creationId xmlns:p14="http://schemas.microsoft.com/office/powerpoint/2010/main" val="2818404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267200" cy="503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5F6DD86-5FFB-44DB-8CE8-D72E7659F8CF}" type="slidenum">
              <a:rPr lang="en-US" smtClean="0"/>
              <a:t>‹#›</a:t>
            </a:fld>
            <a:endParaRPr lang="en-US" dirty="0"/>
          </a:p>
        </p:txBody>
      </p:sp>
      <p:sp>
        <p:nvSpPr>
          <p:cNvPr id="9"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225163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75F6DD86-5FFB-44DB-8CE8-D72E7659F8CF}" type="slidenum">
              <a:rPr lang="en-US" smtClean="0"/>
              <a:t>‹#›</a:t>
            </a:fld>
            <a:endParaRPr lang="en-US" dirty="0"/>
          </a:p>
        </p:txBody>
      </p:sp>
      <p:sp>
        <p:nvSpPr>
          <p:cNvPr id="6" name="Text Placeholder 8"/>
          <p:cNvSpPr>
            <a:spLocks noGrp="1"/>
          </p:cNvSpPr>
          <p:nvPr>
            <p:ph type="body" sz="quarter" idx="13"/>
          </p:nvPr>
        </p:nvSpPr>
        <p:spPr>
          <a:xfrm>
            <a:off x="228600" y="6324600"/>
            <a:ext cx="8686800" cy="441325"/>
          </a:xfrm>
        </p:spPr>
        <p:txBody>
          <a:bodyPr anchor="b">
            <a:noAutofit/>
          </a:bodyPr>
          <a:lstStyle>
            <a:lvl1pPr marL="0" indent="0">
              <a:lnSpc>
                <a:spcPct val="100000"/>
              </a:lnSpc>
              <a:spcBef>
                <a:spcPts val="0"/>
              </a:spcBef>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Slide Number Placeholder 5"/>
          <p:cNvSpPr txBox="1">
            <a:spLocks/>
          </p:cNvSpPr>
          <p:nvPr userDrawn="1"/>
        </p:nvSpPr>
        <p:spPr>
          <a:xfrm>
            <a:off x="8932026" y="6555971"/>
            <a:ext cx="228600" cy="212725"/>
          </a:xfrm>
          <a:prstGeom prst="rect">
            <a:avLst/>
          </a:prstGeom>
        </p:spPr>
        <p:txBody>
          <a:bodyPr vert="horz" wrap="none" lIns="45720" tIns="0" rIns="91440" bIns="45720" rtlCol="0" anchor="b"/>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17991677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F6DD86-5FFB-44DB-8CE8-D72E7659F8CF}" type="slidenum">
              <a:rPr lang="en-US" smtClean="0"/>
              <a:t>‹#›</a:t>
            </a:fld>
            <a:endParaRPr lang="en-US" dirty="0"/>
          </a:p>
        </p:txBody>
      </p:sp>
    </p:spTree>
    <p:extLst>
      <p:ext uri="{BB962C8B-B14F-4D97-AF65-F5344CB8AC3E}">
        <p14:creationId xmlns:p14="http://schemas.microsoft.com/office/powerpoint/2010/main" val="129856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54317"/>
            <a:ext cx="8382000" cy="4876801"/>
          </a:xfrm>
        </p:spPr>
        <p:txBody>
          <a:bodyPr>
            <a:noAutofit/>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968375" indent="-225425">
              <a:buClr>
                <a:schemeClr val="tx1">
                  <a:lumMod val="65000"/>
                  <a:lumOff val="35000"/>
                </a:schemeClr>
              </a:buClr>
              <a:buFont typeface="Lucida Grande"/>
              <a:buChar char="–"/>
              <a:defRPr lang="en-US" sz="1600" dirty="0" smtClean="0">
                <a:solidFill>
                  <a:schemeClr val="accent4">
                    <a:lumMod val="75000"/>
                  </a:schemeClr>
                </a:solidFill>
              </a:defRPr>
            </a:lvl3pPr>
            <a:lvl4pPr marL="1376363" indent="-234950">
              <a:buClr>
                <a:schemeClr val="tx1">
                  <a:lumMod val="65000"/>
                  <a:lumOff val="3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p:nvPr>
        </p:nvSpPr>
        <p:spPr>
          <a:xfrm>
            <a:off x="381000" y="6264275"/>
            <a:ext cx="8382000" cy="365125"/>
          </a:xfrm>
        </p:spPr>
        <p:txBody>
          <a:bodyPr numCol="1" anchor="b">
            <a:noAutofit/>
          </a:bodyPr>
          <a:lstStyle>
            <a:lvl1pPr marL="0" indent="0">
              <a:buNone/>
              <a:defRPr sz="900">
                <a:solidFill>
                  <a:schemeClr val="accent4">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endParaRPr lang="en-US" dirty="0"/>
          </a:p>
        </p:txBody>
      </p:sp>
      <p:sp>
        <p:nvSpPr>
          <p:cNvPr id="6" name="Slide Number Placeholder 8"/>
          <p:cNvSpPr>
            <a:spLocks noGrp="1"/>
          </p:cNvSpPr>
          <p:nvPr>
            <p:ph type="sldNum" sz="quarter" idx="10"/>
          </p:nvPr>
        </p:nvSpPr>
        <p:spPr>
          <a:xfrm>
            <a:off x="76200" y="6282685"/>
            <a:ext cx="228600" cy="365126"/>
          </a:xfrm>
        </p:spPr>
        <p:txBody>
          <a:bodyPr lIns="45720" rIns="45720"/>
          <a:lstStyle/>
          <a:p>
            <a:fld id="{568BC9D2-F092-9047-8369-E698286008C1}" type="slidenum">
              <a:rPr lang="en-US" smtClean="0"/>
              <a:pPr/>
              <a:t>‹#›</a:t>
            </a:fld>
            <a:endParaRPr lang="en-US" dirty="0"/>
          </a:p>
        </p:txBody>
      </p:sp>
      <p:sp>
        <p:nvSpPr>
          <p:cNvPr id="7" name="Title 1"/>
          <p:cNvSpPr>
            <a:spLocks noGrp="1"/>
          </p:cNvSpPr>
          <p:nvPr>
            <p:ph type="title"/>
          </p:nvPr>
        </p:nvSpPr>
        <p:spPr>
          <a:xfrm>
            <a:off x="152400" y="152400"/>
            <a:ext cx="8763000" cy="685800"/>
          </a:xfrm>
        </p:spPr>
        <p:txBody>
          <a:bodyPr>
            <a:normAutofit/>
          </a:bodyPr>
          <a:lstStyle>
            <a:lvl1pPr>
              <a:defRPr lang="en-US" sz="2400" b="1" dirty="0">
                <a:solidFill>
                  <a:schemeClr val="bg1"/>
                </a:solidFill>
              </a:defRPr>
            </a:lvl1pPr>
          </a:lstStyle>
          <a:p>
            <a:endParaRPr lang="en-US" dirty="0"/>
          </a:p>
        </p:txBody>
      </p:sp>
    </p:spTree>
    <p:extLst>
      <p:ext uri="{BB962C8B-B14F-4D97-AF65-F5344CB8AC3E}">
        <p14:creationId xmlns:p14="http://schemas.microsoft.com/office/powerpoint/2010/main" val="21153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369572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54317"/>
            <a:ext cx="4038600" cy="4560683"/>
          </a:xfrm>
        </p:spPr>
        <p:txBody>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968375" indent="-225425">
              <a:buClr>
                <a:schemeClr val="tx1">
                  <a:lumMod val="65000"/>
                  <a:lumOff val="35000"/>
                </a:schemeClr>
              </a:buClr>
              <a:buFont typeface="Lucida Grande"/>
              <a:buChar char="–"/>
              <a:defRPr lang="en-US" sz="1600" dirty="0" smtClean="0">
                <a:solidFill>
                  <a:schemeClr val="accent4">
                    <a:lumMod val="75000"/>
                  </a:schemeClr>
                </a:solidFill>
              </a:defRPr>
            </a:lvl3pPr>
            <a:lvl4pPr marL="1376363" indent="-234950">
              <a:buClr>
                <a:schemeClr val="tx1">
                  <a:lumMod val="65000"/>
                  <a:lumOff val="3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p:nvPr>
        </p:nvSpPr>
        <p:spPr>
          <a:xfrm>
            <a:off x="381000" y="6264275"/>
            <a:ext cx="8382000" cy="365125"/>
          </a:xfrm>
        </p:spPr>
        <p:txBody>
          <a:bodyPr numCol="1" anchor="b">
            <a:noAutofit/>
          </a:bodyPr>
          <a:lstStyle>
            <a:lvl1pPr marL="0" indent="0">
              <a:buNone/>
              <a:defRPr sz="900">
                <a:solidFill>
                  <a:schemeClr val="accent4">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endParaRPr lang="en-US" dirty="0"/>
          </a:p>
        </p:txBody>
      </p:sp>
      <p:sp>
        <p:nvSpPr>
          <p:cNvPr id="6" name="Slide Number Placeholder 8"/>
          <p:cNvSpPr>
            <a:spLocks noGrp="1"/>
          </p:cNvSpPr>
          <p:nvPr>
            <p:ph type="sldNum" sz="quarter" idx="10"/>
          </p:nvPr>
        </p:nvSpPr>
        <p:spPr>
          <a:xfrm>
            <a:off x="76200" y="6282685"/>
            <a:ext cx="228600" cy="365126"/>
          </a:xfrm>
        </p:spPr>
        <p:txBody>
          <a:bodyPr lIns="45720" rIns="45720"/>
          <a:lstStyle/>
          <a:p>
            <a:fld id="{568BC9D2-F092-9047-8369-E698286008C1}" type="slidenum">
              <a:rPr lang="en-US" smtClean="0"/>
              <a:pPr/>
              <a:t>‹#›</a:t>
            </a:fld>
            <a:endParaRPr lang="en-US" dirty="0"/>
          </a:p>
        </p:txBody>
      </p:sp>
      <p:sp>
        <p:nvSpPr>
          <p:cNvPr id="8" name="Content Placeholder 2"/>
          <p:cNvSpPr>
            <a:spLocks noGrp="1"/>
          </p:cNvSpPr>
          <p:nvPr>
            <p:ph idx="12"/>
          </p:nvPr>
        </p:nvSpPr>
        <p:spPr>
          <a:xfrm>
            <a:off x="4724400" y="1154317"/>
            <a:ext cx="4038600" cy="4560683"/>
          </a:xfrm>
        </p:spPr>
        <p:txBody>
          <a:bodyPr/>
          <a:lstStyle>
            <a:lvl1pPr marL="288925" indent="-288925">
              <a:buSzPct val="125000"/>
              <a:defRPr lang="en-US" sz="2000" dirty="0" smtClean="0">
                <a:solidFill>
                  <a:schemeClr val="accent4">
                    <a:lumMod val="75000"/>
                  </a:schemeClr>
                </a:solidFill>
              </a:defRPr>
            </a:lvl1pPr>
            <a:lvl2pPr marL="625475" indent="-227013">
              <a:buFont typeface="Wingdings" panose="05000000000000000000" pitchFamily="2" charset="2"/>
              <a:buChar char="§"/>
              <a:defRPr lang="en-US" sz="1800" dirty="0" smtClean="0">
                <a:solidFill>
                  <a:schemeClr val="accent4">
                    <a:lumMod val="75000"/>
                  </a:schemeClr>
                </a:solidFill>
              </a:defRPr>
            </a:lvl2pPr>
            <a:lvl3pPr marL="968375" indent="-225425">
              <a:buClr>
                <a:schemeClr val="tx1">
                  <a:lumMod val="65000"/>
                  <a:lumOff val="35000"/>
                </a:schemeClr>
              </a:buClr>
              <a:buFont typeface="Lucida Grande"/>
              <a:buChar char="–"/>
              <a:defRPr lang="en-US" sz="1600" dirty="0" smtClean="0">
                <a:solidFill>
                  <a:schemeClr val="accent4">
                    <a:lumMod val="75000"/>
                  </a:schemeClr>
                </a:solidFill>
              </a:defRPr>
            </a:lvl3pPr>
            <a:lvl4pPr marL="1376363" indent="-234950">
              <a:buClr>
                <a:schemeClr val="tx1">
                  <a:lumMod val="65000"/>
                  <a:lumOff val="35000"/>
                </a:schemeClr>
              </a:buClr>
              <a:buFont typeface="Lucida Grande"/>
              <a:buChar char="–"/>
              <a:defRPr lang="en-US" sz="1400" dirty="0" smtClean="0">
                <a:solidFill>
                  <a:schemeClr val="accent4">
                    <a:lumMod val="75000"/>
                  </a:schemeClr>
                </a:solidFill>
              </a:defRPr>
            </a:lvl4pPr>
            <a:lvl5pPr marL="0" indent="0">
              <a:buClr>
                <a:srgbClr val="1E8CAD"/>
              </a:buClr>
              <a:buFont typeface="Lucida Grande"/>
              <a:buNone/>
              <a:defRPr lang="en-US" sz="2000" b="1" dirty="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52400" y="152400"/>
            <a:ext cx="8763000" cy="685800"/>
          </a:xfrm>
        </p:spPr>
        <p:txBody>
          <a:bodyPr>
            <a:normAutofit/>
          </a:bodyPr>
          <a:lstStyle>
            <a:lvl1pPr>
              <a:defRPr lang="en-US" sz="2400" b="1" dirty="0">
                <a:solidFill>
                  <a:schemeClr val="bg1"/>
                </a:solidFill>
              </a:defRPr>
            </a:lvl1pPr>
          </a:lstStyle>
          <a:p>
            <a:endParaRPr lang="en-US" dirty="0"/>
          </a:p>
        </p:txBody>
      </p:sp>
    </p:spTree>
    <p:extLst>
      <p:ext uri="{BB962C8B-B14F-4D97-AF65-F5344CB8AC3E}">
        <p14:creationId xmlns:p14="http://schemas.microsoft.com/office/powerpoint/2010/main" val="62175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_Karotyp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1" y="10190"/>
            <a:ext cx="6972300" cy="3639388"/>
          </a:xfrm>
          <a:prstGeom prst="rect">
            <a:avLst/>
          </a:prstGeom>
        </p:spPr>
      </p:pic>
      <p:sp>
        <p:nvSpPr>
          <p:cNvPr id="823298" name="Freeform 30"/>
          <p:cNvSpPr>
            <a:spLocks/>
          </p:cNvSpPr>
          <p:nvPr/>
        </p:nvSpPr>
        <p:spPr bwMode="auto">
          <a:xfrm>
            <a:off x="2072595" y="-18170"/>
            <a:ext cx="520700" cy="6875535"/>
          </a:xfrm>
          <a:custGeom>
            <a:avLst/>
            <a:gdLst>
              <a:gd name="T0" fmla="*/ 139 w 139"/>
              <a:gd name="T1" fmla="*/ 0 h 2160"/>
              <a:gd name="T2" fmla="*/ 72 w 139"/>
              <a:gd name="T3" fmla="*/ 0 h 2160"/>
              <a:gd name="T4" fmla="*/ 0 w 139"/>
              <a:gd name="T5" fmla="*/ 1312 h 2160"/>
              <a:gd name="T6" fmla="*/ 29 w 139"/>
              <a:gd name="T7" fmla="*/ 2160 h 2160"/>
              <a:gd name="T8" fmla="*/ 46 w 139"/>
              <a:gd name="T9" fmla="*/ 2160 h 2160"/>
              <a:gd name="T10" fmla="*/ 26 w 139"/>
              <a:gd name="T11" fmla="*/ 1507 h 2160"/>
              <a:gd name="T12" fmla="*/ 139 w 13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139" h="2160">
                <a:moveTo>
                  <a:pt x="139" y="0"/>
                </a:moveTo>
                <a:cubicBezTo>
                  <a:pt x="72" y="0"/>
                  <a:pt x="72" y="0"/>
                  <a:pt x="72" y="0"/>
                </a:cubicBezTo>
                <a:cubicBezTo>
                  <a:pt x="26" y="404"/>
                  <a:pt x="0" y="847"/>
                  <a:pt x="0" y="1312"/>
                </a:cubicBezTo>
                <a:cubicBezTo>
                  <a:pt x="0" y="1605"/>
                  <a:pt x="10" y="1889"/>
                  <a:pt x="29" y="2160"/>
                </a:cubicBezTo>
                <a:cubicBezTo>
                  <a:pt x="46" y="2160"/>
                  <a:pt x="46" y="2160"/>
                  <a:pt x="46" y="2160"/>
                </a:cubicBezTo>
                <a:cubicBezTo>
                  <a:pt x="33" y="1949"/>
                  <a:pt x="26" y="1731"/>
                  <a:pt x="26" y="1507"/>
                </a:cubicBezTo>
                <a:cubicBezTo>
                  <a:pt x="26" y="963"/>
                  <a:pt x="67" y="450"/>
                  <a:pt x="139" y="0"/>
                </a:cubicBezTo>
                <a:close/>
              </a:path>
            </a:pathLst>
          </a:custGeom>
          <a:gradFill flip="none" rotWithShape="1">
            <a:gsLst>
              <a:gs pos="0">
                <a:schemeClr val="accent2"/>
              </a:gs>
              <a:gs pos="100000">
                <a:schemeClr val="tx2"/>
              </a:gs>
            </a:gsLst>
            <a:lin ang="54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297" name="Freeform 29"/>
          <p:cNvSpPr>
            <a:spLocks/>
          </p:cNvSpPr>
          <p:nvPr/>
        </p:nvSpPr>
        <p:spPr bwMode="auto">
          <a:xfrm>
            <a:off x="-11137" y="10190"/>
            <a:ext cx="2387600" cy="6847175"/>
          </a:xfrm>
          <a:custGeom>
            <a:avLst/>
            <a:gdLst>
              <a:gd name="T0" fmla="*/ 565 w 637"/>
              <a:gd name="T1" fmla="*/ 1312 h 2160"/>
              <a:gd name="T2" fmla="*/ 637 w 637"/>
              <a:gd name="T3" fmla="*/ 0 h 2160"/>
              <a:gd name="T4" fmla="*/ 0 w 637"/>
              <a:gd name="T5" fmla="*/ 0 h 2160"/>
              <a:gd name="T6" fmla="*/ 0 w 637"/>
              <a:gd name="T7" fmla="*/ 2160 h 2160"/>
              <a:gd name="T8" fmla="*/ 594 w 637"/>
              <a:gd name="T9" fmla="*/ 2160 h 2160"/>
              <a:gd name="T10" fmla="*/ 565 w 637"/>
              <a:gd name="T11" fmla="*/ 1312 h 2160"/>
            </a:gdLst>
            <a:ahLst/>
            <a:cxnLst>
              <a:cxn ang="0">
                <a:pos x="T0" y="T1"/>
              </a:cxn>
              <a:cxn ang="0">
                <a:pos x="T2" y="T3"/>
              </a:cxn>
              <a:cxn ang="0">
                <a:pos x="T4" y="T5"/>
              </a:cxn>
              <a:cxn ang="0">
                <a:pos x="T6" y="T7"/>
              </a:cxn>
              <a:cxn ang="0">
                <a:pos x="T8" y="T9"/>
              </a:cxn>
              <a:cxn ang="0">
                <a:pos x="T10" y="T11"/>
              </a:cxn>
            </a:cxnLst>
            <a:rect l="0" t="0" r="r" b="b"/>
            <a:pathLst>
              <a:path w="637" h="2160">
                <a:moveTo>
                  <a:pt x="565" y="1312"/>
                </a:moveTo>
                <a:cubicBezTo>
                  <a:pt x="565" y="847"/>
                  <a:pt x="591" y="404"/>
                  <a:pt x="637" y="0"/>
                </a:cubicBezTo>
                <a:cubicBezTo>
                  <a:pt x="0" y="0"/>
                  <a:pt x="0" y="0"/>
                  <a:pt x="0" y="0"/>
                </a:cubicBezTo>
                <a:cubicBezTo>
                  <a:pt x="0" y="2160"/>
                  <a:pt x="0" y="2160"/>
                  <a:pt x="0" y="2160"/>
                </a:cubicBezTo>
                <a:cubicBezTo>
                  <a:pt x="594" y="2160"/>
                  <a:pt x="594" y="2160"/>
                  <a:pt x="594" y="2160"/>
                </a:cubicBezTo>
                <a:cubicBezTo>
                  <a:pt x="575" y="1889"/>
                  <a:pt x="565" y="1605"/>
                  <a:pt x="565" y="1312"/>
                </a:cubicBezTo>
                <a:close/>
              </a:path>
            </a:pathLst>
          </a:custGeom>
          <a:gradFill flip="none" rotWithShape="1">
            <a:gsLst>
              <a:gs pos="0">
                <a:srgbClr val="C7C4CF"/>
              </a:gs>
              <a:gs pos="58000">
                <a:schemeClr val="tx2"/>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9" name="T0P"/>
          <p:cNvSpPr>
            <a:spLocks/>
          </p:cNvSpPr>
          <p:nvPr/>
        </p:nvSpPr>
        <p:spPr bwMode="auto">
          <a:xfrm>
            <a:off x="0" y="-18170"/>
            <a:ext cx="9144000" cy="543022"/>
          </a:xfrm>
          <a:custGeom>
            <a:avLst/>
            <a:gdLst>
              <a:gd name="T0" fmla="*/ 2880 w 2880"/>
              <a:gd name="T1" fmla="*/ 171 h 171"/>
              <a:gd name="T2" fmla="*/ 2880 w 2880"/>
              <a:gd name="T3" fmla="*/ 0 h 171"/>
              <a:gd name="T4" fmla="*/ 0 w 2880"/>
              <a:gd name="T5" fmla="*/ 0 h 171"/>
              <a:gd name="T6" fmla="*/ 0 w 2880"/>
              <a:gd name="T7" fmla="*/ 142 h 171"/>
              <a:gd name="T8" fmla="*/ 1326 w 2880"/>
              <a:gd name="T9" fmla="*/ 68 h 171"/>
              <a:gd name="T10" fmla="*/ 2880 w 2880"/>
              <a:gd name="T11" fmla="*/ 171 h 171"/>
            </a:gdLst>
            <a:ahLst/>
            <a:cxnLst>
              <a:cxn ang="0">
                <a:pos x="T0" y="T1"/>
              </a:cxn>
              <a:cxn ang="0">
                <a:pos x="T2" y="T3"/>
              </a:cxn>
              <a:cxn ang="0">
                <a:pos x="T4" y="T5"/>
              </a:cxn>
              <a:cxn ang="0">
                <a:pos x="T6" y="T7"/>
              </a:cxn>
              <a:cxn ang="0">
                <a:pos x="T8" y="T9"/>
              </a:cxn>
              <a:cxn ang="0">
                <a:pos x="T10" y="T11"/>
              </a:cxn>
            </a:cxnLst>
            <a:rect l="0" t="0" r="r" b="b"/>
            <a:pathLst>
              <a:path w="2880" h="171">
                <a:moveTo>
                  <a:pt x="2880" y="171"/>
                </a:moveTo>
                <a:cubicBezTo>
                  <a:pt x="2880" y="0"/>
                  <a:pt x="2880" y="0"/>
                  <a:pt x="2880" y="0"/>
                </a:cubicBezTo>
                <a:cubicBezTo>
                  <a:pt x="0" y="0"/>
                  <a:pt x="0" y="0"/>
                  <a:pt x="0" y="0"/>
                </a:cubicBezTo>
                <a:cubicBezTo>
                  <a:pt x="0" y="142"/>
                  <a:pt x="0" y="142"/>
                  <a:pt x="0" y="142"/>
                </a:cubicBezTo>
                <a:cubicBezTo>
                  <a:pt x="408" y="95"/>
                  <a:pt x="856" y="68"/>
                  <a:pt x="1326" y="68"/>
                </a:cubicBezTo>
                <a:cubicBezTo>
                  <a:pt x="1885" y="68"/>
                  <a:pt x="2414" y="106"/>
                  <a:pt x="2880" y="171"/>
                </a:cubicBezTo>
                <a:close/>
              </a:path>
            </a:pathLst>
          </a:custGeom>
          <a:gradFill flip="none" rotWithShape="1">
            <a:gsLst>
              <a:gs pos="0">
                <a:schemeClr val="accent2"/>
              </a:gs>
              <a:gs pos="100000">
                <a:schemeClr val="tx2"/>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p:cNvSpPr>
          <p:nvPr/>
        </p:nvSpPr>
        <p:spPr bwMode="auto">
          <a:xfrm>
            <a:off x="0" y="219075"/>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p:cNvSpPr>
          <p:nvPr/>
        </p:nvSpPr>
        <p:spPr bwMode="auto">
          <a:xfrm>
            <a:off x="0" y="177819"/>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gradFill>
            <a:gsLst>
              <a:gs pos="35000">
                <a:schemeClr val="tx2"/>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43"/>
          <p:cNvSpPr>
            <a:spLocks/>
          </p:cNvSpPr>
          <p:nvPr/>
        </p:nvSpPr>
        <p:spPr bwMode="auto">
          <a:xfrm>
            <a:off x="0" y="3215869"/>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gs>
              <a:gs pos="100000">
                <a:schemeClr val="tx2"/>
              </a:gs>
            </a:gsLst>
            <a:lin ang="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23309" name="Freeform 43"/>
          <p:cNvSpPr>
            <a:spLocks/>
          </p:cNvSpPr>
          <p:nvPr/>
        </p:nvSpPr>
        <p:spPr bwMode="auto">
          <a:xfrm>
            <a:off x="0" y="3288440"/>
            <a:ext cx="9144000" cy="3569560"/>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2800" dirty="0"/>
          </a:p>
        </p:txBody>
      </p:sp>
      <p:sp>
        <p:nvSpPr>
          <p:cNvPr id="18" name="Freeform 43"/>
          <p:cNvSpPr>
            <a:spLocks/>
          </p:cNvSpPr>
          <p:nvPr/>
        </p:nvSpPr>
        <p:spPr bwMode="auto">
          <a:xfrm>
            <a:off x="0" y="3216505"/>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alpha val="30000"/>
                </a:schemeClr>
              </a:gs>
              <a:gs pos="70000">
                <a:schemeClr val="bg1"/>
              </a:gs>
            </a:gsLst>
            <a:lin ang="5400000" scaled="0"/>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961" y="5595450"/>
            <a:ext cx="2686152" cy="725262"/>
          </a:xfrm>
          <a:prstGeom prst="rect">
            <a:avLst/>
          </a:prstGeom>
        </p:spPr>
      </p:pic>
      <p:sp>
        <p:nvSpPr>
          <p:cNvPr id="823299" name="Rectangle 3"/>
          <p:cNvSpPr>
            <a:spLocks noGrp="1" noChangeArrowheads="1"/>
          </p:cNvSpPr>
          <p:nvPr>
            <p:ph type="subTitle" sz="quarter" idx="1"/>
          </p:nvPr>
        </p:nvSpPr>
        <p:spPr bwMode="auto">
          <a:xfrm>
            <a:off x="468577" y="4415343"/>
            <a:ext cx="8210549" cy="559843"/>
          </a:xfrm>
        </p:spPr>
        <p:txBody>
          <a:bodyPr>
            <a:noAutofit/>
          </a:bodyPr>
          <a:lstStyle>
            <a:lvl1pPr marL="0" indent="0" algn="l" rtl="0" eaLnBrk="0" fontAlgn="base" hangingPunct="0">
              <a:lnSpc>
                <a:spcPct val="90000"/>
              </a:lnSpc>
              <a:spcBef>
                <a:spcPts val="700"/>
              </a:spcBef>
              <a:spcAft>
                <a:spcPct val="0"/>
              </a:spcAft>
              <a:buClr>
                <a:schemeClr val="accent1"/>
              </a:buClr>
              <a:buSzPct val="110000"/>
              <a:buFont typeface="Wingdings" pitchFamily="2" charset="2"/>
              <a:buNone/>
              <a:defRPr lang="en-US" sz="1700" dirty="0">
                <a:solidFill>
                  <a:schemeClr val="tx2"/>
                </a:solidFill>
                <a:latin typeface="+mn-lt"/>
                <a:ea typeface="+mn-ea"/>
                <a:cs typeface="+mn-cs"/>
              </a:defRPr>
            </a:lvl1pPr>
          </a:lstStyle>
          <a:p>
            <a:r>
              <a:rPr lang="en-US"/>
              <a:t>Click to edit Master subtitle style</a:t>
            </a:r>
            <a:endParaRPr lang="en-US" dirty="0"/>
          </a:p>
        </p:txBody>
      </p:sp>
      <p:sp>
        <p:nvSpPr>
          <p:cNvPr id="823300" name="Rectangle 4"/>
          <p:cNvSpPr>
            <a:spLocks noGrp="1" noChangeArrowheads="1"/>
          </p:cNvSpPr>
          <p:nvPr>
            <p:ph type="ctrTitle" sz="quarter"/>
          </p:nvPr>
        </p:nvSpPr>
        <p:spPr bwMode="auto">
          <a:xfrm>
            <a:off x="468577" y="3789945"/>
            <a:ext cx="8218223" cy="535531"/>
          </a:xfrm>
        </p:spPr>
        <p:txBody>
          <a:bodyPr wrap="square" anchor="b">
            <a:noAutofit/>
          </a:bodyPr>
          <a:lstStyle>
            <a:lvl1pPr algn="l" rtl="0" eaLnBrk="0" fontAlgn="base" hangingPunct="0">
              <a:lnSpc>
                <a:spcPct val="90000"/>
              </a:lnSpc>
              <a:spcBef>
                <a:spcPct val="40000"/>
              </a:spcBef>
              <a:spcAft>
                <a:spcPct val="0"/>
              </a:spcAft>
              <a:defRPr lang="en-US" sz="2400" kern="0" baseline="0" dirty="0">
                <a:solidFill>
                  <a:schemeClr val="tx1"/>
                </a:solidFill>
                <a:effectLst/>
                <a:latin typeface="Arial"/>
                <a:ea typeface="+mj-ea"/>
                <a:cs typeface="+mn-cs"/>
              </a:defRPr>
            </a:lvl1pPr>
          </a:lstStyle>
          <a:p>
            <a:r>
              <a:rPr lang="en-US"/>
              <a:t>Click to edit Master title style</a:t>
            </a: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88" y="999487"/>
            <a:ext cx="1308124" cy="1660793"/>
          </a:xfrm>
          <a:prstGeom prst="rect">
            <a:avLst/>
          </a:prstGeom>
        </p:spPr>
      </p:pic>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1" y="10190"/>
            <a:ext cx="6972300" cy="3639388"/>
          </a:xfrm>
          <a:prstGeom prst="rect">
            <a:avLst/>
          </a:prstGeom>
        </p:spPr>
      </p:pic>
      <p:sp>
        <p:nvSpPr>
          <p:cNvPr id="23" name="Freeform 30"/>
          <p:cNvSpPr>
            <a:spLocks/>
          </p:cNvSpPr>
          <p:nvPr userDrawn="1"/>
        </p:nvSpPr>
        <p:spPr bwMode="auto">
          <a:xfrm>
            <a:off x="2072595" y="-18170"/>
            <a:ext cx="520700" cy="6875535"/>
          </a:xfrm>
          <a:custGeom>
            <a:avLst/>
            <a:gdLst>
              <a:gd name="T0" fmla="*/ 139 w 139"/>
              <a:gd name="T1" fmla="*/ 0 h 2160"/>
              <a:gd name="T2" fmla="*/ 72 w 139"/>
              <a:gd name="T3" fmla="*/ 0 h 2160"/>
              <a:gd name="T4" fmla="*/ 0 w 139"/>
              <a:gd name="T5" fmla="*/ 1312 h 2160"/>
              <a:gd name="T6" fmla="*/ 29 w 139"/>
              <a:gd name="T7" fmla="*/ 2160 h 2160"/>
              <a:gd name="T8" fmla="*/ 46 w 139"/>
              <a:gd name="T9" fmla="*/ 2160 h 2160"/>
              <a:gd name="T10" fmla="*/ 26 w 139"/>
              <a:gd name="T11" fmla="*/ 1507 h 2160"/>
              <a:gd name="T12" fmla="*/ 139 w 13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139" h="2160">
                <a:moveTo>
                  <a:pt x="139" y="0"/>
                </a:moveTo>
                <a:cubicBezTo>
                  <a:pt x="72" y="0"/>
                  <a:pt x="72" y="0"/>
                  <a:pt x="72" y="0"/>
                </a:cubicBezTo>
                <a:cubicBezTo>
                  <a:pt x="26" y="404"/>
                  <a:pt x="0" y="847"/>
                  <a:pt x="0" y="1312"/>
                </a:cubicBezTo>
                <a:cubicBezTo>
                  <a:pt x="0" y="1605"/>
                  <a:pt x="10" y="1889"/>
                  <a:pt x="29" y="2160"/>
                </a:cubicBezTo>
                <a:cubicBezTo>
                  <a:pt x="46" y="2160"/>
                  <a:pt x="46" y="2160"/>
                  <a:pt x="46" y="2160"/>
                </a:cubicBezTo>
                <a:cubicBezTo>
                  <a:pt x="33" y="1949"/>
                  <a:pt x="26" y="1731"/>
                  <a:pt x="26" y="1507"/>
                </a:cubicBezTo>
                <a:cubicBezTo>
                  <a:pt x="26" y="963"/>
                  <a:pt x="67" y="450"/>
                  <a:pt x="139" y="0"/>
                </a:cubicBezTo>
                <a:close/>
              </a:path>
            </a:pathLst>
          </a:custGeom>
          <a:gradFill flip="none" rotWithShape="1">
            <a:gsLst>
              <a:gs pos="0">
                <a:schemeClr val="accent2"/>
              </a:gs>
              <a:gs pos="100000">
                <a:schemeClr val="tx2"/>
              </a:gs>
            </a:gsLst>
            <a:lin ang="5400000" scaled="1"/>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ヒラギノ角ゴ Pro W3" charset="-128"/>
            </a:endParaRPr>
          </a:p>
        </p:txBody>
      </p:sp>
      <p:sp>
        <p:nvSpPr>
          <p:cNvPr id="24" name="Freeform 29"/>
          <p:cNvSpPr>
            <a:spLocks/>
          </p:cNvSpPr>
          <p:nvPr userDrawn="1"/>
        </p:nvSpPr>
        <p:spPr bwMode="auto">
          <a:xfrm>
            <a:off x="-14650" y="-18170"/>
            <a:ext cx="2387600" cy="6875535"/>
          </a:xfrm>
          <a:custGeom>
            <a:avLst/>
            <a:gdLst>
              <a:gd name="T0" fmla="*/ 565 w 637"/>
              <a:gd name="T1" fmla="*/ 1312 h 2160"/>
              <a:gd name="T2" fmla="*/ 637 w 637"/>
              <a:gd name="T3" fmla="*/ 0 h 2160"/>
              <a:gd name="T4" fmla="*/ 0 w 637"/>
              <a:gd name="T5" fmla="*/ 0 h 2160"/>
              <a:gd name="T6" fmla="*/ 0 w 637"/>
              <a:gd name="T7" fmla="*/ 2160 h 2160"/>
              <a:gd name="T8" fmla="*/ 594 w 637"/>
              <a:gd name="T9" fmla="*/ 2160 h 2160"/>
              <a:gd name="T10" fmla="*/ 565 w 637"/>
              <a:gd name="T11" fmla="*/ 1312 h 2160"/>
            </a:gdLst>
            <a:ahLst/>
            <a:cxnLst>
              <a:cxn ang="0">
                <a:pos x="T0" y="T1"/>
              </a:cxn>
              <a:cxn ang="0">
                <a:pos x="T2" y="T3"/>
              </a:cxn>
              <a:cxn ang="0">
                <a:pos x="T4" y="T5"/>
              </a:cxn>
              <a:cxn ang="0">
                <a:pos x="T6" y="T7"/>
              </a:cxn>
              <a:cxn ang="0">
                <a:pos x="T8" y="T9"/>
              </a:cxn>
              <a:cxn ang="0">
                <a:pos x="T10" y="T11"/>
              </a:cxn>
            </a:cxnLst>
            <a:rect l="0" t="0" r="r" b="b"/>
            <a:pathLst>
              <a:path w="637" h="2160">
                <a:moveTo>
                  <a:pt x="565" y="1312"/>
                </a:moveTo>
                <a:cubicBezTo>
                  <a:pt x="565" y="847"/>
                  <a:pt x="591" y="404"/>
                  <a:pt x="637" y="0"/>
                </a:cubicBezTo>
                <a:cubicBezTo>
                  <a:pt x="0" y="0"/>
                  <a:pt x="0" y="0"/>
                  <a:pt x="0" y="0"/>
                </a:cubicBezTo>
                <a:cubicBezTo>
                  <a:pt x="0" y="2160"/>
                  <a:pt x="0" y="2160"/>
                  <a:pt x="0" y="2160"/>
                </a:cubicBezTo>
                <a:cubicBezTo>
                  <a:pt x="594" y="2160"/>
                  <a:pt x="594" y="2160"/>
                  <a:pt x="594" y="2160"/>
                </a:cubicBezTo>
                <a:cubicBezTo>
                  <a:pt x="575" y="1889"/>
                  <a:pt x="565" y="1605"/>
                  <a:pt x="565" y="1312"/>
                </a:cubicBezTo>
                <a:close/>
              </a:path>
            </a:pathLst>
          </a:custGeom>
          <a:gradFill flip="none" rotWithShape="1">
            <a:gsLst>
              <a:gs pos="0">
                <a:srgbClr val="C7C4CF"/>
              </a:gs>
              <a:gs pos="58000">
                <a:schemeClr val="tx2"/>
              </a:gs>
            </a:gsLst>
            <a:lin ang="16200000" scaled="1"/>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ヒラギノ角ゴ Pro W3" charset="-128"/>
            </a:endParaRPr>
          </a:p>
        </p:txBody>
      </p:sp>
      <p:sp>
        <p:nvSpPr>
          <p:cNvPr id="25" name="T0P"/>
          <p:cNvSpPr>
            <a:spLocks/>
          </p:cNvSpPr>
          <p:nvPr userDrawn="1"/>
        </p:nvSpPr>
        <p:spPr bwMode="auto">
          <a:xfrm>
            <a:off x="0" y="-18170"/>
            <a:ext cx="9144000" cy="543022"/>
          </a:xfrm>
          <a:custGeom>
            <a:avLst/>
            <a:gdLst>
              <a:gd name="T0" fmla="*/ 2880 w 2880"/>
              <a:gd name="T1" fmla="*/ 171 h 171"/>
              <a:gd name="T2" fmla="*/ 2880 w 2880"/>
              <a:gd name="T3" fmla="*/ 0 h 171"/>
              <a:gd name="T4" fmla="*/ 0 w 2880"/>
              <a:gd name="T5" fmla="*/ 0 h 171"/>
              <a:gd name="T6" fmla="*/ 0 w 2880"/>
              <a:gd name="T7" fmla="*/ 142 h 171"/>
              <a:gd name="T8" fmla="*/ 1326 w 2880"/>
              <a:gd name="T9" fmla="*/ 68 h 171"/>
              <a:gd name="T10" fmla="*/ 2880 w 2880"/>
              <a:gd name="T11" fmla="*/ 171 h 171"/>
            </a:gdLst>
            <a:ahLst/>
            <a:cxnLst>
              <a:cxn ang="0">
                <a:pos x="T0" y="T1"/>
              </a:cxn>
              <a:cxn ang="0">
                <a:pos x="T2" y="T3"/>
              </a:cxn>
              <a:cxn ang="0">
                <a:pos x="T4" y="T5"/>
              </a:cxn>
              <a:cxn ang="0">
                <a:pos x="T6" y="T7"/>
              </a:cxn>
              <a:cxn ang="0">
                <a:pos x="T8" y="T9"/>
              </a:cxn>
              <a:cxn ang="0">
                <a:pos x="T10" y="T11"/>
              </a:cxn>
            </a:cxnLst>
            <a:rect l="0" t="0" r="r" b="b"/>
            <a:pathLst>
              <a:path w="2880" h="171">
                <a:moveTo>
                  <a:pt x="2880" y="171"/>
                </a:moveTo>
                <a:cubicBezTo>
                  <a:pt x="2880" y="0"/>
                  <a:pt x="2880" y="0"/>
                  <a:pt x="2880" y="0"/>
                </a:cubicBezTo>
                <a:cubicBezTo>
                  <a:pt x="0" y="0"/>
                  <a:pt x="0" y="0"/>
                  <a:pt x="0" y="0"/>
                </a:cubicBezTo>
                <a:cubicBezTo>
                  <a:pt x="0" y="142"/>
                  <a:pt x="0" y="142"/>
                  <a:pt x="0" y="142"/>
                </a:cubicBezTo>
                <a:cubicBezTo>
                  <a:pt x="408" y="95"/>
                  <a:pt x="856" y="68"/>
                  <a:pt x="1326" y="68"/>
                </a:cubicBezTo>
                <a:cubicBezTo>
                  <a:pt x="1885" y="68"/>
                  <a:pt x="2414" y="106"/>
                  <a:pt x="2880" y="171"/>
                </a:cubicBezTo>
                <a:close/>
              </a:path>
            </a:pathLst>
          </a:custGeom>
          <a:gradFill flip="none" rotWithShape="1">
            <a:gsLst>
              <a:gs pos="0">
                <a:schemeClr val="accent2"/>
              </a:gs>
              <a:gs pos="100000">
                <a:schemeClr val="tx2"/>
              </a:gs>
            </a:gsLst>
            <a:lin ang="10800000" scaled="1"/>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ヒラギノ角ゴ Pro W3" charset="-128"/>
            </a:endParaRPr>
          </a:p>
        </p:txBody>
      </p:sp>
      <p:sp>
        <p:nvSpPr>
          <p:cNvPr id="26" name="Freeform 16"/>
          <p:cNvSpPr>
            <a:spLocks/>
          </p:cNvSpPr>
          <p:nvPr userDrawn="1"/>
        </p:nvSpPr>
        <p:spPr bwMode="auto">
          <a:xfrm>
            <a:off x="0" y="219075"/>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ヒラギノ角ゴ Pro W3" charset="-128"/>
            </a:endParaRPr>
          </a:p>
        </p:txBody>
      </p:sp>
      <p:sp>
        <p:nvSpPr>
          <p:cNvPr id="27" name="Freeform 16"/>
          <p:cNvSpPr>
            <a:spLocks/>
          </p:cNvSpPr>
          <p:nvPr userDrawn="1"/>
        </p:nvSpPr>
        <p:spPr bwMode="auto">
          <a:xfrm>
            <a:off x="0" y="177819"/>
            <a:ext cx="9144000" cy="577969"/>
          </a:xfrm>
          <a:custGeom>
            <a:avLst/>
            <a:gdLst>
              <a:gd name="T0" fmla="*/ 1130 w 2880"/>
              <a:gd name="T1" fmla="*/ 26 h 182"/>
              <a:gd name="T2" fmla="*/ 2880 w 2880"/>
              <a:gd name="T3" fmla="*/ 182 h 182"/>
              <a:gd name="T4" fmla="*/ 2880 w 2880"/>
              <a:gd name="T5" fmla="*/ 103 h 182"/>
              <a:gd name="T6" fmla="*/ 1326 w 2880"/>
              <a:gd name="T7" fmla="*/ 0 h 182"/>
              <a:gd name="T8" fmla="*/ 0 w 2880"/>
              <a:gd name="T9" fmla="*/ 74 h 182"/>
              <a:gd name="T10" fmla="*/ 0 w 2880"/>
              <a:gd name="T11" fmla="*/ 88 h 182"/>
              <a:gd name="T12" fmla="*/ 1130 w 2880"/>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2880" h="182">
                <a:moveTo>
                  <a:pt x="1130" y="26"/>
                </a:moveTo>
                <a:cubicBezTo>
                  <a:pt x="1775" y="26"/>
                  <a:pt x="2376" y="84"/>
                  <a:pt x="2880" y="182"/>
                </a:cubicBezTo>
                <a:cubicBezTo>
                  <a:pt x="2880" y="103"/>
                  <a:pt x="2880" y="103"/>
                  <a:pt x="2880" y="103"/>
                </a:cubicBezTo>
                <a:cubicBezTo>
                  <a:pt x="2414" y="38"/>
                  <a:pt x="1885" y="0"/>
                  <a:pt x="1326" y="0"/>
                </a:cubicBezTo>
                <a:cubicBezTo>
                  <a:pt x="856" y="0"/>
                  <a:pt x="408" y="27"/>
                  <a:pt x="0" y="74"/>
                </a:cubicBezTo>
                <a:cubicBezTo>
                  <a:pt x="0" y="88"/>
                  <a:pt x="0" y="88"/>
                  <a:pt x="0" y="88"/>
                </a:cubicBezTo>
                <a:cubicBezTo>
                  <a:pt x="352" y="48"/>
                  <a:pt x="733" y="26"/>
                  <a:pt x="1130" y="26"/>
                </a:cubicBezTo>
                <a:close/>
              </a:path>
            </a:pathLst>
          </a:custGeom>
          <a:gradFill>
            <a:gsLst>
              <a:gs pos="35000">
                <a:schemeClr val="tx2"/>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ヒラギノ角ゴ Pro W3" charset="-128"/>
            </a:endParaRPr>
          </a:p>
        </p:txBody>
      </p:sp>
      <p:sp>
        <p:nvSpPr>
          <p:cNvPr id="28" name="Freeform 43"/>
          <p:cNvSpPr>
            <a:spLocks/>
          </p:cNvSpPr>
          <p:nvPr userDrawn="1"/>
        </p:nvSpPr>
        <p:spPr bwMode="auto">
          <a:xfrm>
            <a:off x="0" y="3215869"/>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gs>
              <a:gs pos="100000">
                <a:schemeClr val="tx2"/>
              </a:gs>
            </a:gsLst>
            <a:lin ang="0" scaled="1"/>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ヒラギノ角ゴ Pro W3" charset="-128"/>
            </a:endParaRPr>
          </a:p>
        </p:txBody>
      </p:sp>
      <p:sp>
        <p:nvSpPr>
          <p:cNvPr id="30" name="Freeform 43"/>
          <p:cNvSpPr>
            <a:spLocks/>
          </p:cNvSpPr>
          <p:nvPr userDrawn="1"/>
        </p:nvSpPr>
        <p:spPr bwMode="auto">
          <a:xfrm>
            <a:off x="0" y="3288440"/>
            <a:ext cx="9144000" cy="3569560"/>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800" dirty="0">
              <a:solidFill>
                <a:srgbClr val="000000"/>
              </a:solidFill>
              <a:ea typeface="ヒラギノ角ゴ Pro W3" charset="-128"/>
            </a:endParaRPr>
          </a:p>
        </p:txBody>
      </p:sp>
      <p:sp>
        <p:nvSpPr>
          <p:cNvPr id="31" name="Freeform 43"/>
          <p:cNvSpPr>
            <a:spLocks/>
          </p:cNvSpPr>
          <p:nvPr userDrawn="1"/>
        </p:nvSpPr>
        <p:spPr bwMode="auto">
          <a:xfrm>
            <a:off x="0" y="3216505"/>
            <a:ext cx="9144000" cy="3641495"/>
          </a:xfrm>
          <a:custGeom>
            <a:avLst/>
            <a:gdLst>
              <a:gd name="T0" fmla="*/ 0 w 2880"/>
              <a:gd name="T1" fmla="*/ 0 h 1043"/>
              <a:gd name="T2" fmla="*/ 0 w 2880"/>
              <a:gd name="T3" fmla="*/ 1043 h 1043"/>
              <a:gd name="T4" fmla="*/ 2880 w 2880"/>
              <a:gd name="T5" fmla="*/ 1043 h 1043"/>
              <a:gd name="T6" fmla="*/ 2880 w 2880"/>
              <a:gd name="T7" fmla="*/ 89 h 1043"/>
              <a:gd name="T8" fmla="*/ 2182 w 2880"/>
              <a:gd name="T9" fmla="*/ 99 h 1043"/>
              <a:gd name="T10" fmla="*/ 0 w 2880"/>
              <a:gd name="T11" fmla="*/ 0 h 1043"/>
            </a:gdLst>
            <a:ahLst/>
            <a:cxnLst>
              <a:cxn ang="0">
                <a:pos x="T0" y="T1"/>
              </a:cxn>
              <a:cxn ang="0">
                <a:pos x="T2" y="T3"/>
              </a:cxn>
              <a:cxn ang="0">
                <a:pos x="T4" y="T5"/>
              </a:cxn>
              <a:cxn ang="0">
                <a:pos x="T6" y="T7"/>
              </a:cxn>
              <a:cxn ang="0">
                <a:pos x="T8" y="T9"/>
              </a:cxn>
              <a:cxn ang="0">
                <a:pos x="T10" y="T11"/>
              </a:cxn>
            </a:cxnLst>
            <a:rect l="0" t="0" r="r" b="b"/>
            <a:pathLst>
              <a:path w="2880" h="1043">
                <a:moveTo>
                  <a:pt x="0" y="0"/>
                </a:moveTo>
                <a:cubicBezTo>
                  <a:pt x="0" y="1043"/>
                  <a:pt x="0" y="1043"/>
                  <a:pt x="0" y="1043"/>
                </a:cubicBezTo>
                <a:cubicBezTo>
                  <a:pt x="2880" y="1043"/>
                  <a:pt x="2880" y="1043"/>
                  <a:pt x="2880" y="1043"/>
                </a:cubicBezTo>
                <a:cubicBezTo>
                  <a:pt x="2880" y="89"/>
                  <a:pt x="2880" y="89"/>
                  <a:pt x="2880" y="89"/>
                </a:cubicBezTo>
                <a:cubicBezTo>
                  <a:pt x="2652" y="95"/>
                  <a:pt x="2419" y="99"/>
                  <a:pt x="2182" y="99"/>
                </a:cubicBezTo>
                <a:cubicBezTo>
                  <a:pt x="1400" y="99"/>
                  <a:pt x="660" y="63"/>
                  <a:pt x="0" y="0"/>
                </a:cubicBezTo>
                <a:close/>
              </a:path>
            </a:pathLst>
          </a:custGeom>
          <a:gradFill flip="none" rotWithShape="1">
            <a:gsLst>
              <a:gs pos="0">
                <a:schemeClr val="accent2">
                  <a:alpha val="30000"/>
                </a:schemeClr>
              </a:gs>
              <a:gs pos="70000">
                <a:schemeClr val="bg1"/>
              </a:gs>
            </a:gsLst>
            <a:lin ang="5400000" scaled="0"/>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ヒラギノ角ゴ Pro W3" charset="-128"/>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8961" y="5595450"/>
            <a:ext cx="2686152" cy="725262"/>
          </a:xfrm>
          <a:prstGeom prst="rect">
            <a:avLst/>
          </a:prstGeom>
        </p:spPr>
      </p:pic>
      <p:sp>
        <p:nvSpPr>
          <p:cNvPr id="33" name="Rectangle 3"/>
          <p:cNvSpPr>
            <a:spLocks noGrp="1" noChangeArrowheads="1"/>
          </p:cNvSpPr>
          <p:nvPr>
            <p:ph type="subTitle" sz="quarter" idx="1"/>
          </p:nvPr>
        </p:nvSpPr>
        <p:spPr bwMode="auto">
          <a:xfrm>
            <a:off x="468577" y="4617720"/>
            <a:ext cx="8210549" cy="559843"/>
          </a:xfrm>
        </p:spPr>
        <p:txBody>
          <a:bodyPr>
            <a:noAutofit/>
          </a:bodyPr>
          <a:lstStyle>
            <a:lvl1pPr marL="0" indent="0" algn="l" rtl="0" eaLnBrk="0" fontAlgn="base" hangingPunct="0">
              <a:lnSpc>
                <a:spcPct val="90000"/>
              </a:lnSpc>
              <a:spcBef>
                <a:spcPts val="700"/>
              </a:spcBef>
              <a:spcAft>
                <a:spcPct val="0"/>
              </a:spcAft>
              <a:buClr>
                <a:schemeClr val="accent1"/>
              </a:buClr>
              <a:buSzPct val="110000"/>
              <a:buFont typeface="Wingdings" pitchFamily="2" charset="2"/>
              <a:buNone/>
              <a:defRPr lang="en-US" sz="1700" dirty="0">
                <a:solidFill>
                  <a:schemeClr val="tx2"/>
                </a:solidFill>
                <a:latin typeface="+mn-lt"/>
                <a:ea typeface="+mn-ea"/>
                <a:cs typeface="+mn-cs"/>
              </a:defRPr>
            </a:lvl1pPr>
          </a:lstStyle>
          <a:p>
            <a:r>
              <a:rPr lang="en-US" dirty="0"/>
              <a:t>Click to edit Master subtitle style</a:t>
            </a:r>
          </a:p>
        </p:txBody>
      </p:sp>
      <p:sp>
        <p:nvSpPr>
          <p:cNvPr id="34" name="Rectangle 4"/>
          <p:cNvSpPr>
            <a:spLocks noGrp="1" noChangeArrowheads="1"/>
          </p:cNvSpPr>
          <p:nvPr>
            <p:ph type="ctrTitle" sz="quarter"/>
          </p:nvPr>
        </p:nvSpPr>
        <p:spPr bwMode="auto">
          <a:xfrm>
            <a:off x="468577" y="3733800"/>
            <a:ext cx="8218223" cy="535531"/>
          </a:xfrm>
        </p:spPr>
        <p:txBody>
          <a:bodyPr wrap="square" anchor="t">
            <a:noAutofit/>
          </a:bodyPr>
          <a:lstStyle>
            <a:lvl1pPr algn="l" rtl="0" eaLnBrk="0" fontAlgn="base" hangingPunct="0">
              <a:lnSpc>
                <a:spcPct val="90000"/>
              </a:lnSpc>
              <a:spcBef>
                <a:spcPct val="40000"/>
              </a:spcBef>
              <a:spcAft>
                <a:spcPct val="0"/>
              </a:spcAft>
              <a:defRPr lang="en-US" sz="2400" kern="0" baseline="0" dirty="0">
                <a:solidFill>
                  <a:schemeClr val="tx1"/>
                </a:solidFill>
                <a:effectLst/>
                <a:latin typeface="Arial"/>
                <a:ea typeface="+mj-ea"/>
                <a:cs typeface="+mn-cs"/>
              </a:defRPr>
            </a:lvl1pPr>
          </a:lstStyle>
          <a:p>
            <a:r>
              <a:rPr lang="en-US" dirty="0"/>
              <a:t>Click to edit Master title style</a:t>
            </a:r>
          </a:p>
        </p:txBody>
      </p:sp>
      <p:pic>
        <p:nvPicPr>
          <p:cNvPr id="35" name="Pictur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2671" y="924739"/>
            <a:ext cx="1456071" cy="1834420"/>
          </a:xfrm>
          <a:prstGeom prst="rect">
            <a:avLst/>
          </a:prstGeom>
        </p:spPr>
      </p:pic>
      <p:sp>
        <p:nvSpPr>
          <p:cNvPr id="37" name="Text Box 45"/>
          <p:cNvSpPr txBox="1">
            <a:spLocks noChangeArrowheads="1"/>
          </p:cNvSpPr>
          <p:nvPr userDrawn="1"/>
        </p:nvSpPr>
        <p:spPr bwMode="gray">
          <a:xfrm>
            <a:off x="2258218" y="6735763"/>
            <a:ext cx="4957763" cy="122237"/>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a:defRPr/>
            </a:pPr>
            <a:fld id="{97D07823-7A11-4406-9FC2-B11545A84C96}" type="slidenum">
              <a:rPr lang="en-US" sz="800" smtClean="0">
                <a:solidFill>
                  <a:srgbClr val="7F7F7F"/>
                </a:solidFill>
                <a:cs typeface="Arial" pitchFamily="34" charset="0"/>
              </a:rPr>
              <a:pPr algn="ctr">
                <a:defRPr/>
              </a:pPr>
              <a:t>‹#›</a:t>
            </a:fld>
            <a:r>
              <a:rPr lang="en-US" sz="800" dirty="0">
                <a:solidFill>
                  <a:srgbClr val="7F7F7F"/>
                </a:solidFill>
                <a:cs typeface="Arial" pitchFamily="34" charset="0"/>
              </a:rPr>
              <a:t> | For internal use only.  Not to be shown, distributed or discussed with anyone outside Novartis.</a:t>
            </a:r>
          </a:p>
        </p:txBody>
      </p:sp>
    </p:spTree>
    <p:extLst>
      <p:ext uri="{BB962C8B-B14F-4D97-AF65-F5344CB8AC3E}">
        <p14:creationId xmlns:p14="http://schemas.microsoft.com/office/powerpoint/2010/main" val="226236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theme" Target="../theme/theme1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6.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76200"/>
            <a:ext cx="8991600" cy="944628"/>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76200" y="1142999"/>
            <a:ext cx="8991600" cy="487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6200" y="6282685"/>
            <a:ext cx="422122" cy="365125"/>
          </a:xfrm>
          <a:prstGeom prst="rect">
            <a:avLst/>
          </a:prstGeom>
        </p:spPr>
        <p:txBody>
          <a:bodyPr vert="horz" lIns="91440" tIns="45720" rIns="91440" bIns="45720" rtlCol="0" anchor="b"/>
          <a:lstStyle>
            <a:lvl1pPr algn="l">
              <a:defRPr sz="800">
                <a:solidFill>
                  <a:srgbClr val="37125A"/>
                </a:solidFill>
              </a:defRPr>
            </a:lvl1pPr>
          </a:lstStyle>
          <a:p>
            <a:fld id="{568BC9D2-F092-9047-8369-E698286008C1}" type="slidenum">
              <a:rPr lang="en-US" smtClean="0"/>
              <a:pPr/>
              <a:t>‹#›</a:t>
            </a:fld>
            <a:endParaRPr lang="en-US" dirty="0"/>
          </a:p>
        </p:txBody>
      </p:sp>
      <p:pic>
        <p:nvPicPr>
          <p:cNvPr id="5" name="Picture 4" descr="Screen Shot 2015-06-01 at 12.19.14 PM.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 y="0"/>
            <a:ext cx="9168394" cy="6873338"/>
          </a:xfrm>
          <a:prstGeom prst="rect">
            <a:avLst/>
          </a:prstGeom>
        </p:spPr>
      </p:pic>
    </p:spTree>
    <p:extLst>
      <p:ext uri="{BB962C8B-B14F-4D97-AF65-F5344CB8AC3E}">
        <p14:creationId xmlns:p14="http://schemas.microsoft.com/office/powerpoint/2010/main" val="16591931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457200" rtl="0" eaLnBrk="1" latinLnBrk="0" hangingPunct="1">
        <a:spcBef>
          <a:spcPct val="0"/>
        </a:spcBef>
        <a:buNone/>
        <a:defRPr sz="30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DC7B23"/>
        </a:buClr>
        <a:buFont typeface="Arial"/>
        <a:buChar char="•"/>
        <a:defRPr sz="2500" kern="1200">
          <a:solidFill>
            <a:srgbClr val="37125A"/>
          </a:solidFill>
          <a:latin typeface="+mn-lt"/>
          <a:ea typeface="+mn-ea"/>
          <a:cs typeface="+mn-cs"/>
        </a:defRPr>
      </a:lvl1pPr>
      <a:lvl2pPr marL="742950" indent="-285750" algn="l" defTabSz="457200" rtl="0" eaLnBrk="1" latinLnBrk="0" hangingPunct="1">
        <a:spcBef>
          <a:spcPct val="20000"/>
        </a:spcBef>
        <a:buClr>
          <a:srgbClr val="DC7B23"/>
        </a:buClr>
        <a:buFont typeface="Arial"/>
        <a:buChar char="•"/>
        <a:defRPr sz="2000" kern="1200">
          <a:solidFill>
            <a:srgbClr val="37125A"/>
          </a:solidFill>
          <a:latin typeface="+mn-lt"/>
          <a:ea typeface="+mn-ea"/>
          <a:cs typeface="+mn-cs"/>
        </a:defRPr>
      </a:lvl2pPr>
      <a:lvl3pPr marL="1143000" indent="-228600" algn="l" defTabSz="457200" rtl="0" eaLnBrk="1" latinLnBrk="0" hangingPunct="1">
        <a:spcBef>
          <a:spcPct val="20000"/>
        </a:spcBef>
        <a:buClr>
          <a:srgbClr val="1E8CAD"/>
        </a:buClr>
        <a:buFont typeface="Lucida Grande"/>
        <a:buChar char="–"/>
        <a:defRPr sz="2000" kern="1200">
          <a:solidFill>
            <a:srgbClr val="37125A"/>
          </a:solidFill>
          <a:latin typeface="+mn-lt"/>
          <a:ea typeface="+mn-ea"/>
          <a:cs typeface="+mn-cs"/>
        </a:defRPr>
      </a:lvl3pPr>
      <a:lvl4pPr marL="1600200" indent="-228600" algn="l" defTabSz="457200" rtl="0" eaLnBrk="1" latinLnBrk="0" hangingPunct="1">
        <a:spcBef>
          <a:spcPct val="20000"/>
        </a:spcBef>
        <a:buClr>
          <a:srgbClr val="1E8CAD"/>
        </a:buClr>
        <a:buFont typeface="Lucida Grande"/>
        <a:buChar char="–"/>
        <a:defRPr sz="1500" kern="1200">
          <a:solidFill>
            <a:srgbClr val="37125A"/>
          </a:solidFill>
          <a:latin typeface="+mn-lt"/>
          <a:ea typeface="+mn-ea"/>
          <a:cs typeface="+mn-cs"/>
        </a:defRPr>
      </a:lvl4pPr>
      <a:lvl5pPr marL="2057400" indent="-228600" algn="l" defTabSz="457200" rtl="0" eaLnBrk="1" latinLnBrk="0" hangingPunct="1">
        <a:spcBef>
          <a:spcPct val="20000"/>
        </a:spcBef>
        <a:buClr>
          <a:srgbClr val="1E8CAD"/>
        </a:buClr>
        <a:buFont typeface="Lucida Grande"/>
        <a:buChar char="–"/>
        <a:defRPr sz="1500" kern="1200">
          <a:solidFill>
            <a:srgbClr val="3712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0" userDrawn="1">
          <p15:clr>
            <a:srgbClr val="F26B43"/>
          </p15:clr>
        </p15:guide>
        <p15:guide id="4" pos="5520" userDrawn="1">
          <p15:clr>
            <a:srgbClr val="F26B43"/>
          </p15:clr>
        </p15:guide>
        <p15:guide id="5" orient="horz" pos="720" userDrawn="1">
          <p15:clr>
            <a:srgbClr val="F26B43"/>
          </p15:clr>
        </p15:guide>
        <p15:guide id="6" orient="horz" pos="3792" userDrawn="1">
          <p15:clr>
            <a:srgbClr val="F26B43"/>
          </p15:clr>
        </p15:guide>
        <p15:guide id="7" orient="horz" pos="417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creen Shot 2015-06-01 at 12.19.14 PM.pn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1475"/>
            <a:ext cx="9144000" cy="6855050"/>
          </a:xfrm>
          <a:prstGeom prst="rect">
            <a:avLst/>
          </a:prstGeom>
        </p:spPr>
      </p:pic>
      <p:sp>
        <p:nvSpPr>
          <p:cNvPr id="2" name="Title Placeholder 1"/>
          <p:cNvSpPr>
            <a:spLocks noGrp="1"/>
          </p:cNvSpPr>
          <p:nvPr>
            <p:ph type="title"/>
          </p:nvPr>
        </p:nvSpPr>
        <p:spPr>
          <a:xfrm>
            <a:off x="228600" y="-4481"/>
            <a:ext cx="8686800" cy="87601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28600" y="1143000"/>
            <a:ext cx="8686800" cy="50339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34450" y="6553200"/>
            <a:ext cx="228600" cy="212725"/>
          </a:xfrm>
          <a:prstGeom prst="rect">
            <a:avLst/>
          </a:prstGeom>
        </p:spPr>
        <p:txBody>
          <a:bodyPr vert="horz" wrap="none" lIns="45720" tIns="0" rIns="91440" bIns="45720" rtlCol="0" anchor="b"/>
          <a:lstStyle>
            <a:lvl1pPr algn="r">
              <a:defRPr sz="700">
                <a:solidFill>
                  <a:schemeClr val="tx1"/>
                </a:solidFill>
              </a:defRPr>
            </a:lvl1pPr>
          </a:lstStyle>
          <a:p>
            <a:fld id="{75F6DD86-5FFB-44DB-8CE8-D72E7659F8CF}" type="slidenum">
              <a:rPr lang="en-US" smtClean="0"/>
              <a:pPr/>
              <a:t>‹#›</a:t>
            </a:fld>
            <a:endParaRPr lang="en-US" dirty="0"/>
          </a:p>
        </p:txBody>
      </p:sp>
      <p:sp>
        <p:nvSpPr>
          <p:cNvPr id="8" name="TextBox 7"/>
          <p:cNvSpPr txBox="1"/>
          <p:nvPr userDrawn="1"/>
        </p:nvSpPr>
        <p:spPr>
          <a:xfrm rot="5400000">
            <a:off x="8384182" y="5636541"/>
            <a:ext cx="1304192" cy="215444"/>
          </a:xfrm>
          <a:prstGeom prst="rect">
            <a:avLst/>
          </a:prstGeom>
          <a:noFill/>
        </p:spPr>
        <p:txBody>
          <a:bodyPr wrap="square" rtlCol="0">
            <a:spAutoFit/>
          </a:bodyPr>
          <a:lstStyle/>
          <a:p>
            <a:r>
              <a:rPr lang="en-US" sz="800" dirty="0" smtClean="0"/>
              <a:t>NVS/SLID/022018/0099</a:t>
            </a:r>
          </a:p>
        </p:txBody>
      </p:sp>
    </p:spTree>
    <p:extLst>
      <p:ext uri="{BB962C8B-B14F-4D97-AF65-F5344CB8AC3E}">
        <p14:creationId xmlns:p14="http://schemas.microsoft.com/office/powerpoint/2010/main" val="80930512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hf hdr="0" ftr="0" dt="0"/>
  <p:txStyles>
    <p:titleStyle>
      <a:lvl1pPr algn="l" defTabSz="914400" rtl="0" eaLnBrk="1" latinLnBrk="0" hangingPunct="1">
        <a:lnSpc>
          <a:spcPct val="95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4">
          <p15:clr>
            <a:srgbClr val="F26B43"/>
          </p15:clr>
        </p15:guide>
        <p15:guide id="2" orient="horz" pos="720">
          <p15:clr>
            <a:srgbClr val="F26B43"/>
          </p15:clr>
        </p15:guide>
        <p15:guide id="3" pos="56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76200"/>
            <a:ext cx="8991600" cy="944628"/>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76200" y="1142999"/>
            <a:ext cx="8991600" cy="487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6200" y="6282685"/>
            <a:ext cx="422122" cy="365125"/>
          </a:xfrm>
          <a:prstGeom prst="rect">
            <a:avLst/>
          </a:prstGeom>
        </p:spPr>
        <p:txBody>
          <a:bodyPr vert="horz" lIns="91440" tIns="45720" rIns="91440" bIns="45720" rtlCol="0" anchor="b"/>
          <a:lstStyle>
            <a:lvl1pPr algn="l">
              <a:defRPr sz="800">
                <a:solidFill>
                  <a:srgbClr val="92092C"/>
                </a:solidFill>
              </a:defRPr>
            </a:lvl1pPr>
          </a:lstStyle>
          <a:p>
            <a:fld id="{568BC9D2-F092-9047-8369-E698286008C1}" type="slidenum">
              <a:rPr lang="en-US" smtClean="0"/>
              <a:pPr/>
              <a:t>‹#›</a:t>
            </a:fld>
            <a:endParaRPr lang="en-US" dirty="0"/>
          </a:p>
        </p:txBody>
      </p:sp>
      <p:pic>
        <p:nvPicPr>
          <p:cNvPr id="7" name="Picture 6" descr="Screen Shot 2015-06-01 at 12.28.28 PM.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
            <a:ext cx="9165352" cy="6865144"/>
          </a:xfrm>
          <a:prstGeom prst="rect">
            <a:avLst/>
          </a:prstGeom>
        </p:spPr>
      </p:pic>
      <p:sp>
        <p:nvSpPr>
          <p:cNvPr id="8" name="Slide Number Placeholder 8"/>
          <p:cNvSpPr txBox="1">
            <a:spLocks/>
          </p:cNvSpPr>
          <p:nvPr userDrawn="1"/>
        </p:nvSpPr>
        <p:spPr>
          <a:xfrm>
            <a:off x="76200" y="6382390"/>
            <a:ext cx="228600" cy="247010"/>
          </a:xfrm>
          <a:prstGeom prst="rect">
            <a:avLst/>
          </a:prstGeom>
        </p:spPr>
        <p:txBody>
          <a:bodyPr lIns="45720" rIns="4572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8BC9D2-F092-9047-8369-E698286008C1}" type="slidenum">
              <a:rPr lang="en-US" sz="800" smtClean="0">
                <a:solidFill>
                  <a:schemeClr val="accent6">
                    <a:lumMod val="75000"/>
                  </a:schemeClr>
                </a:solidFill>
              </a:rPr>
              <a:pPr/>
              <a:t>‹#›</a:t>
            </a:fld>
            <a:endParaRPr lang="en-US" sz="800" dirty="0">
              <a:solidFill>
                <a:schemeClr val="accent6">
                  <a:lumMod val="75000"/>
                </a:schemeClr>
              </a:solidFill>
            </a:endParaRPr>
          </a:p>
        </p:txBody>
      </p:sp>
    </p:spTree>
    <p:extLst>
      <p:ext uri="{BB962C8B-B14F-4D97-AF65-F5344CB8AC3E}">
        <p14:creationId xmlns:p14="http://schemas.microsoft.com/office/powerpoint/2010/main" val="27163232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dt="0"/>
  <p:txStyles>
    <p:titleStyle>
      <a:lvl1pPr algn="l" defTabSz="457200" rtl="0" eaLnBrk="1" latinLnBrk="0" hangingPunct="1">
        <a:spcBef>
          <a:spcPct val="0"/>
        </a:spcBef>
        <a:buNone/>
        <a:defRPr sz="3000" kern="1200">
          <a:solidFill>
            <a:srgbClr val="92092C"/>
          </a:solidFill>
          <a:latin typeface="+mj-lt"/>
          <a:ea typeface="+mj-ea"/>
          <a:cs typeface="+mj-cs"/>
        </a:defRPr>
      </a:lvl1pPr>
    </p:titleStyle>
    <p:bodyStyle>
      <a:lvl1pPr marL="342900" indent="-342900" algn="l" defTabSz="457200" rtl="0" eaLnBrk="1" latinLnBrk="0" hangingPunct="1">
        <a:spcBef>
          <a:spcPct val="20000"/>
        </a:spcBef>
        <a:buClr>
          <a:srgbClr val="F99F58"/>
        </a:buClr>
        <a:buFont typeface="Arial"/>
        <a:buChar char="•"/>
        <a:defRPr lang="en-US" sz="2500" kern="1200" dirty="0" smtClean="0">
          <a:solidFill>
            <a:schemeClr val="tx1"/>
          </a:solidFill>
          <a:latin typeface="+mn-lt"/>
          <a:ea typeface="+mn-ea"/>
          <a:cs typeface="+mn-cs"/>
        </a:defRPr>
      </a:lvl1pPr>
      <a:lvl2pPr marL="742950" indent="-285750" algn="l" defTabSz="457200" rtl="0" eaLnBrk="1" latinLnBrk="0" hangingPunct="1">
        <a:spcBef>
          <a:spcPct val="20000"/>
        </a:spcBef>
        <a:buClr>
          <a:srgbClr val="F99F58"/>
        </a:buClr>
        <a:buFont typeface="Arial"/>
        <a:buChar char="•"/>
        <a:defRPr lang="en-US" sz="2000" kern="1200" dirty="0" smtClean="0">
          <a:solidFill>
            <a:schemeClr val="tx1"/>
          </a:solidFill>
          <a:latin typeface="+mn-lt"/>
          <a:ea typeface="+mn-ea"/>
          <a:cs typeface="+mn-cs"/>
        </a:defRPr>
      </a:lvl2pPr>
      <a:lvl3pPr marL="1143000" indent="-228600" algn="l" defTabSz="457200" rtl="0" eaLnBrk="1" latinLnBrk="0" hangingPunct="1">
        <a:spcBef>
          <a:spcPct val="20000"/>
        </a:spcBef>
        <a:buClr>
          <a:srgbClr val="9A9A9A"/>
        </a:buClr>
        <a:buFont typeface="Lucida Grande"/>
        <a:buChar char="–"/>
        <a:defRPr lang="en-US" sz="2000" kern="1200" dirty="0" smtClean="0">
          <a:solidFill>
            <a:schemeClr val="tx1"/>
          </a:solidFill>
          <a:latin typeface="+mn-lt"/>
          <a:ea typeface="+mn-ea"/>
          <a:cs typeface="+mn-cs"/>
        </a:defRPr>
      </a:lvl3pPr>
      <a:lvl4pPr marL="1600200" indent="-228600" algn="l" defTabSz="457200" rtl="0" eaLnBrk="1" latinLnBrk="0" hangingPunct="1">
        <a:spcBef>
          <a:spcPct val="20000"/>
        </a:spcBef>
        <a:buClr>
          <a:srgbClr val="9A9A9A"/>
        </a:buClr>
        <a:buFont typeface="Lucida Grande"/>
        <a:buChar char="–"/>
        <a:defRPr lang="en-US" sz="1500" kern="1200" dirty="0" smtClean="0">
          <a:solidFill>
            <a:schemeClr val="tx1"/>
          </a:solidFill>
          <a:latin typeface="+mn-lt"/>
          <a:ea typeface="+mn-ea"/>
          <a:cs typeface="+mn-cs"/>
        </a:defRPr>
      </a:lvl4pPr>
      <a:lvl5pPr marL="2057400" indent="-228600" algn="l" defTabSz="457200" rtl="0" eaLnBrk="1" latinLnBrk="0" hangingPunct="1">
        <a:spcBef>
          <a:spcPct val="20000"/>
        </a:spcBef>
        <a:buClr>
          <a:srgbClr val="9A9A9A"/>
        </a:buClr>
        <a:buFont typeface="Lucida Grande"/>
        <a:buChar char="–"/>
        <a:defRPr lang="en-US" sz="1500" kern="1200" dirty="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0" userDrawn="1">
          <p15:clr>
            <a:srgbClr val="F26B43"/>
          </p15:clr>
        </p15:guide>
        <p15:guide id="4" pos="5520" userDrawn="1">
          <p15:clr>
            <a:srgbClr val="F26B43"/>
          </p15:clr>
        </p15:guide>
        <p15:guide id="5" orient="horz" pos="720" userDrawn="1">
          <p15:clr>
            <a:srgbClr val="F26B43"/>
          </p15:clr>
        </p15:guide>
        <p15:guide id="6" orient="horz" pos="3792" userDrawn="1">
          <p15:clr>
            <a:srgbClr val="F26B43"/>
          </p15:clr>
        </p15:guide>
        <p15:guide id="7" orient="horz" pos="4176" userDrawn="1">
          <p15:clr>
            <a:srgbClr val="F26B43"/>
          </p15:clr>
        </p15:guide>
        <p15:guide id="8" pos="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7"/>
          <p:cNvSpPr>
            <a:spLocks/>
          </p:cNvSpPr>
          <p:nvPr/>
        </p:nvSpPr>
        <p:spPr bwMode="auto">
          <a:xfrm>
            <a:off x="3175" y="5995219"/>
            <a:ext cx="9140825" cy="863584"/>
          </a:xfrm>
          <a:custGeom>
            <a:avLst/>
            <a:gdLst>
              <a:gd name="T0" fmla="*/ 0 w 2879"/>
              <a:gd name="T1" fmla="*/ 131 h 319"/>
              <a:gd name="T2" fmla="*/ 0 w 2879"/>
              <a:gd name="T3" fmla="*/ 319 h 319"/>
              <a:gd name="T4" fmla="*/ 2879 w 2879"/>
              <a:gd name="T5" fmla="*/ 319 h 319"/>
              <a:gd name="T6" fmla="*/ 2879 w 2879"/>
              <a:gd name="T7" fmla="*/ 0 h 319"/>
              <a:gd name="T8" fmla="*/ 1019 w 2879"/>
              <a:gd name="T9" fmla="*/ 182 h 319"/>
              <a:gd name="T10" fmla="*/ 0 w 2879"/>
              <a:gd name="T11" fmla="*/ 131 h 319"/>
            </a:gdLst>
            <a:ahLst/>
            <a:cxnLst>
              <a:cxn ang="0">
                <a:pos x="T0" y="T1"/>
              </a:cxn>
              <a:cxn ang="0">
                <a:pos x="T2" y="T3"/>
              </a:cxn>
              <a:cxn ang="0">
                <a:pos x="T4" y="T5"/>
              </a:cxn>
              <a:cxn ang="0">
                <a:pos x="T6" y="T7"/>
              </a:cxn>
              <a:cxn ang="0">
                <a:pos x="T8" y="T9"/>
              </a:cxn>
              <a:cxn ang="0">
                <a:pos x="T10" y="T11"/>
              </a:cxn>
            </a:cxnLst>
            <a:rect l="0" t="0" r="r" b="b"/>
            <a:pathLst>
              <a:path w="2879" h="319">
                <a:moveTo>
                  <a:pt x="0" y="131"/>
                </a:moveTo>
                <a:cubicBezTo>
                  <a:pt x="0" y="319"/>
                  <a:pt x="0" y="319"/>
                  <a:pt x="0" y="319"/>
                </a:cubicBezTo>
                <a:cubicBezTo>
                  <a:pt x="2879" y="319"/>
                  <a:pt x="2879" y="319"/>
                  <a:pt x="2879" y="319"/>
                </a:cubicBezTo>
                <a:cubicBezTo>
                  <a:pt x="2879" y="0"/>
                  <a:pt x="2879" y="0"/>
                  <a:pt x="2879" y="0"/>
                </a:cubicBezTo>
                <a:cubicBezTo>
                  <a:pt x="2343" y="116"/>
                  <a:pt x="1705" y="182"/>
                  <a:pt x="1019" y="182"/>
                </a:cubicBezTo>
                <a:cubicBezTo>
                  <a:pt x="664" y="182"/>
                  <a:pt x="322" y="165"/>
                  <a:pt x="0" y="13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US" b="0" i="0" u="none" dirty="0"/>
          </a:p>
        </p:txBody>
      </p:sp>
      <p:sp>
        <p:nvSpPr>
          <p:cNvPr id="4" name="Freeform 6"/>
          <p:cNvSpPr>
            <a:spLocks/>
          </p:cNvSpPr>
          <p:nvPr/>
        </p:nvSpPr>
        <p:spPr bwMode="auto">
          <a:xfrm>
            <a:off x="0" y="6145854"/>
            <a:ext cx="9144000" cy="719520"/>
          </a:xfrm>
          <a:custGeom>
            <a:avLst/>
            <a:gdLst>
              <a:gd name="T0" fmla="*/ 0 w 2880"/>
              <a:gd name="T1" fmla="*/ 94 h 273"/>
              <a:gd name="T2" fmla="*/ 0 w 2880"/>
              <a:gd name="T3" fmla="*/ 273 h 273"/>
              <a:gd name="T4" fmla="*/ 2880 w 2880"/>
              <a:gd name="T5" fmla="*/ 273 h 273"/>
              <a:gd name="T6" fmla="*/ 2880 w 2880"/>
              <a:gd name="T7" fmla="*/ 0 h 273"/>
              <a:gd name="T8" fmla="*/ 1130 w 2880"/>
              <a:gd name="T9" fmla="*/ 156 h 273"/>
              <a:gd name="T10" fmla="*/ 0 w 2880"/>
              <a:gd name="T11" fmla="*/ 94 h 273"/>
            </a:gdLst>
            <a:ahLst/>
            <a:cxnLst>
              <a:cxn ang="0">
                <a:pos x="T0" y="T1"/>
              </a:cxn>
              <a:cxn ang="0">
                <a:pos x="T2" y="T3"/>
              </a:cxn>
              <a:cxn ang="0">
                <a:pos x="T4" y="T5"/>
              </a:cxn>
              <a:cxn ang="0">
                <a:pos x="T6" y="T7"/>
              </a:cxn>
              <a:cxn ang="0">
                <a:pos x="T8" y="T9"/>
              </a:cxn>
              <a:cxn ang="0">
                <a:pos x="T10" y="T11"/>
              </a:cxn>
            </a:cxnLst>
            <a:rect l="0" t="0" r="r" b="b"/>
            <a:pathLst>
              <a:path w="2880" h="273">
                <a:moveTo>
                  <a:pt x="0" y="94"/>
                </a:moveTo>
                <a:cubicBezTo>
                  <a:pt x="0" y="273"/>
                  <a:pt x="0" y="273"/>
                  <a:pt x="0" y="273"/>
                </a:cubicBezTo>
                <a:cubicBezTo>
                  <a:pt x="2880" y="273"/>
                  <a:pt x="2880" y="273"/>
                  <a:pt x="2880" y="273"/>
                </a:cubicBezTo>
                <a:cubicBezTo>
                  <a:pt x="2880" y="0"/>
                  <a:pt x="2880" y="0"/>
                  <a:pt x="2880" y="0"/>
                </a:cubicBezTo>
                <a:cubicBezTo>
                  <a:pt x="2376" y="99"/>
                  <a:pt x="1775" y="156"/>
                  <a:pt x="1130" y="156"/>
                </a:cubicBezTo>
                <a:cubicBezTo>
                  <a:pt x="733" y="156"/>
                  <a:pt x="352" y="134"/>
                  <a:pt x="0" y="94"/>
                </a:cubicBezTo>
                <a:close/>
              </a:path>
            </a:pathLst>
          </a:custGeom>
          <a:gradFill flip="none" rotWithShape="1">
            <a:gsLst>
              <a:gs pos="0">
                <a:schemeClr val="accent2"/>
              </a:gs>
              <a:gs pos="76000">
                <a:schemeClr val="bg1">
                  <a:lumMod val="2000"/>
                  <a:lumOff val="98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147" name="Rectangle 3"/>
          <p:cNvSpPr>
            <a:spLocks noGrp="1" noChangeArrowheads="1"/>
          </p:cNvSpPr>
          <p:nvPr>
            <p:ph type="body" idx="1"/>
          </p:nvPr>
        </p:nvSpPr>
        <p:spPr bwMode="gray">
          <a:xfrm>
            <a:off x="403225" y="1447800"/>
            <a:ext cx="845820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Rectangle 34"/>
          <p:cNvSpPr/>
          <p:nvPr/>
        </p:nvSpPr>
        <p:spPr>
          <a:xfrm rot="120000">
            <a:off x="-2748" y="-158862"/>
            <a:ext cx="9178814" cy="1537032"/>
          </a:xfrm>
          <a:custGeom>
            <a:avLst/>
            <a:gdLst/>
            <a:ahLst/>
            <a:cxnLst/>
            <a:rect l="l" t="t" r="r" b="b"/>
            <a:pathLst>
              <a:path w="9208150" h="1537032">
                <a:moveTo>
                  <a:pt x="9157359" y="0"/>
                </a:moveTo>
                <a:lnTo>
                  <a:pt x="9208150" y="1454454"/>
                </a:lnTo>
                <a:cubicBezTo>
                  <a:pt x="8742913" y="1402656"/>
                  <a:pt x="8268760" y="1359162"/>
                  <a:pt x="7787384" y="1323188"/>
                </a:cubicBezTo>
                <a:cubicBezTo>
                  <a:pt x="4862847" y="1104632"/>
                  <a:pt x="2160638" y="1200187"/>
                  <a:pt x="42507" y="1537032"/>
                </a:cubicBezTo>
                <a:lnTo>
                  <a:pt x="0" y="319782"/>
                </a:lnTo>
                <a:close/>
              </a:path>
            </a:pathLst>
          </a:custGeom>
          <a:gradFill flip="none" rotWithShape="1">
            <a:gsLst>
              <a:gs pos="0">
                <a:schemeClr val="accent1"/>
              </a:gs>
              <a:gs pos="31000">
                <a:schemeClr val="accent2"/>
              </a:gs>
              <a:gs pos="66000">
                <a:schemeClr val="accent2">
                  <a:lumMod val="60000"/>
                  <a:lumOff val="40000"/>
                </a:schemeClr>
              </a:gs>
              <a:gs pos="100000">
                <a:schemeClr val="bg1"/>
              </a:gs>
            </a:gsLst>
            <a:lin ang="10800000" scaled="0"/>
            <a:tileRect/>
          </a:gra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35" name="Rectangle 34"/>
          <p:cNvSpPr/>
          <p:nvPr/>
        </p:nvSpPr>
        <p:spPr>
          <a:xfrm>
            <a:off x="0" y="0"/>
            <a:ext cx="9144000" cy="1348472"/>
          </a:xfrm>
          <a:custGeom>
            <a:avLst/>
            <a:gdLst/>
            <a:ahLst/>
            <a:cxnLst/>
            <a:rect l="l" t="t" r="r" b="b"/>
            <a:pathLst>
              <a:path w="9162940" h="1348472">
                <a:moveTo>
                  <a:pt x="0" y="0"/>
                </a:moveTo>
                <a:lnTo>
                  <a:pt x="9162940" y="0"/>
                </a:lnTo>
                <a:lnTo>
                  <a:pt x="9162940" y="1240079"/>
                </a:lnTo>
                <a:cubicBezTo>
                  <a:pt x="8728553" y="1192246"/>
                  <a:pt x="8286466" y="1152216"/>
                  <a:pt x="7838114" y="1118710"/>
                </a:cubicBezTo>
                <a:cubicBezTo>
                  <a:pt x="4870425" y="896930"/>
                  <a:pt x="2131674" y="998597"/>
                  <a:pt x="0" y="1348472"/>
                </a:cubicBezTo>
                <a:close/>
              </a:path>
            </a:pathLst>
          </a:custGeom>
          <a:gradFill>
            <a:gsLst>
              <a:gs pos="0">
                <a:schemeClr val="tx2"/>
              </a:gs>
              <a:gs pos="24140">
                <a:schemeClr val="tx2"/>
              </a:gs>
              <a:gs pos="68000">
                <a:schemeClr val="accent2"/>
              </a:gs>
              <a:gs pos="100000">
                <a:schemeClr val="bg1"/>
              </a:gs>
            </a:gsLst>
            <a:lin ang="2400000" scaled="0"/>
          </a:gra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6146" name="Rectangle 2"/>
          <p:cNvSpPr>
            <a:spLocks noGrp="1" noChangeArrowheads="1"/>
          </p:cNvSpPr>
          <p:nvPr>
            <p:ph type="title"/>
          </p:nvPr>
        </p:nvSpPr>
        <p:spPr bwMode="gray">
          <a:xfrm>
            <a:off x="267862" y="478476"/>
            <a:ext cx="7871586" cy="4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endParaRPr lang="en-US" dirty="0"/>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85544" y="86564"/>
            <a:ext cx="784376" cy="995843"/>
          </a:xfrm>
          <a:prstGeom prst="rect">
            <a:avLst/>
          </a:prstGeom>
        </p:spPr>
      </p:pic>
      <p:sp>
        <p:nvSpPr>
          <p:cNvPr id="11" name="Text Box 45"/>
          <p:cNvSpPr txBox="1">
            <a:spLocks noChangeArrowheads="1"/>
          </p:cNvSpPr>
          <p:nvPr userDrawn="1"/>
        </p:nvSpPr>
        <p:spPr bwMode="gray">
          <a:xfrm>
            <a:off x="2258218" y="6735763"/>
            <a:ext cx="4957763" cy="122237"/>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a:defRPr/>
            </a:pPr>
            <a:fld id="{97D07823-7A11-4406-9FC2-B11545A84C96}" type="slidenum">
              <a:rPr lang="en-US" sz="800" smtClean="0">
                <a:solidFill>
                  <a:schemeClr val="tx1"/>
                </a:solidFill>
                <a:cs typeface="Arial" pitchFamily="34" charset="0"/>
              </a:rPr>
              <a:pPr algn="ctr">
                <a:defRPr/>
              </a:pPr>
              <a:t>‹#›</a:t>
            </a:fld>
            <a:r>
              <a:rPr lang="en-US" sz="800" dirty="0">
                <a:solidFill>
                  <a:schemeClr val="tx1"/>
                </a:solidFill>
                <a:cs typeface="Arial" pitchFamily="34" charset="0"/>
              </a:rPr>
              <a:t> | For internal use only.  Not to be shown, distributed or discussed with anyone outside Novartis.</a:t>
            </a:r>
          </a:p>
        </p:txBody>
      </p:sp>
    </p:spTree>
    <p:extLst>
      <p:ext uri="{BB962C8B-B14F-4D97-AF65-F5344CB8AC3E}">
        <p14:creationId xmlns:p14="http://schemas.microsoft.com/office/powerpoint/2010/main" val="106717101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5000"/>
        </a:lnSpc>
        <a:spcBef>
          <a:spcPct val="0"/>
        </a:spcBef>
        <a:spcAft>
          <a:spcPct val="0"/>
        </a:spcAft>
        <a:defRPr sz="2600" b="1" i="0" u="none">
          <a:solidFill>
            <a:schemeClr val="bg1"/>
          </a:solidFill>
          <a:effectLst/>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342900" indent="-342900"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tx1"/>
          </a:solidFill>
          <a:latin typeface="+mn-lt"/>
          <a:ea typeface="+mn-ea"/>
          <a:cs typeface="+mn-cs"/>
        </a:defRPr>
      </a:lvl1pPr>
      <a:lvl2pPr marL="398463" indent="-163513" algn="l" rtl="0" eaLnBrk="1" fontAlgn="base" hangingPunct="1">
        <a:lnSpc>
          <a:spcPct val="95000"/>
        </a:lnSpc>
        <a:spcBef>
          <a:spcPct val="40000"/>
        </a:spcBef>
        <a:spcAft>
          <a:spcPct val="0"/>
        </a:spcAft>
        <a:buClr>
          <a:schemeClr val="accent2"/>
        </a:buClr>
        <a:buFont typeface="Arial" pitchFamily="34" charset="0"/>
        <a:buChar char="•"/>
        <a:defRPr sz="2000">
          <a:solidFill>
            <a:schemeClr val="tx1"/>
          </a:solidFill>
          <a:latin typeface="+mn-lt"/>
        </a:defRPr>
      </a:lvl2pPr>
      <a:lvl3pPr marL="577850" indent="-177800" algn="l" rtl="0" eaLnBrk="1" fontAlgn="base" hangingPunct="1">
        <a:lnSpc>
          <a:spcPct val="95000"/>
        </a:lnSpc>
        <a:spcBef>
          <a:spcPct val="30000"/>
        </a:spcBef>
        <a:spcAft>
          <a:spcPct val="0"/>
        </a:spcAft>
        <a:buClr>
          <a:schemeClr val="tx1"/>
        </a:buClr>
        <a:buFont typeface="Arial" pitchFamily="34" charset="0"/>
        <a:buChar char="-"/>
        <a:defRPr>
          <a:solidFill>
            <a:schemeClr val="tx1"/>
          </a:solidFill>
          <a:latin typeface="+mn-lt"/>
        </a:defRPr>
      </a:lvl3pPr>
      <a:lvl4pPr marL="752475" indent="-173038" algn="l" rtl="0" eaLnBrk="1" fontAlgn="base" hangingPunct="1">
        <a:lnSpc>
          <a:spcPct val="95000"/>
        </a:lnSpc>
        <a:spcBef>
          <a:spcPct val="20000"/>
        </a:spcBef>
        <a:spcAft>
          <a:spcPct val="0"/>
        </a:spcAft>
        <a:buClr>
          <a:schemeClr val="tx1"/>
        </a:buClr>
        <a:buFont typeface="Arial" pitchFamily="34" charset="0"/>
        <a:buChar char="•"/>
        <a:defRPr sz="1600">
          <a:solidFill>
            <a:schemeClr val="tx1"/>
          </a:solidFill>
          <a:latin typeface="+mn-lt"/>
        </a:defRPr>
      </a:lvl4pPr>
      <a:lvl5pPr marL="917575" indent="-163513" algn="l" rtl="0" eaLnBrk="1" fontAlgn="base" hangingPunct="1">
        <a:spcBef>
          <a:spcPct val="20000"/>
        </a:spcBef>
        <a:spcAft>
          <a:spcPct val="0"/>
        </a:spcAft>
        <a:buChar char="»"/>
        <a:defRPr sz="1400">
          <a:solidFill>
            <a:schemeClr val="tx1"/>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creen Shot 2015-06-01 at 12.19.14 PM.pn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1475"/>
            <a:ext cx="9144000" cy="6855050"/>
          </a:xfrm>
          <a:prstGeom prst="rect">
            <a:avLst/>
          </a:prstGeom>
        </p:spPr>
      </p:pic>
      <p:sp>
        <p:nvSpPr>
          <p:cNvPr id="2" name="Title Placeholder 1"/>
          <p:cNvSpPr>
            <a:spLocks noGrp="1"/>
          </p:cNvSpPr>
          <p:nvPr>
            <p:ph type="title"/>
          </p:nvPr>
        </p:nvSpPr>
        <p:spPr>
          <a:xfrm>
            <a:off x="228600" y="-4481"/>
            <a:ext cx="8686800" cy="87601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28600" y="1143000"/>
            <a:ext cx="8686800" cy="50339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34450" y="6553200"/>
            <a:ext cx="228600" cy="212725"/>
          </a:xfrm>
          <a:prstGeom prst="rect">
            <a:avLst/>
          </a:prstGeom>
        </p:spPr>
        <p:txBody>
          <a:bodyPr vert="horz" wrap="none" lIns="45720" tIns="0" rIns="91440" bIns="45720" rtlCol="0" anchor="b"/>
          <a:lstStyle>
            <a:lvl1pPr algn="r">
              <a:defRPr sz="700">
                <a:solidFill>
                  <a:schemeClr val="tx1"/>
                </a:solidFill>
              </a:defRPr>
            </a:lvl1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25025573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hf hdr="0" ftr="0" dt="0"/>
  <p:txStyles>
    <p:titleStyle>
      <a:lvl1pPr algn="l" defTabSz="914400" rtl="0" eaLnBrk="1" latinLnBrk="0" hangingPunct="1">
        <a:lnSpc>
          <a:spcPct val="95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4">
          <p15:clr>
            <a:srgbClr val="F26B43"/>
          </p15:clr>
        </p15:guide>
        <p15:guide id="2" orient="horz" pos="720">
          <p15:clr>
            <a:srgbClr val="F26B43"/>
          </p15:clr>
        </p15:guide>
        <p15:guide id="3" pos="56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B009C-3243-4072-B920-972B33C248D8}" type="datetimeFigureOut">
              <a:rPr lang="en-US" smtClean="0">
                <a:solidFill>
                  <a:prstClr val="black">
                    <a:tint val="75000"/>
                  </a:prstClr>
                </a:solidFill>
              </a:rPr>
              <a:pPr/>
              <a:t>3/4/2020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32410-6BF3-4D1A-8098-EE26FDB42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3492318"/>
      </p:ext>
    </p:extLst>
  </p:cSld>
  <p:clrMap bg1="lt1" tx1="dk1" bg2="lt2" tx2="dk2" accent1="accent1" accent2="accent2" accent3="accent3" accent4="accent4" accent5="accent5" accent6="accent6" hlink="hlink" folHlink="folHlink"/>
  <p:sldLayoutIdLst>
    <p:sldLayoutId id="21474837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creen Shot 2015-06-01 at 12.19.14 PM.pn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1475"/>
            <a:ext cx="9144000" cy="6855050"/>
          </a:xfrm>
          <a:prstGeom prst="rect">
            <a:avLst/>
          </a:prstGeom>
        </p:spPr>
      </p:pic>
      <p:sp>
        <p:nvSpPr>
          <p:cNvPr id="2" name="Title Placeholder 1"/>
          <p:cNvSpPr>
            <a:spLocks noGrp="1"/>
          </p:cNvSpPr>
          <p:nvPr>
            <p:ph type="title"/>
          </p:nvPr>
        </p:nvSpPr>
        <p:spPr>
          <a:xfrm>
            <a:off x="228600" y="-4481"/>
            <a:ext cx="8686800" cy="87601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28600" y="1143000"/>
            <a:ext cx="8686800" cy="50339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34450" y="6553200"/>
            <a:ext cx="228600" cy="212725"/>
          </a:xfrm>
          <a:prstGeom prst="rect">
            <a:avLst/>
          </a:prstGeom>
        </p:spPr>
        <p:txBody>
          <a:bodyPr vert="horz" wrap="none" lIns="45720" tIns="0" rIns="91440" bIns="45720" rtlCol="0" anchor="b"/>
          <a:lstStyle>
            <a:lvl1pPr algn="r">
              <a:defRPr sz="700">
                <a:solidFill>
                  <a:schemeClr val="tx1"/>
                </a:solidFill>
              </a:defRPr>
            </a:lvl1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281264452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ftr="0" dt="0"/>
  <p:txStyles>
    <p:titleStyle>
      <a:lvl1pPr algn="l" defTabSz="914400" rtl="0" eaLnBrk="1" latinLnBrk="0" hangingPunct="1">
        <a:lnSpc>
          <a:spcPct val="95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4">
          <p15:clr>
            <a:srgbClr val="F26B43"/>
          </p15:clr>
        </p15:guide>
        <p15:guide id="2" orient="horz" pos="720">
          <p15:clr>
            <a:srgbClr val="F26B43"/>
          </p15:clr>
        </p15:guide>
        <p15:guide id="3" pos="561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creen Shot 2015-06-01 at 12.19.14 PM.pn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1475"/>
            <a:ext cx="9144000" cy="6855050"/>
          </a:xfrm>
          <a:prstGeom prst="rect">
            <a:avLst/>
          </a:prstGeom>
        </p:spPr>
      </p:pic>
      <p:sp>
        <p:nvSpPr>
          <p:cNvPr id="2" name="Title Placeholder 1"/>
          <p:cNvSpPr>
            <a:spLocks noGrp="1"/>
          </p:cNvSpPr>
          <p:nvPr>
            <p:ph type="title"/>
          </p:nvPr>
        </p:nvSpPr>
        <p:spPr>
          <a:xfrm>
            <a:off x="228600" y="-4481"/>
            <a:ext cx="8686800" cy="87601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28600" y="1143000"/>
            <a:ext cx="8686800" cy="50339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34450" y="6553200"/>
            <a:ext cx="228600" cy="212725"/>
          </a:xfrm>
          <a:prstGeom prst="rect">
            <a:avLst/>
          </a:prstGeom>
        </p:spPr>
        <p:txBody>
          <a:bodyPr vert="horz" wrap="none" lIns="45720" tIns="0" rIns="91440" bIns="45720" rtlCol="0" anchor="b"/>
          <a:lstStyle>
            <a:lvl1pPr algn="r">
              <a:defRPr sz="700">
                <a:solidFill>
                  <a:schemeClr val="tx1"/>
                </a:solidFill>
              </a:defRPr>
            </a:lvl1pPr>
          </a:lstStyle>
          <a:p>
            <a:fld id="{75F6DD86-5FFB-44DB-8CE8-D72E7659F8CF}"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422246040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hf hdr="0" ftr="0" dt="0"/>
  <p:txStyles>
    <p:titleStyle>
      <a:lvl1pPr algn="l" defTabSz="914400" rtl="0" eaLnBrk="1" latinLnBrk="0" hangingPunct="1">
        <a:lnSpc>
          <a:spcPct val="95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4">
          <p15:clr>
            <a:srgbClr val="F26B43"/>
          </p15:clr>
        </p15:guide>
        <p15:guide id="2" orient="horz" pos="720">
          <p15:clr>
            <a:srgbClr val="F26B43"/>
          </p15:clr>
        </p15:guide>
        <p15:guide id="3" pos="561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76200"/>
            <a:ext cx="8991600" cy="944628"/>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76200" y="1142999"/>
            <a:ext cx="8991600" cy="487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6200" y="6282685"/>
            <a:ext cx="422122" cy="365125"/>
          </a:xfrm>
          <a:prstGeom prst="rect">
            <a:avLst/>
          </a:prstGeom>
        </p:spPr>
        <p:txBody>
          <a:bodyPr vert="horz" lIns="91440" tIns="45720" rIns="91440" bIns="45720" rtlCol="0" anchor="b"/>
          <a:lstStyle>
            <a:lvl1pPr algn="l">
              <a:defRPr sz="800">
                <a:solidFill>
                  <a:srgbClr val="92092C"/>
                </a:solidFill>
              </a:defRPr>
            </a:lvl1pPr>
          </a:lstStyle>
          <a:p>
            <a:fld id="{568BC9D2-F092-9047-8369-E698286008C1}" type="slidenum">
              <a:rPr lang="en-US" smtClean="0"/>
              <a:pPr/>
              <a:t>‹#›</a:t>
            </a:fld>
            <a:endParaRPr lang="en-US" dirty="0"/>
          </a:p>
        </p:txBody>
      </p:sp>
      <p:pic>
        <p:nvPicPr>
          <p:cNvPr id="7" name="Picture 6" descr="Screen Shot 2015-06-01 at 12.28.28 PM.pn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
            <a:ext cx="9165352" cy="6865144"/>
          </a:xfrm>
          <a:prstGeom prst="rect">
            <a:avLst/>
          </a:prstGeom>
        </p:spPr>
      </p:pic>
      <p:sp>
        <p:nvSpPr>
          <p:cNvPr id="8" name="Slide Number Placeholder 8"/>
          <p:cNvSpPr txBox="1">
            <a:spLocks/>
          </p:cNvSpPr>
          <p:nvPr userDrawn="1"/>
        </p:nvSpPr>
        <p:spPr>
          <a:xfrm>
            <a:off x="76200" y="6382390"/>
            <a:ext cx="228600" cy="247010"/>
          </a:xfrm>
          <a:prstGeom prst="rect">
            <a:avLst/>
          </a:prstGeom>
        </p:spPr>
        <p:txBody>
          <a:bodyPr lIns="45720" rIns="4572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8BC9D2-F092-9047-8369-E698286008C1}" type="slidenum">
              <a:rPr lang="en-US" sz="800" smtClean="0">
                <a:solidFill>
                  <a:srgbClr val="9A9A9A">
                    <a:lumMod val="75000"/>
                  </a:srgbClr>
                </a:solidFill>
              </a:rPr>
              <a:pPr/>
              <a:t>‹#›</a:t>
            </a:fld>
            <a:endParaRPr lang="en-US" sz="800" dirty="0">
              <a:solidFill>
                <a:srgbClr val="9A9A9A">
                  <a:lumMod val="75000"/>
                </a:srgbClr>
              </a:solidFill>
            </a:endParaRPr>
          </a:p>
        </p:txBody>
      </p:sp>
    </p:spTree>
    <p:extLst>
      <p:ext uri="{BB962C8B-B14F-4D97-AF65-F5344CB8AC3E}">
        <p14:creationId xmlns:p14="http://schemas.microsoft.com/office/powerpoint/2010/main" val="359578118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Lst>
  <p:hf hdr="0" ftr="0" dt="0"/>
  <p:txStyles>
    <p:titleStyle>
      <a:lvl1pPr algn="l" defTabSz="457200" rtl="0" eaLnBrk="1" latinLnBrk="0" hangingPunct="1">
        <a:spcBef>
          <a:spcPct val="0"/>
        </a:spcBef>
        <a:buNone/>
        <a:defRPr sz="3000" kern="1200">
          <a:solidFill>
            <a:srgbClr val="92092C"/>
          </a:solidFill>
          <a:latin typeface="+mj-lt"/>
          <a:ea typeface="+mj-ea"/>
          <a:cs typeface="+mj-cs"/>
        </a:defRPr>
      </a:lvl1pPr>
    </p:titleStyle>
    <p:bodyStyle>
      <a:lvl1pPr marL="342900" indent="-342900" algn="l" defTabSz="457200" rtl="0" eaLnBrk="1" latinLnBrk="0" hangingPunct="1">
        <a:spcBef>
          <a:spcPct val="20000"/>
        </a:spcBef>
        <a:buClr>
          <a:srgbClr val="F99F58"/>
        </a:buClr>
        <a:buFont typeface="Arial"/>
        <a:buChar char="•"/>
        <a:defRPr lang="en-US" sz="2500" kern="1200" dirty="0" smtClean="0">
          <a:solidFill>
            <a:schemeClr val="tx1"/>
          </a:solidFill>
          <a:latin typeface="+mn-lt"/>
          <a:ea typeface="+mn-ea"/>
          <a:cs typeface="+mn-cs"/>
        </a:defRPr>
      </a:lvl1pPr>
      <a:lvl2pPr marL="742950" indent="-285750" algn="l" defTabSz="457200" rtl="0" eaLnBrk="1" latinLnBrk="0" hangingPunct="1">
        <a:spcBef>
          <a:spcPct val="20000"/>
        </a:spcBef>
        <a:buClr>
          <a:srgbClr val="F99F58"/>
        </a:buClr>
        <a:buFont typeface="Arial"/>
        <a:buChar char="•"/>
        <a:defRPr lang="en-US" sz="2000" kern="1200" dirty="0" smtClean="0">
          <a:solidFill>
            <a:schemeClr val="tx1"/>
          </a:solidFill>
          <a:latin typeface="+mn-lt"/>
          <a:ea typeface="+mn-ea"/>
          <a:cs typeface="+mn-cs"/>
        </a:defRPr>
      </a:lvl2pPr>
      <a:lvl3pPr marL="1143000" indent="-228600" algn="l" defTabSz="457200" rtl="0" eaLnBrk="1" latinLnBrk="0" hangingPunct="1">
        <a:spcBef>
          <a:spcPct val="20000"/>
        </a:spcBef>
        <a:buClr>
          <a:srgbClr val="9A9A9A"/>
        </a:buClr>
        <a:buFont typeface="Lucida Grande"/>
        <a:buChar char="–"/>
        <a:defRPr lang="en-US" sz="2000" kern="1200" dirty="0" smtClean="0">
          <a:solidFill>
            <a:schemeClr val="tx1"/>
          </a:solidFill>
          <a:latin typeface="+mn-lt"/>
          <a:ea typeface="+mn-ea"/>
          <a:cs typeface="+mn-cs"/>
        </a:defRPr>
      </a:lvl3pPr>
      <a:lvl4pPr marL="1600200" indent="-228600" algn="l" defTabSz="457200" rtl="0" eaLnBrk="1" latinLnBrk="0" hangingPunct="1">
        <a:spcBef>
          <a:spcPct val="20000"/>
        </a:spcBef>
        <a:buClr>
          <a:srgbClr val="9A9A9A"/>
        </a:buClr>
        <a:buFont typeface="Lucida Grande"/>
        <a:buChar char="–"/>
        <a:defRPr lang="en-US" sz="1500" kern="1200" dirty="0" smtClean="0">
          <a:solidFill>
            <a:schemeClr val="tx1"/>
          </a:solidFill>
          <a:latin typeface="+mn-lt"/>
          <a:ea typeface="+mn-ea"/>
          <a:cs typeface="+mn-cs"/>
        </a:defRPr>
      </a:lvl4pPr>
      <a:lvl5pPr marL="2057400" indent="-228600" algn="l" defTabSz="457200" rtl="0" eaLnBrk="1" latinLnBrk="0" hangingPunct="1">
        <a:spcBef>
          <a:spcPct val="20000"/>
        </a:spcBef>
        <a:buClr>
          <a:srgbClr val="9A9A9A"/>
        </a:buClr>
        <a:buFont typeface="Lucida Grande"/>
        <a:buChar char="–"/>
        <a:defRPr lang="en-US" sz="1500" kern="1200" dirty="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40">
          <p15:clr>
            <a:srgbClr val="F26B43"/>
          </p15:clr>
        </p15:guide>
        <p15:guide id="4" pos="5520">
          <p15:clr>
            <a:srgbClr val="F26B43"/>
          </p15:clr>
        </p15:guide>
        <p15:guide id="5" orient="horz" pos="720">
          <p15:clr>
            <a:srgbClr val="F26B43"/>
          </p15:clr>
        </p15:guide>
        <p15:guide id="6" orient="horz" pos="3792">
          <p15:clr>
            <a:srgbClr val="F26B43"/>
          </p15:clr>
        </p15:guide>
        <p15:guide id="7" orient="horz" pos="4176">
          <p15:clr>
            <a:srgbClr val="F26B43"/>
          </p15:clr>
        </p15:guide>
        <p15:guide id="8" pos="9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creen Shot 2015-06-01 at 12.19.14 PM.pn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475"/>
            <a:ext cx="9144000" cy="6855050"/>
          </a:xfrm>
          <a:prstGeom prst="rect">
            <a:avLst/>
          </a:prstGeom>
        </p:spPr>
      </p:pic>
      <p:sp>
        <p:nvSpPr>
          <p:cNvPr id="2" name="Title Placeholder 1"/>
          <p:cNvSpPr>
            <a:spLocks noGrp="1"/>
          </p:cNvSpPr>
          <p:nvPr>
            <p:ph type="title"/>
          </p:nvPr>
        </p:nvSpPr>
        <p:spPr>
          <a:xfrm>
            <a:off x="228600" y="-4481"/>
            <a:ext cx="8686800" cy="87601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28600" y="1143000"/>
            <a:ext cx="8686800" cy="50339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34450" y="6553200"/>
            <a:ext cx="228600" cy="212725"/>
          </a:xfrm>
          <a:prstGeom prst="rect">
            <a:avLst/>
          </a:prstGeom>
        </p:spPr>
        <p:txBody>
          <a:bodyPr vert="horz" wrap="none" lIns="45720" tIns="0" rIns="91440" bIns="45720" rtlCol="0" anchor="b"/>
          <a:lstStyle>
            <a:lvl1pPr algn="r">
              <a:defRPr sz="700">
                <a:solidFill>
                  <a:schemeClr val="tx1"/>
                </a:solidFill>
              </a:defRPr>
            </a:lvl1pPr>
          </a:lstStyle>
          <a:p>
            <a:fld id="{75F6DD86-5FFB-44DB-8CE8-D72E7659F8CF}" type="slidenum">
              <a:rPr lang="en-US" smtClean="0"/>
              <a:pPr/>
              <a:t>‹#›</a:t>
            </a:fld>
            <a:endParaRPr lang="en-US" dirty="0"/>
          </a:p>
        </p:txBody>
      </p:sp>
    </p:spTree>
    <p:extLst>
      <p:ext uri="{BB962C8B-B14F-4D97-AF65-F5344CB8AC3E}">
        <p14:creationId xmlns:p14="http://schemas.microsoft.com/office/powerpoint/2010/main" val="38002274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lnSpc>
          <a:spcPct val="95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4">
          <p15:clr>
            <a:srgbClr val="F26B43"/>
          </p15:clr>
        </p15:guide>
        <p15:guide id="2" orient="horz" pos="720">
          <p15:clr>
            <a:srgbClr val="F26B43"/>
          </p15:clr>
        </p15:guide>
        <p15:guide id="3" pos="56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TASIGNA</a:t>
            </a:r>
            <a:r>
              <a:rPr lang="en-US" baseline="30000" dirty="0"/>
              <a:t>®</a:t>
            </a:r>
            <a:r>
              <a:rPr lang="en-US" dirty="0"/>
              <a:t> (nilotinib) as a Second-Line </a:t>
            </a:r>
            <a:r>
              <a:rPr lang="en-US" dirty="0" smtClean="0"/>
              <a:t>Treatment in </a:t>
            </a:r>
            <a:r>
              <a:rPr lang="en-US" dirty="0"/>
              <a:t>the Evolving Ph+ CML Landscape: A Patient Journey</a:t>
            </a:r>
          </a:p>
        </p:txBody>
      </p:sp>
      <p:sp>
        <p:nvSpPr>
          <p:cNvPr id="6" name="Subtitle 5"/>
          <p:cNvSpPr>
            <a:spLocks noGrp="1"/>
          </p:cNvSpPr>
          <p:nvPr>
            <p:ph type="subTitle" idx="1"/>
          </p:nvPr>
        </p:nvSpPr>
        <p:spPr/>
        <p:txBody>
          <a:bodyPr/>
          <a:lstStyle/>
          <a:p>
            <a:endParaRPr lang="en-US" dirty="0"/>
          </a:p>
        </p:txBody>
      </p:sp>
      <p:sp>
        <p:nvSpPr>
          <p:cNvPr id="5" name="Rectangle 4"/>
          <p:cNvSpPr/>
          <p:nvPr/>
        </p:nvSpPr>
        <p:spPr>
          <a:xfrm rot="16200000">
            <a:off x="7679803" y="5823995"/>
            <a:ext cx="2720050" cy="520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rPr>
              <a:t>NVS/SLID/012019/043</a:t>
            </a:r>
          </a:p>
        </p:txBody>
      </p:sp>
    </p:spTree>
    <p:extLst>
      <p:ext uri="{BB962C8B-B14F-4D97-AF65-F5344CB8AC3E}">
        <p14:creationId xmlns:p14="http://schemas.microsoft.com/office/powerpoint/2010/main" val="371193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ELN Has Defined Optimal Treatment Responses to Second-Line Therapy*</a:t>
            </a:r>
          </a:p>
        </p:txBody>
      </p:sp>
      <p:sp>
        <p:nvSpPr>
          <p:cNvPr id="8" name="Text Placeholder 7"/>
          <p:cNvSpPr>
            <a:spLocks noGrp="1"/>
          </p:cNvSpPr>
          <p:nvPr>
            <p:ph type="body" sz="quarter" idx="13"/>
          </p:nvPr>
        </p:nvSpPr>
        <p:spPr>
          <a:xfrm>
            <a:off x="236989" y="6332989"/>
            <a:ext cx="8686800" cy="441325"/>
          </a:xfrm>
        </p:spPr>
        <p:txBody>
          <a:bodyPr/>
          <a:lstStyle/>
          <a:p>
            <a:r>
              <a:rPr lang="en-US" dirty="0"/>
              <a:t>*The ELN-defined responses to second-line therapy are based mainly on data reported for nilotinib and dasatinib and intended for patients who experience treatment failure with imatinib. </a:t>
            </a:r>
          </a:p>
          <a:p>
            <a:r>
              <a:rPr lang="en-US" altLang="en-US" b="1" dirty="0"/>
              <a:t>Reference: </a:t>
            </a:r>
            <a:r>
              <a:rPr lang="it-IT" dirty="0"/>
              <a:t>Baccarani M et al. </a:t>
            </a:r>
            <a:r>
              <a:rPr lang="it-IT" i="1" dirty="0"/>
              <a:t>Blood. </a:t>
            </a:r>
            <a:r>
              <a:rPr lang="it-IT" dirty="0"/>
              <a:t>2013;122(6):872-884.</a:t>
            </a:r>
            <a:endParaRPr lang="en-US" dirty="0"/>
          </a:p>
        </p:txBody>
      </p:sp>
      <p:sp>
        <p:nvSpPr>
          <p:cNvPr id="10" name="Right Arrow 9"/>
          <p:cNvSpPr/>
          <p:nvPr/>
        </p:nvSpPr>
        <p:spPr>
          <a:xfrm>
            <a:off x="779731" y="3986339"/>
            <a:ext cx="7955280" cy="161672"/>
          </a:xfrm>
          <a:prstGeom prst="rightArrow">
            <a:avLst>
              <a:gd name="adj1" fmla="val 43371"/>
              <a:gd name="adj2" fmla="val 7293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TextBox 35"/>
          <p:cNvSpPr txBox="1"/>
          <p:nvPr/>
        </p:nvSpPr>
        <p:spPr>
          <a:xfrm>
            <a:off x="1714500" y="4171727"/>
            <a:ext cx="12192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3 months</a:t>
            </a:r>
          </a:p>
        </p:txBody>
      </p:sp>
      <p:sp>
        <p:nvSpPr>
          <p:cNvPr id="37" name="TextBox 36"/>
          <p:cNvSpPr txBox="1"/>
          <p:nvPr/>
        </p:nvSpPr>
        <p:spPr>
          <a:xfrm>
            <a:off x="3486150" y="4171727"/>
            <a:ext cx="12192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6 months</a:t>
            </a:r>
          </a:p>
        </p:txBody>
      </p:sp>
      <p:sp>
        <p:nvSpPr>
          <p:cNvPr id="38" name="TextBox 37"/>
          <p:cNvSpPr txBox="1"/>
          <p:nvPr/>
        </p:nvSpPr>
        <p:spPr>
          <a:xfrm>
            <a:off x="5168900" y="4171727"/>
            <a:ext cx="1371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12 months</a:t>
            </a:r>
          </a:p>
        </p:txBody>
      </p:sp>
      <p:sp>
        <p:nvSpPr>
          <p:cNvPr id="39" name="TextBox 38"/>
          <p:cNvSpPr txBox="1"/>
          <p:nvPr/>
        </p:nvSpPr>
        <p:spPr>
          <a:xfrm>
            <a:off x="6432550" y="4171727"/>
            <a:ext cx="2209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After 12 months,</a:t>
            </a:r>
            <a:b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b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 and at any time </a:t>
            </a:r>
          </a:p>
        </p:txBody>
      </p:sp>
      <p:sp>
        <p:nvSpPr>
          <p:cNvPr id="50" name="TextBox 49"/>
          <p:cNvSpPr txBox="1"/>
          <p:nvPr/>
        </p:nvSpPr>
        <p:spPr>
          <a:xfrm>
            <a:off x="184150" y="4171727"/>
            <a:ext cx="12192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Baseline</a:t>
            </a:r>
          </a:p>
        </p:txBody>
      </p:sp>
      <p:cxnSp>
        <p:nvCxnSpPr>
          <p:cNvPr id="71" name="Straight Connector 70"/>
          <p:cNvCxnSpPr/>
          <p:nvPr/>
        </p:nvCxnSpPr>
        <p:spPr>
          <a:xfrm>
            <a:off x="7519785" y="2486408"/>
            <a:ext cx="1681" cy="1554480"/>
          </a:xfrm>
          <a:prstGeom prst="line">
            <a:avLst/>
          </a:prstGeom>
          <a:solidFill>
            <a:schemeClr val="accent1"/>
          </a:solidFill>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858608" y="3560169"/>
            <a:ext cx="1681" cy="457200"/>
          </a:xfrm>
          <a:prstGeom prst="line">
            <a:avLst/>
          </a:prstGeom>
          <a:solidFill>
            <a:schemeClr val="accent1"/>
          </a:solidFill>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105576" y="2514354"/>
            <a:ext cx="1681" cy="1463040"/>
          </a:xfrm>
          <a:prstGeom prst="line">
            <a:avLst/>
          </a:prstGeom>
          <a:solidFill>
            <a:schemeClr val="accent1"/>
          </a:solidFill>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327032" y="3571719"/>
            <a:ext cx="1681" cy="457200"/>
          </a:xfrm>
          <a:prstGeom prst="line">
            <a:avLst/>
          </a:prstGeom>
          <a:solidFill>
            <a:schemeClr val="accent1"/>
          </a:solidFill>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1295400" y="2973340"/>
            <a:ext cx="2025868" cy="731520"/>
          </a:xfrm>
          <a:prstGeom prst="roundRect">
            <a:avLst/>
          </a:prstGeom>
          <a:solidFill>
            <a:schemeClr val="accent1"/>
          </a:solidFill>
          <a:ln>
            <a:noFill/>
          </a:ln>
          <a:effectLst/>
          <a:scene3d>
            <a:camera prst="orthographicFront">
              <a:rot lat="0" lon="0" rev="0"/>
            </a:camera>
            <a:lightRig rig="balanced" dir="t">
              <a:rot lat="0" lon="0" rev="8700000"/>
            </a:lightRig>
          </a:scene3d>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Ph+ &lt;65% and/or </a:t>
            </a:r>
          </a:p>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BCR-ABL</a:t>
            </a:r>
            <a:r>
              <a:rPr kumimoji="0" lang="en-US" sz="1600" b="1" i="0" u="none" strike="noStrike" kern="0" cap="none" spc="0" normalizeH="0" baseline="30000" noProof="0" dirty="0">
                <a:ln>
                  <a:noFill/>
                </a:ln>
                <a:solidFill>
                  <a:srgbClr val="FFFFFF"/>
                </a:solidFill>
                <a:effectLst/>
                <a:uLnTx/>
                <a:uFillTx/>
                <a:latin typeface="Arial"/>
                <a:ea typeface="+mn-ea"/>
                <a:cs typeface="+mn-cs"/>
              </a:rPr>
              <a:t>IS</a:t>
            </a:r>
            <a:r>
              <a:rPr kumimoji="0" lang="en-US" sz="1600" b="1" i="0" u="none" strike="noStrike" kern="0" cap="none" spc="0" normalizeH="0" baseline="0" noProof="0" dirty="0">
                <a:ln>
                  <a:noFill/>
                </a:ln>
                <a:solidFill>
                  <a:srgbClr val="FFFFFF"/>
                </a:solidFill>
                <a:effectLst/>
                <a:uLnTx/>
                <a:uFillTx/>
                <a:latin typeface="Arial"/>
                <a:ea typeface="+mn-ea"/>
                <a:cs typeface="+mn-cs"/>
              </a:rPr>
              <a:t> ≤10% </a:t>
            </a:r>
          </a:p>
        </p:txBody>
      </p:sp>
      <p:sp>
        <p:nvSpPr>
          <p:cNvPr id="28" name="Rounded Rectangle 27"/>
          <p:cNvSpPr/>
          <p:nvPr/>
        </p:nvSpPr>
        <p:spPr>
          <a:xfrm>
            <a:off x="3048000" y="1836125"/>
            <a:ext cx="2025868" cy="731520"/>
          </a:xfrm>
          <a:prstGeom prst="roundRect">
            <a:avLst/>
          </a:prstGeom>
          <a:solidFill>
            <a:schemeClr val="accent1"/>
          </a:solidFill>
          <a:ln>
            <a:noFill/>
          </a:ln>
          <a:effectLst/>
          <a:scene3d>
            <a:camera prst="orthographicFront">
              <a:rot lat="0" lon="0" rev="0"/>
            </a:camera>
            <a:lightRig rig="balanced" dir="t">
              <a:rot lat="0" lon="0" rev="8700000"/>
            </a:lightRig>
          </a:scene3d>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Ph+ &lt;35% and/or </a:t>
            </a:r>
          </a:p>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BCR-ABL</a:t>
            </a:r>
            <a:r>
              <a:rPr kumimoji="0" lang="en-US" sz="1600" b="1" i="0" u="none" strike="noStrike" kern="0" cap="none" spc="0" normalizeH="0" baseline="30000" noProof="0" dirty="0">
                <a:ln>
                  <a:noFill/>
                </a:ln>
                <a:solidFill>
                  <a:srgbClr val="FFFFFF"/>
                </a:solidFill>
                <a:effectLst/>
                <a:uLnTx/>
                <a:uFillTx/>
                <a:latin typeface="Arial"/>
                <a:ea typeface="+mn-ea"/>
                <a:cs typeface="+mn-cs"/>
              </a:rPr>
              <a:t>IS</a:t>
            </a:r>
            <a:r>
              <a:rPr kumimoji="0" lang="en-US" sz="1600" b="1" i="0" u="none" strike="noStrike" kern="0" cap="none" spc="0" normalizeH="0" baseline="0" noProof="0" dirty="0">
                <a:ln>
                  <a:noFill/>
                </a:ln>
                <a:solidFill>
                  <a:srgbClr val="FFFFFF"/>
                </a:solidFill>
                <a:effectLst/>
                <a:uLnTx/>
                <a:uFillTx/>
                <a:latin typeface="Arial"/>
                <a:ea typeface="+mn-ea"/>
                <a:cs typeface="+mn-cs"/>
              </a:rPr>
              <a:t> ≤10% </a:t>
            </a:r>
          </a:p>
        </p:txBody>
      </p:sp>
      <p:sp>
        <p:nvSpPr>
          <p:cNvPr id="29" name="Rounded Rectangle 28"/>
          <p:cNvSpPr/>
          <p:nvPr/>
        </p:nvSpPr>
        <p:spPr>
          <a:xfrm>
            <a:off x="4683368" y="2973340"/>
            <a:ext cx="2348252" cy="731520"/>
          </a:xfrm>
          <a:prstGeom prst="roundRect">
            <a:avLst/>
          </a:prstGeom>
          <a:solidFill>
            <a:schemeClr val="accent1"/>
          </a:solidFill>
          <a:ln>
            <a:noFill/>
          </a:ln>
          <a:effectLst/>
          <a:scene3d>
            <a:camera prst="orthographicFront">
              <a:rot lat="0" lon="0" rev="0"/>
            </a:camera>
            <a:lightRig rig="balanced" dir="t">
              <a:rot lat="0" lon="0" rev="8700000"/>
            </a:lightRig>
          </a:scene3d>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CCyR (Ph+ 0) and/or </a:t>
            </a:r>
          </a:p>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BCR-ABL</a:t>
            </a:r>
            <a:r>
              <a:rPr kumimoji="0" lang="en-US" sz="1600" b="1" i="0" u="none" strike="noStrike" kern="0" cap="none" spc="0" normalizeH="0" baseline="30000" noProof="0" dirty="0">
                <a:ln>
                  <a:noFill/>
                </a:ln>
                <a:solidFill>
                  <a:srgbClr val="FFFFFF"/>
                </a:solidFill>
                <a:effectLst/>
                <a:uLnTx/>
                <a:uFillTx/>
                <a:latin typeface="Arial"/>
                <a:ea typeface="+mn-ea"/>
                <a:cs typeface="+mn-cs"/>
              </a:rPr>
              <a:t>IS</a:t>
            </a:r>
            <a:r>
              <a:rPr kumimoji="0" lang="en-US" sz="1600" b="1" i="0" u="none" strike="noStrike" kern="0" cap="none" spc="0" normalizeH="0" baseline="0" noProof="0" dirty="0">
                <a:ln>
                  <a:noFill/>
                </a:ln>
                <a:solidFill>
                  <a:srgbClr val="FFFFFF"/>
                </a:solidFill>
                <a:effectLst/>
                <a:uLnTx/>
                <a:uFillTx/>
                <a:latin typeface="Arial"/>
                <a:ea typeface="+mn-ea"/>
                <a:cs typeface="+mn-cs"/>
              </a:rPr>
              <a:t> &lt;1%</a:t>
            </a:r>
          </a:p>
        </p:txBody>
      </p:sp>
      <p:sp>
        <p:nvSpPr>
          <p:cNvPr id="30" name="Rounded Rectangle 29"/>
          <p:cNvSpPr/>
          <p:nvPr/>
        </p:nvSpPr>
        <p:spPr>
          <a:xfrm>
            <a:off x="6432332" y="1836125"/>
            <a:ext cx="2178268" cy="731520"/>
          </a:xfrm>
          <a:prstGeom prst="roundRect">
            <a:avLst/>
          </a:prstGeom>
          <a:solidFill>
            <a:schemeClr val="accent1"/>
          </a:solidFill>
          <a:ln>
            <a:noFill/>
          </a:ln>
          <a:effectLst/>
          <a:scene3d>
            <a:camera prst="orthographicFront">
              <a:rot lat="0" lon="0" rev="0"/>
            </a:camera>
            <a:lightRig rig="balanced" dir="t">
              <a:rot lat="0" lon="0" rev="8700000"/>
            </a:lightRig>
          </a:scene3d>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MMR </a:t>
            </a:r>
          </a:p>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(BCR-ABL</a:t>
            </a:r>
            <a:r>
              <a:rPr kumimoji="0" lang="en-US" sz="1600" b="1" i="0" u="none" strike="noStrike" kern="0" cap="none" spc="0" normalizeH="0" baseline="30000" noProof="0" dirty="0">
                <a:ln>
                  <a:noFill/>
                </a:ln>
                <a:solidFill>
                  <a:srgbClr val="FFFFFF"/>
                </a:solidFill>
                <a:effectLst/>
                <a:uLnTx/>
                <a:uFillTx/>
                <a:latin typeface="Arial"/>
                <a:ea typeface="+mn-ea"/>
                <a:cs typeface="+mn-cs"/>
              </a:rPr>
              <a:t>IS</a:t>
            </a:r>
            <a:r>
              <a:rPr kumimoji="0" lang="en-US" sz="1600" b="1" i="0" u="none" strike="noStrike" kern="0" cap="none" spc="0" normalizeH="0" baseline="0" noProof="0" dirty="0">
                <a:ln>
                  <a:noFill/>
                </a:ln>
                <a:solidFill>
                  <a:srgbClr val="FFFFFF"/>
                </a:solidFill>
                <a:effectLst/>
                <a:uLnTx/>
                <a:uFillTx/>
                <a:latin typeface="Arial"/>
                <a:ea typeface="+mn-ea"/>
                <a:cs typeface="+mn-cs"/>
              </a:rPr>
              <a:t> ≤0.1%)</a:t>
            </a:r>
          </a:p>
        </p:txBody>
      </p:sp>
      <p:sp>
        <p:nvSpPr>
          <p:cNvPr id="52" name="Oval 51"/>
          <p:cNvSpPr/>
          <p:nvPr/>
        </p:nvSpPr>
        <p:spPr>
          <a:xfrm>
            <a:off x="2246908" y="3991507"/>
            <a:ext cx="151336" cy="151336"/>
          </a:xfrm>
          <a:prstGeom prst="ellipse">
            <a:avLst/>
          </a:prstGeom>
          <a:solidFill>
            <a:schemeClr val="bg1"/>
          </a:solidFill>
          <a:ln w="127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5" name="Oval 54"/>
          <p:cNvSpPr/>
          <p:nvPr/>
        </p:nvSpPr>
        <p:spPr>
          <a:xfrm>
            <a:off x="725561" y="3991507"/>
            <a:ext cx="151336" cy="151336"/>
          </a:xfrm>
          <a:prstGeom prst="ellipse">
            <a:avLst/>
          </a:prstGeom>
          <a:solidFill>
            <a:schemeClr val="bg1"/>
          </a:solidFill>
          <a:ln w="127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6" name="Oval 55"/>
          <p:cNvSpPr/>
          <p:nvPr/>
        </p:nvSpPr>
        <p:spPr>
          <a:xfrm>
            <a:off x="4020844" y="3991507"/>
            <a:ext cx="151336" cy="151336"/>
          </a:xfrm>
          <a:prstGeom prst="ellipse">
            <a:avLst/>
          </a:prstGeom>
          <a:solidFill>
            <a:schemeClr val="bg1"/>
          </a:solidFill>
          <a:ln w="127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8" name="Oval 57"/>
          <p:cNvSpPr/>
          <p:nvPr/>
        </p:nvSpPr>
        <p:spPr>
          <a:xfrm>
            <a:off x="5778484" y="3991507"/>
            <a:ext cx="151336" cy="151336"/>
          </a:xfrm>
          <a:prstGeom prst="ellipse">
            <a:avLst/>
          </a:prstGeom>
          <a:solidFill>
            <a:schemeClr val="bg1"/>
          </a:solidFill>
          <a:ln w="127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9" name="Oval 58"/>
          <p:cNvSpPr/>
          <p:nvPr/>
        </p:nvSpPr>
        <p:spPr>
          <a:xfrm>
            <a:off x="7451132" y="3991507"/>
            <a:ext cx="151336" cy="151336"/>
          </a:xfrm>
          <a:prstGeom prst="ellipse">
            <a:avLst/>
          </a:prstGeom>
          <a:solidFill>
            <a:schemeClr val="bg1"/>
          </a:solidFill>
          <a:ln w="127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3" name="TextBox 72"/>
          <p:cNvSpPr txBox="1"/>
          <p:nvPr/>
        </p:nvSpPr>
        <p:spPr>
          <a:xfrm>
            <a:off x="228600" y="4861712"/>
            <a:ext cx="8686800" cy="1011267"/>
          </a:xfrm>
          <a:prstGeom prst="rect">
            <a:avLst/>
          </a:prstGeom>
          <a:solidFill>
            <a:schemeClr val="accent2"/>
          </a:solidFill>
          <a:ln w="6350">
            <a:noFill/>
          </a:ln>
          <a:effectLst>
            <a:outerShdw blurRad="419100" dist="1270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algn="ctr">
              <a:spcBef>
                <a:spcPts val="600"/>
              </a:spcBef>
              <a:defRPr sz="17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a:ea typeface="+mn-ea"/>
                <a:cs typeface="+mn-cs"/>
              </a:rPr>
              <a:t>EMR and MMR are recognized as optimal milestones for patients on second-line therapy</a:t>
            </a:r>
          </a:p>
        </p:txBody>
      </p:sp>
      <p:sp>
        <p:nvSpPr>
          <p:cNvPr id="2" name="Rectangle 1"/>
          <p:cNvSpPr/>
          <p:nvPr/>
        </p:nvSpPr>
        <p:spPr>
          <a:xfrm>
            <a:off x="1510104" y="1151278"/>
            <a:ext cx="6123792" cy="369332"/>
          </a:xfrm>
          <a:prstGeom prst="rect">
            <a:avLst/>
          </a:prstGeom>
        </p:spPr>
        <p:txBody>
          <a:bodyPr wrap="non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7125A"/>
                </a:solidFill>
                <a:effectLst/>
                <a:uLnTx/>
                <a:uFillTx/>
                <a:latin typeface="Arial"/>
                <a:ea typeface="+mn-ea"/>
                <a:cs typeface="+mn-cs"/>
              </a:rPr>
              <a:t>ELN recommendations for second-line treatment</a:t>
            </a:r>
          </a:p>
        </p:txBody>
      </p:sp>
    </p:spTree>
    <p:extLst>
      <p:ext uri="{BB962C8B-B14F-4D97-AF65-F5344CB8AC3E}">
        <p14:creationId xmlns:p14="http://schemas.microsoft.com/office/powerpoint/2010/main" val="91202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or: Elbow 18"/>
          <p:cNvCxnSpPr>
            <a:cxnSpLocks/>
            <a:endCxn id="16" idx="1"/>
          </p:cNvCxnSpPr>
          <p:nvPr/>
        </p:nvCxnSpPr>
        <p:spPr>
          <a:xfrm rot="16200000" flipH="1">
            <a:off x="556870" y="3743691"/>
            <a:ext cx="1053366" cy="254883"/>
          </a:xfrm>
          <a:prstGeom prst="bentConnector2">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itle 4"/>
          <p:cNvSpPr>
            <a:spLocks noGrp="1"/>
          </p:cNvSpPr>
          <p:nvPr>
            <p:ph type="title"/>
          </p:nvPr>
        </p:nvSpPr>
        <p:spPr>
          <a:xfrm>
            <a:off x="228600" y="22413"/>
            <a:ext cx="8686800" cy="876019"/>
          </a:xfrm>
        </p:spPr>
        <p:txBody>
          <a:bodyPr/>
          <a:lstStyle/>
          <a:p>
            <a:r>
              <a:rPr lang="en-US" sz="1800" u="sng" dirty="0"/>
              <a:t>Deeper</a:t>
            </a:r>
            <a:r>
              <a:rPr lang="en-US" sz="1800" dirty="0"/>
              <a:t> Molecular Responses Are Associated With Positive Long-Term Outcomes and Are a Requirement for the Possibility of Treatment Discontinuation</a:t>
            </a:r>
          </a:p>
        </p:txBody>
      </p:sp>
      <p:sp>
        <p:nvSpPr>
          <p:cNvPr id="18" name="Text Placeholder 1"/>
          <p:cNvSpPr>
            <a:spLocks noGrp="1"/>
          </p:cNvSpPr>
          <p:nvPr>
            <p:ph type="body" sz="quarter" idx="13"/>
          </p:nvPr>
        </p:nvSpPr>
        <p:spPr>
          <a:xfrm>
            <a:off x="236989" y="5914239"/>
            <a:ext cx="8513311" cy="860075"/>
          </a:xfrm>
        </p:spPr>
        <p:txBody>
          <a:bodyPr/>
          <a:lstStyle/>
          <a:p>
            <a:r>
              <a:rPr lang="en-US" dirty="0"/>
              <a:t>MR4.5, BCR-ABL1</a:t>
            </a:r>
            <a:r>
              <a:rPr lang="en-US" baseline="30000" dirty="0"/>
              <a:t>IS</a:t>
            </a:r>
            <a:r>
              <a:rPr lang="en-US" dirty="0"/>
              <a:t> ≤0.0032%; PFS, progression-free survival; RFS, relapse-free survival.</a:t>
            </a:r>
          </a:p>
          <a:p>
            <a:r>
              <a:rPr lang="en-US" baseline="30000" dirty="0"/>
              <a:t>a</a:t>
            </a:r>
            <a:r>
              <a:rPr lang="en-US" dirty="0"/>
              <a:t>Study treatments included imatinib alone, imatinib with interferon or Ara-C, and TASIGNA</a:t>
            </a:r>
          </a:p>
          <a:p>
            <a:r>
              <a:rPr lang="en-US" b="1" dirty="0"/>
              <a:t>References: </a:t>
            </a:r>
            <a:r>
              <a:rPr lang="en-US" dirty="0"/>
              <a:t>1. Iacobucci I et al. </a:t>
            </a:r>
            <a:r>
              <a:rPr lang="en-US" i="1" dirty="0"/>
              <a:t>Clin Cancer Res</a:t>
            </a:r>
            <a:r>
              <a:rPr lang="en-US" dirty="0"/>
              <a:t>. 2006;12(10):3037-3042. 2. Cortes J et al. </a:t>
            </a:r>
            <a:r>
              <a:rPr lang="en-US" i="1" dirty="0"/>
              <a:t>Clin Cancer Res</a:t>
            </a:r>
            <a:r>
              <a:rPr lang="en-US" dirty="0"/>
              <a:t>. 2005;11(9):3425-3432. 3. Paschka P et al. </a:t>
            </a:r>
            <a:r>
              <a:rPr lang="en-US" i="1" dirty="0"/>
              <a:t>Leukemia</a:t>
            </a:r>
            <a:r>
              <a:rPr lang="en-US" dirty="0"/>
              <a:t>. 2003;17(9):1687-1694. 4. Hehlmann R et al. </a:t>
            </a:r>
            <a:r>
              <a:rPr lang="en-US" i="1" dirty="0"/>
              <a:t>J Clin Oncol</a:t>
            </a:r>
            <a:r>
              <a:rPr lang="en-US" dirty="0"/>
              <a:t>. 2014;32(5):415-423. 5. Hughes TP et al. </a:t>
            </a:r>
            <a:r>
              <a:rPr lang="en-US" i="1" dirty="0"/>
              <a:t>Blood</a:t>
            </a:r>
            <a:r>
              <a:rPr lang="en-US" dirty="0"/>
              <a:t>. 2010;116(19):3758-3765. 6. Press RD et al. </a:t>
            </a:r>
            <a:r>
              <a:rPr lang="en-US" i="1" dirty="0"/>
              <a:t>Clin Cancer Res</a:t>
            </a:r>
            <a:r>
              <a:rPr lang="en-US" dirty="0"/>
              <a:t>. 2007;13(20):6136-6143. </a:t>
            </a:r>
          </a:p>
        </p:txBody>
      </p:sp>
      <p:graphicFrame>
        <p:nvGraphicFramePr>
          <p:cNvPr id="12" name="Table 11"/>
          <p:cNvGraphicFramePr>
            <a:graphicFrameLocks noGrp="1"/>
          </p:cNvGraphicFramePr>
          <p:nvPr>
            <p:extLst/>
          </p:nvPr>
        </p:nvGraphicFramePr>
        <p:xfrm>
          <a:off x="228600" y="1143000"/>
          <a:ext cx="7085126" cy="2157984"/>
        </p:xfrm>
        <a:graphic>
          <a:graphicData uri="http://schemas.openxmlformats.org/drawingml/2006/table">
            <a:tbl>
              <a:tblPr firstRow="1" bandRow="1">
                <a:effectLst/>
              </a:tblPr>
              <a:tblGrid>
                <a:gridCol w="1441767">
                  <a:extLst>
                    <a:ext uri="{9D8B030D-6E8A-4147-A177-3AD203B41FA5}">
                      <a16:colId xmlns:a16="http://schemas.microsoft.com/office/drawing/2014/main" val="20000"/>
                    </a:ext>
                  </a:extLst>
                </a:gridCol>
                <a:gridCol w="1128672">
                  <a:extLst>
                    <a:ext uri="{9D8B030D-6E8A-4147-A177-3AD203B41FA5}">
                      <a16:colId xmlns:a16="http://schemas.microsoft.com/office/drawing/2014/main" val="20001"/>
                    </a:ext>
                  </a:extLst>
                </a:gridCol>
                <a:gridCol w="1439531">
                  <a:extLst>
                    <a:ext uri="{9D8B030D-6E8A-4147-A177-3AD203B41FA5}">
                      <a16:colId xmlns:a16="http://schemas.microsoft.com/office/drawing/2014/main" val="20002"/>
                    </a:ext>
                  </a:extLst>
                </a:gridCol>
                <a:gridCol w="1112900">
                  <a:extLst>
                    <a:ext uri="{9D8B030D-6E8A-4147-A177-3AD203B41FA5}">
                      <a16:colId xmlns:a16="http://schemas.microsoft.com/office/drawing/2014/main" val="20003"/>
                    </a:ext>
                  </a:extLst>
                </a:gridCol>
                <a:gridCol w="1100788">
                  <a:extLst>
                    <a:ext uri="{9D8B030D-6E8A-4147-A177-3AD203B41FA5}">
                      <a16:colId xmlns:a16="http://schemas.microsoft.com/office/drawing/2014/main" val="20004"/>
                    </a:ext>
                  </a:extLst>
                </a:gridCol>
                <a:gridCol w="861468">
                  <a:extLst>
                    <a:ext uri="{9D8B030D-6E8A-4147-A177-3AD203B41FA5}">
                      <a16:colId xmlns:a16="http://schemas.microsoft.com/office/drawing/2014/main" val="20005"/>
                    </a:ext>
                  </a:extLst>
                </a:gridCol>
              </a:tblGrid>
              <a:tr h="49411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1400" dirty="0">
                        <a:solidFill>
                          <a:schemeClr val="accent1"/>
                        </a:solidFill>
                      </a:endParaRPr>
                    </a:p>
                  </a:txBody>
                  <a:tcPr anchor="b">
                    <a:lnL w="12700" cmpd="sng">
                      <a:noFill/>
                    </a:lnL>
                    <a:lnR w="9525" cap="flat" cmpd="sng" algn="ctr">
                      <a:solidFill>
                        <a:schemeClr val="accent1"/>
                      </a:solidFill>
                      <a:prstDash val="solid"/>
                      <a:round/>
                      <a:headEnd type="none" w="med" len="med"/>
                      <a:tailEnd type="none" w="med" len="med"/>
                    </a:lnR>
                    <a:lnT w="12700" cmpd="sng">
                      <a:noFill/>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95000"/>
                        </a:lnSpc>
                      </a:pPr>
                      <a:r>
                        <a:rPr lang="en-US" sz="1400" b="1" dirty="0">
                          <a:solidFill>
                            <a:schemeClr val="bg1"/>
                          </a:solidFill>
                          <a:latin typeface="+mn-lt"/>
                        </a:rPr>
                        <a:t>Reduced Risk of Losing CCyR</a:t>
                      </a:r>
                      <a:r>
                        <a:rPr lang="en-US" sz="1400" b="1" baseline="30000" dirty="0">
                          <a:solidFill>
                            <a:schemeClr val="bg1"/>
                          </a:solidFill>
                          <a:latin typeface="+mn-lt"/>
                        </a:rPr>
                        <a:t>1-3</a:t>
                      </a:r>
                    </a:p>
                  </a:txBody>
                  <a:tcPr anchor="b">
                    <a:lnL w="9525"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95000"/>
                        </a:lnSpc>
                        <a:spcBef>
                          <a:spcPts val="0"/>
                        </a:spcBef>
                        <a:spcAft>
                          <a:spcPts val="0"/>
                        </a:spcAft>
                        <a:buClrTx/>
                        <a:buSzTx/>
                        <a:buFontTx/>
                        <a:buNone/>
                        <a:tabLst/>
                        <a:defRPr/>
                      </a:pPr>
                      <a:r>
                        <a:rPr lang="en-US" sz="1400" b="1" baseline="0" dirty="0">
                          <a:solidFill>
                            <a:schemeClr val="bg1"/>
                          </a:solidFill>
                          <a:latin typeface="+mn-lt"/>
                          <a:cs typeface="Arial" panose="020B0604020202020204" pitchFamily="34" charset="0"/>
                        </a:rPr>
                        <a:t>Increased Likelihood of Subsequent MR4.5</a:t>
                      </a:r>
                      <a:r>
                        <a:rPr lang="en-US" sz="1400" b="1" baseline="30000" dirty="0">
                          <a:solidFill>
                            <a:schemeClr val="bg1"/>
                          </a:solidFill>
                          <a:latin typeface="+mn-lt"/>
                          <a:cs typeface="+mn-cs"/>
                        </a:rPr>
                        <a:t>4</a:t>
                      </a:r>
                      <a:endParaRPr lang="en-US" sz="1400" b="1" baseline="30000" dirty="0">
                        <a:solidFill>
                          <a:schemeClr val="bg1"/>
                        </a:solidFill>
                        <a:latin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457200" rtl="0" eaLnBrk="1" fontAlgn="auto" latinLnBrk="0" hangingPunct="1">
                        <a:lnSpc>
                          <a:spcPct val="95000"/>
                        </a:lnSpc>
                        <a:spcBef>
                          <a:spcPts val="0"/>
                        </a:spcBef>
                        <a:spcAft>
                          <a:spcPts val="0"/>
                        </a:spcAft>
                        <a:buClrTx/>
                        <a:buSzTx/>
                        <a:buFontTx/>
                        <a:buNone/>
                        <a:tabLst/>
                        <a:defRPr/>
                      </a:pPr>
                      <a:r>
                        <a:rPr lang="en-US" sz="1400" b="1" dirty="0">
                          <a:solidFill>
                            <a:schemeClr val="bg1"/>
                          </a:solidFill>
                          <a:latin typeface="+mn-lt"/>
                        </a:rPr>
                        <a:t>Higher</a:t>
                      </a:r>
                      <a:br>
                        <a:rPr lang="en-US" sz="1400" b="1" dirty="0">
                          <a:solidFill>
                            <a:schemeClr val="bg1"/>
                          </a:solidFill>
                          <a:latin typeface="+mn-lt"/>
                        </a:rPr>
                      </a:br>
                      <a:r>
                        <a:rPr lang="en-US" sz="1400" b="1" dirty="0">
                          <a:solidFill>
                            <a:schemeClr val="bg1"/>
                          </a:solidFill>
                          <a:latin typeface="+mn-lt"/>
                        </a:rPr>
                        <a:t>Rates of EFS/RFS</a:t>
                      </a:r>
                      <a:r>
                        <a:rPr lang="en-US" sz="1400" b="1" baseline="30000" dirty="0">
                          <a:solidFill>
                            <a:schemeClr val="bg1"/>
                          </a:solidFill>
                          <a:latin typeface="+mn-lt"/>
                        </a:rPr>
                        <a:t>5,6</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457200" rtl="0" eaLnBrk="1" fontAlgn="auto" latinLnBrk="0" hangingPunct="1">
                        <a:lnSpc>
                          <a:spcPct val="95000"/>
                        </a:lnSpc>
                        <a:spcBef>
                          <a:spcPts val="0"/>
                        </a:spcBef>
                        <a:spcAft>
                          <a:spcPts val="0"/>
                        </a:spcAft>
                        <a:buClrTx/>
                        <a:buSzTx/>
                        <a:buFontTx/>
                        <a:buNone/>
                        <a:tabLst/>
                        <a:defRPr/>
                      </a:pPr>
                      <a:r>
                        <a:rPr lang="en-US" sz="1400" b="1" baseline="0" dirty="0">
                          <a:solidFill>
                            <a:schemeClr val="bg1"/>
                          </a:solidFill>
                          <a:latin typeface="+mn-lt"/>
                        </a:rPr>
                        <a:t>Higher </a:t>
                      </a:r>
                      <a:br>
                        <a:rPr lang="en-US" sz="1400" b="1" baseline="0" dirty="0">
                          <a:solidFill>
                            <a:schemeClr val="bg1"/>
                          </a:solidFill>
                          <a:latin typeface="+mn-lt"/>
                        </a:rPr>
                      </a:br>
                      <a:r>
                        <a:rPr lang="en-US" sz="1400" b="1" baseline="0" dirty="0">
                          <a:solidFill>
                            <a:schemeClr val="bg1"/>
                          </a:solidFill>
                          <a:latin typeface="+mn-lt"/>
                        </a:rPr>
                        <a:t>Rates of </a:t>
                      </a:r>
                      <a:r>
                        <a:rPr lang="en-US" sz="1400" b="1" baseline="0" dirty="0" smtClean="0">
                          <a:solidFill>
                            <a:schemeClr val="bg1"/>
                          </a:solidFill>
                          <a:latin typeface="+mn-lt"/>
                        </a:rPr>
                        <a:t>PFS</a:t>
                      </a:r>
                      <a:r>
                        <a:rPr lang="en-US" sz="1400" b="1" baseline="30000" dirty="0" smtClean="0">
                          <a:solidFill>
                            <a:schemeClr val="bg1"/>
                          </a:solidFill>
                          <a:latin typeface="+mn-lt"/>
                        </a:rPr>
                        <a:t>4</a:t>
                      </a:r>
                      <a:endParaRPr lang="en-US" sz="1400" b="1" baseline="30000" dirty="0">
                        <a:solidFill>
                          <a:schemeClr val="bg1"/>
                        </a:solidFill>
                        <a:latin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457200" rtl="0" eaLnBrk="1" fontAlgn="auto" latinLnBrk="0" hangingPunct="1">
                        <a:lnSpc>
                          <a:spcPct val="95000"/>
                        </a:lnSpc>
                        <a:spcBef>
                          <a:spcPts val="0"/>
                        </a:spcBef>
                        <a:spcAft>
                          <a:spcPts val="0"/>
                        </a:spcAft>
                        <a:buClrTx/>
                        <a:buSzTx/>
                        <a:buFontTx/>
                        <a:buNone/>
                        <a:tabLst/>
                        <a:defRPr/>
                      </a:pPr>
                      <a:r>
                        <a:rPr lang="en-US" sz="1400" b="1" baseline="0" dirty="0">
                          <a:solidFill>
                            <a:schemeClr val="bg1"/>
                          </a:solidFill>
                          <a:latin typeface="+mn-lt"/>
                        </a:rPr>
                        <a:t>Higher </a:t>
                      </a:r>
                      <a:br>
                        <a:rPr lang="en-US" sz="1400" b="1" baseline="0" dirty="0">
                          <a:solidFill>
                            <a:schemeClr val="bg1"/>
                          </a:solidFill>
                          <a:latin typeface="+mn-lt"/>
                        </a:rPr>
                      </a:br>
                      <a:r>
                        <a:rPr lang="en-US" sz="1400" b="1" baseline="0" dirty="0">
                          <a:solidFill>
                            <a:schemeClr val="bg1"/>
                          </a:solidFill>
                          <a:latin typeface="+mn-lt"/>
                        </a:rPr>
                        <a:t>Rates </a:t>
                      </a:r>
                      <a:br>
                        <a:rPr lang="en-US" sz="1400" b="1" baseline="0" dirty="0">
                          <a:solidFill>
                            <a:schemeClr val="bg1"/>
                          </a:solidFill>
                          <a:latin typeface="+mn-lt"/>
                        </a:rPr>
                      </a:br>
                      <a:r>
                        <a:rPr lang="en-US" sz="1400" b="1" baseline="0" dirty="0">
                          <a:solidFill>
                            <a:schemeClr val="bg1"/>
                          </a:solidFill>
                          <a:latin typeface="+mn-lt"/>
                        </a:rPr>
                        <a:t>of OS</a:t>
                      </a:r>
                      <a:r>
                        <a:rPr lang="en-US" sz="1400" b="1" baseline="30000" dirty="0">
                          <a:solidFill>
                            <a:schemeClr val="bg1"/>
                          </a:solidFill>
                          <a:latin typeface="+mn-lt"/>
                        </a:rPr>
                        <a:t>4</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2060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10000"/>
                        </a:lnSpc>
                      </a:pPr>
                      <a:r>
                        <a:rPr lang="en-US" sz="1600" b="0" dirty="0">
                          <a:solidFill>
                            <a:schemeClr val="bg1"/>
                          </a:solidFill>
                          <a:latin typeface="+mn-lt"/>
                        </a:rPr>
                        <a:t>Achievement </a:t>
                      </a:r>
                      <a:br>
                        <a:rPr lang="en-US" sz="1600" b="0" dirty="0">
                          <a:solidFill>
                            <a:schemeClr val="bg1"/>
                          </a:solidFill>
                          <a:latin typeface="+mn-lt"/>
                        </a:rPr>
                      </a:br>
                      <a:r>
                        <a:rPr lang="en-US" sz="1600" b="0" dirty="0">
                          <a:solidFill>
                            <a:schemeClr val="bg1"/>
                          </a:solidFill>
                          <a:latin typeface="+mn-lt"/>
                        </a:rPr>
                        <a:t>of MMR</a:t>
                      </a:r>
                      <a:endParaRPr lang="en-US" sz="1600" b="0" baseline="30000" dirty="0">
                        <a:solidFill>
                          <a:schemeClr val="bg1"/>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800" dirty="0">
                          <a:solidFill>
                            <a:schemeClr val="accent2"/>
                          </a:solidFill>
                          <a:latin typeface="+mn-lt"/>
                          <a:ea typeface="Zapf Dingbats"/>
                          <a:cs typeface="Zapf Dingbats"/>
                          <a:sym typeface="Wingdings"/>
                        </a:rPr>
                        <a:t></a:t>
                      </a:r>
                      <a:endParaRPr lang="en-US" sz="2800" dirty="0">
                        <a:solidFill>
                          <a:schemeClr val="accent2"/>
                        </a:solidFill>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2"/>
                          </a:solidFill>
                          <a:latin typeface="+mn-lt"/>
                          <a:ea typeface="Zapf Dingbats"/>
                          <a:cs typeface="Zapf Dingbats"/>
                          <a:sym typeface="Wingdings"/>
                        </a:rPr>
                        <a:t></a:t>
                      </a:r>
                      <a:endParaRPr lang="en-US" sz="2800" dirty="0">
                        <a:solidFill>
                          <a:schemeClr val="accent2"/>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accent2"/>
                          </a:solidFill>
                          <a:latin typeface="+mn-lt"/>
                          <a:ea typeface="Zapf Dingbats"/>
                          <a:cs typeface="Zapf Dingbats"/>
                          <a:sym typeface="Wingdings"/>
                        </a:rPr>
                        <a:t></a:t>
                      </a:r>
                      <a:endParaRPr lang="en-US" sz="2800" dirty="0">
                        <a:solidFill>
                          <a:schemeClr val="accent2"/>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accent2"/>
                          </a:solidFill>
                          <a:latin typeface="+mn-lt"/>
                          <a:ea typeface="Zapf Dingbats"/>
                          <a:cs typeface="Zapf Dingbats"/>
                          <a:sym typeface="Wingdings"/>
                        </a:rPr>
                        <a:t></a:t>
                      </a:r>
                      <a:endParaRPr lang="en-US" sz="2800" dirty="0">
                        <a:solidFill>
                          <a:schemeClr val="accent2"/>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en-US" sz="2800" dirty="0">
                        <a:solidFill>
                          <a:schemeClr val="accent2"/>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4407">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600" b="0" baseline="0" dirty="0">
                          <a:solidFill>
                            <a:schemeClr val="bg1"/>
                          </a:solidFill>
                          <a:latin typeface="+mn-lt"/>
                        </a:rPr>
                        <a:t>Achievement </a:t>
                      </a:r>
                      <a:br>
                        <a:rPr lang="en-US" sz="1600" b="0" baseline="0" dirty="0">
                          <a:solidFill>
                            <a:schemeClr val="bg1"/>
                          </a:solidFill>
                          <a:latin typeface="+mn-lt"/>
                        </a:rPr>
                      </a:br>
                      <a:r>
                        <a:rPr lang="en-US" sz="1600" b="0" baseline="0" dirty="0">
                          <a:solidFill>
                            <a:schemeClr val="bg1"/>
                          </a:solidFill>
                          <a:latin typeface="+mn-lt"/>
                        </a:rPr>
                        <a:t>of MR4.5</a:t>
                      </a:r>
                    </a:p>
                  </a:txBody>
                  <a:tcPr anchor="ctr">
                    <a:lnL w="9525" cap="flat" cmpd="sng" algn="ctr">
                      <a:solidFill>
                        <a:schemeClr val="accent2"/>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dirty="0">
                        <a:solidFill>
                          <a:schemeClr val="accent2"/>
                        </a:solidFill>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2800" dirty="0">
                        <a:solidFill>
                          <a:schemeClr val="accent2"/>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2800" dirty="0">
                        <a:solidFill>
                          <a:schemeClr val="accent2"/>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accent2"/>
                          </a:solidFill>
                          <a:latin typeface="+mn-lt"/>
                          <a:ea typeface="Zapf Dingbats"/>
                          <a:cs typeface="Zapf Dingbats"/>
                          <a:sym typeface="Wingdings"/>
                        </a:rPr>
                        <a:t></a:t>
                      </a:r>
                      <a:endParaRPr lang="en-US" sz="2800" dirty="0">
                        <a:solidFill>
                          <a:schemeClr val="accent2"/>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accent2"/>
                          </a:solidFill>
                          <a:latin typeface="+mn-lt"/>
                          <a:ea typeface="Zapf Dingbats"/>
                          <a:cs typeface="Zapf Dingbats"/>
                          <a:sym typeface="Wingdings"/>
                        </a:rPr>
                        <a:t></a:t>
                      </a:r>
                      <a:endParaRPr lang="en-US" sz="2800" dirty="0">
                        <a:solidFill>
                          <a:schemeClr val="accent2"/>
                        </a:solidFill>
                        <a:latin typeface="+mn-lt"/>
                      </a:endParaRP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16" name="Rounded Rectangle 15"/>
          <p:cNvSpPr/>
          <p:nvPr/>
        </p:nvSpPr>
        <p:spPr>
          <a:xfrm>
            <a:off x="1210995" y="4032056"/>
            <a:ext cx="7704405" cy="731520"/>
          </a:xfrm>
          <a:prstGeom prst="roundRect">
            <a:avLst>
              <a:gd name="adj" fmla="val 8854"/>
            </a:avLst>
          </a:prstGeom>
          <a:noFill/>
          <a:ln w="28575">
            <a:solidFill>
              <a:schemeClr val="tx2"/>
            </a:solidFill>
          </a:ln>
          <a:effectLst>
            <a:outerShdw blurRad="419100" dist="1270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700" b="1" i="0" u="none" strike="noStrike" kern="0" cap="none" spc="0" normalizeH="0" baseline="0" noProof="0" dirty="0">
                <a:ln>
                  <a:noFill/>
                </a:ln>
                <a:solidFill>
                  <a:srgbClr val="3F3F3F"/>
                </a:solidFill>
                <a:effectLst/>
                <a:uLnTx/>
                <a:uFillTx/>
                <a:latin typeface="Arial" panose="020B0604020202020204"/>
                <a:ea typeface="+mn-ea"/>
                <a:cs typeface="+mn-cs"/>
              </a:rPr>
              <a:t>No patient with confirmed MR4.5 has progressed to AP/BC while on study treatment</a:t>
            </a:r>
            <a:r>
              <a:rPr kumimoji="0" lang="en-US" sz="1700" b="1" i="0" u="none" strike="noStrike" kern="0" cap="none" spc="0" normalizeH="0" baseline="30000" noProof="0" dirty="0">
                <a:ln>
                  <a:noFill/>
                </a:ln>
                <a:solidFill>
                  <a:srgbClr val="3F3F3F"/>
                </a:solidFill>
                <a:effectLst/>
                <a:uLnTx/>
                <a:uFillTx/>
                <a:latin typeface="Arial" panose="020B0604020202020204"/>
                <a:ea typeface="+mn-ea"/>
                <a:cs typeface="+mn-cs"/>
              </a:rPr>
              <a:t>a</a:t>
            </a:r>
            <a:r>
              <a:rPr kumimoji="0" lang="en-US" sz="1700" b="1" i="0" u="none" strike="noStrike" kern="0" cap="none" spc="0" normalizeH="0" baseline="0" noProof="0" dirty="0">
                <a:ln>
                  <a:noFill/>
                </a:ln>
                <a:solidFill>
                  <a:srgbClr val="3F3F3F"/>
                </a:solidFill>
                <a:effectLst/>
                <a:uLnTx/>
                <a:uFillTx/>
                <a:latin typeface="Arial" panose="020B0604020202020204"/>
                <a:ea typeface="+mn-ea"/>
                <a:cs typeface="+mn-cs"/>
              </a:rPr>
              <a:t> in a clinical trial setting, based on available </a:t>
            </a:r>
            <a:r>
              <a:rPr kumimoji="0" lang="en-US" sz="1700" b="1" i="0" u="none" strike="noStrike" kern="0" cap="none" spc="0" normalizeH="0" baseline="0" noProof="0" dirty="0" smtClean="0">
                <a:ln>
                  <a:noFill/>
                </a:ln>
                <a:solidFill>
                  <a:srgbClr val="3F3F3F"/>
                </a:solidFill>
                <a:effectLst/>
                <a:uLnTx/>
                <a:uFillTx/>
                <a:latin typeface="Arial" panose="020B0604020202020204"/>
                <a:ea typeface="+mn-ea"/>
                <a:cs typeface="+mn-cs"/>
              </a:rPr>
              <a:t>data</a:t>
            </a:r>
            <a:r>
              <a:rPr kumimoji="0" lang="en-US" sz="1700" b="1" i="0" u="none" strike="noStrike" kern="0" cap="none" spc="0" normalizeH="0" baseline="30000" noProof="0" dirty="0" smtClean="0">
                <a:ln>
                  <a:noFill/>
                </a:ln>
                <a:solidFill>
                  <a:srgbClr val="3F3F3F"/>
                </a:solidFill>
                <a:effectLst/>
                <a:uLnTx/>
                <a:uFillTx/>
                <a:latin typeface="Arial" panose="020B0604020202020204"/>
                <a:ea typeface="+mn-ea"/>
                <a:cs typeface="+mn-cs"/>
              </a:rPr>
              <a:t>4</a:t>
            </a:r>
            <a:endParaRPr kumimoji="0" lang="en-US" sz="1700" b="1" i="0" u="none" strike="noStrike" kern="0" cap="none" spc="0" normalizeH="0" baseline="3000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268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131"/>
            <a:ext cx="8686800" cy="876019"/>
          </a:xfrm>
        </p:spPr>
        <p:txBody>
          <a:bodyPr/>
          <a:lstStyle/>
          <a:p>
            <a:r>
              <a:rPr lang="en-US" sz="2200" dirty="0" smtClean="0"/>
              <a:t>Why Switching Patient’s Treatment to </a:t>
            </a:r>
            <a:r>
              <a:rPr lang="en-US" sz="2200" dirty="0"/>
              <a:t>TASIGNA</a:t>
            </a:r>
            <a:r>
              <a:rPr lang="en-US" sz="2200" baseline="30000" dirty="0"/>
              <a:t>®</a:t>
            </a:r>
            <a:r>
              <a:rPr lang="en-US" sz="2200" dirty="0"/>
              <a:t> (nilotinib) ?</a:t>
            </a:r>
          </a:p>
        </p:txBody>
      </p:sp>
      <p:sp>
        <p:nvSpPr>
          <p:cNvPr id="7" name="Content Placeholder 6"/>
          <p:cNvSpPr>
            <a:spLocks noGrp="1"/>
          </p:cNvSpPr>
          <p:nvPr>
            <p:ph idx="1"/>
          </p:nvPr>
        </p:nvSpPr>
        <p:spPr>
          <a:xfrm>
            <a:off x="236989" y="1151389"/>
            <a:ext cx="6650372" cy="5033963"/>
          </a:xfrm>
        </p:spPr>
        <p:txBody>
          <a:bodyPr>
            <a:noAutofit/>
          </a:bodyPr>
          <a:lstStyle/>
          <a:p>
            <a:pPr>
              <a:lnSpc>
                <a:spcPct val="100000"/>
              </a:lnSpc>
              <a:spcBef>
                <a:spcPts val="0"/>
              </a:spcBef>
              <a:spcAft>
                <a:spcPts val="1200"/>
              </a:spcAft>
            </a:pPr>
            <a:r>
              <a:rPr lang="en-US" sz="2400" b="1" dirty="0">
                <a:solidFill>
                  <a:schemeClr val="tx2"/>
                </a:solidFill>
              </a:rPr>
              <a:t>Achievement of deep </a:t>
            </a:r>
            <a:r>
              <a:rPr lang="en-US" sz="2400" b="1" dirty="0" smtClean="0">
                <a:solidFill>
                  <a:schemeClr val="tx2"/>
                </a:solidFill>
              </a:rPr>
              <a:t>response (including MMR </a:t>
            </a:r>
            <a:r>
              <a:rPr lang="en-US" sz="2400" b="1" dirty="0">
                <a:solidFill>
                  <a:schemeClr val="tx2"/>
                </a:solidFill>
              </a:rPr>
              <a:t>and </a:t>
            </a:r>
            <a:r>
              <a:rPr lang="en-US" sz="2400" b="1" dirty="0" smtClean="0">
                <a:solidFill>
                  <a:schemeClr val="tx2"/>
                </a:solidFill>
              </a:rPr>
              <a:t>MR4.5) </a:t>
            </a:r>
            <a:r>
              <a:rPr lang="en-US" sz="2400" b="1" dirty="0">
                <a:solidFill>
                  <a:schemeClr val="tx2"/>
                </a:solidFill>
              </a:rPr>
              <a:t>is associated with positive, long-term </a:t>
            </a:r>
            <a:r>
              <a:rPr lang="en-US" sz="2400" b="1" dirty="0" smtClean="0">
                <a:solidFill>
                  <a:schemeClr val="tx2"/>
                </a:solidFill>
              </a:rPr>
              <a:t>outcomes</a:t>
            </a:r>
            <a:r>
              <a:rPr lang="en-US" sz="2400" b="1" baseline="30000" dirty="0" smtClean="0">
                <a:solidFill>
                  <a:schemeClr val="tx2"/>
                </a:solidFill>
              </a:rPr>
              <a:t>1,2</a:t>
            </a:r>
          </a:p>
          <a:p>
            <a:pPr marL="0" indent="0">
              <a:lnSpc>
                <a:spcPct val="100000"/>
              </a:lnSpc>
              <a:spcBef>
                <a:spcPts val="0"/>
              </a:spcBef>
              <a:spcAft>
                <a:spcPts val="1200"/>
              </a:spcAft>
              <a:buNone/>
            </a:pPr>
            <a:endParaRPr lang="en-US" sz="2400" b="1" baseline="30000" dirty="0">
              <a:solidFill>
                <a:schemeClr val="tx2"/>
              </a:solidFill>
            </a:endParaRPr>
          </a:p>
          <a:p>
            <a:pPr>
              <a:lnSpc>
                <a:spcPct val="100000"/>
              </a:lnSpc>
              <a:spcBef>
                <a:spcPts val="0"/>
              </a:spcBef>
              <a:spcAft>
                <a:spcPts val="1200"/>
              </a:spcAft>
            </a:pPr>
            <a:r>
              <a:rPr lang="en-US" sz="2400" b="1" dirty="0">
                <a:solidFill>
                  <a:schemeClr val="tx2"/>
                </a:solidFill>
              </a:rPr>
              <a:t>TASIGNA may help patient achieve deeper responses than with imatinib, based on data from key clinical trials investigating MR</a:t>
            </a:r>
            <a:r>
              <a:rPr lang="en-US" sz="2400" b="1" baseline="30000" dirty="0">
                <a:solidFill>
                  <a:schemeClr val="tx2"/>
                </a:solidFill>
              </a:rPr>
              <a:t>3</a:t>
            </a:r>
          </a:p>
          <a:p>
            <a:pPr marL="0" indent="0">
              <a:lnSpc>
                <a:spcPct val="100000"/>
              </a:lnSpc>
              <a:spcBef>
                <a:spcPts val="0"/>
              </a:spcBef>
              <a:spcAft>
                <a:spcPts val="1200"/>
              </a:spcAft>
              <a:buNone/>
            </a:pPr>
            <a:endParaRPr lang="en-US" sz="2400" b="1" baseline="30000" dirty="0">
              <a:solidFill>
                <a:schemeClr val="tx2"/>
              </a:solidFill>
            </a:endParaRPr>
          </a:p>
          <a:p>
            <a:pPr marL="0" indent="0">
              <a:lnSpc>
                <a:spcPct val="100000"/>
              </a:lnSpc>
              <a:spcBef>
                <a:spcPts val="0"/>
              </a:spcBef>
              <a:spcAft>
                <a:spcPts val="1200"/>
              </a:spcAft>
              <a:buNone/>
            </a:pPr>
            <a:endParaRPr lang="en-US" dirty="0">
              <a:solidFill>
                <a:schemeClr val="tx2"/>
              </a:solidFill>
            </a:endParaRPr>
          </a:p>
        </p:txBody>
      </p:sp>
      <p:sp>
        <p:nvSpPr>
          <p:cNvPr id="8" name="Text Placeholder 7"/>
          <p:cNvSpPr txBox="1">
            <a:spLocks/>
          </p:cNvSpPr>
          <p:nvPr/>
        </p:nvSpPr>
        <p:spPr>
          <a:xfrm>
            <a:off x="236988" y="6411883"/>
            <a:ext cx="850392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srgbClr val="3F3F3F"/>
                </a:solidFill>
                <a:effectLst/>
                <a:uLnTx/>
                <a:uFillTx/>
                <a:latin typeface="Arial" panose="020B0604020202020204"/>
                <a:ea typeface="+mn-ea"/>
                <a:cs typeface="+mn-cs"/>
              </a:rPr>
              <a:t>References: </a:t>
            </a:r>
            <a:r>
              <a:rPr kumimoji="0" lang="it-IT" sz="900" b="0" i="0" u="none" strike="noStrike" kern="1200" cap="none" spc="0" normalizeH="0" baseline="0" noProof="0" dirty="0">
                <a:ln>
                  <a:noFill/>
                </a:ln>
                <a:solidFill>
                  <a:srgbClr val="3B434E"/>
                </a:solidFill>
                <a:effectLst/>
                <a:uLnTx/>
                <a:uFillTx/>
                <a:latin typeface="Arial" panose="020B0604020202020204"/>
                <a:ea typeface="+mn-ea"/>
                <a:cs typeface="+mn-cs"/>
              </a:rPr>
              <a:t>1. </a:t>
            </a:r>
            <a:r>
              <a:rPr kumimoji="0" lang="en-US" sz="900" b="0" i="0" u="none" strike="noStrike" kern="1200" cap="none" spc="0" normalizeH="0" baseline="0" noProof="0" dirty="0">
                <a:ln>
                  <a:noFill/>
                </a:ln>
                <a:solidFill>
                  <a:srgbClr val="3B434E"/>
                </a:solidFill>
                <a:effectLst/>
                <a:uLnTx/>
                <a:uFillTx/>
                <a:latin typeface="Arial" panose="020B0604020202020204"/>
                <a:ea typeface="+mn-ea"/>
                <a:cs typeface="+mn-cs"/>
              </a:rPr>
              <a:t>Hehlmann R et al. </a:t>
            </a:r>
            <a:r>
              <a:rPr kumimoji="0" lang="en-US" sz="900" b="0" i="1" u="none" strike="noStrike" kern="1200" cap="none" spc="0" normalizeH="0" baseline="0" noProof="0" dirty="0">
                <a:ln>
                  <a:noFill/>
                </a:ln>
                <a:solidFill>
                  <a:srgbClr val="3B434E"/>
                </a:solidFill>
                <a:effectLst/>
                <a:uLnTx/>
                <a:uFillTx/>
                <a:latin typeface="Arial" panose="020B0604020202020204"/>
                <a:ea typeface="+mn-ea"/>
                <a:cs typeface="+mn-cs"/>
              </a:rPr>
              <a:t>J Clin Oncol</a:t>
            </a:r>
            <a:r>
              <a:rPr kumimoji="0" lang="en-US" sz="900" b="0" i="0" u="none" strike="noStrike" kern="1200" cap="none" spc="0" normalizeH="0" baseline="0" noProof="0" dirty="0">
                <a:ln>
                  <a:noFill/>
                </a:ln>
                <a:solidFill>
                  <a:srgbClr val="3B434E"/>
                </a:solidFill>
                <a:effectLst/>
                <a:uLnTx/>
                <a:uFillTx/>
                <a:latin typeface="Arial" panose="020B0604020202020204"/>
                <a:ea typeface="+mn-ea"/>
                <a:cs typeface="+mn-cs"/>
              </a:rPr>
              <a:t>. 2014;32(5):415-423. 2. Hughes TP et al. </a:t>
            </a:r>
            <a:r>
              <a:rPr kumimoji="0" lang="en-US" sz="900" b="0" i="1" u="none" strike="noStrike" kern="1200" cap="none" spc="0" normalizeH="0" baseline="0" noProof="0" dirty="0">
                <a:ln>
                  <a:noFill/>
                </a:ln>
                <a:solidFill>
                  <a:srgbClr val="3B434E"/>
                </a:solidFill>
                <a:effectLst/>
                <a:uLnTx/>
                <a:uFillTx/>
                <a:latin typeface="Arial" panose="020B0604020202020204"/>
                <a:ea typeface="+mn-ea"/>
                <a:cs typeface="+mn-cs"/>
              </a:rPr>
              <a:t>Blood</a:t>
            </a:r>
            <a:r>
              <a:rPr kumimoji="0" lang="en-US" sz="900" b="0" i="0" u="none" strike="noStrike" kern="1200" cap="none" spc="0" normalizeH="0" baseline="0" noProof="0" dirty="0">
                <a:ln>
                  <a:noFill/>
                </a:ln>
                <a:solidFill>
                  <a:srgbClr val="3B434E"/>
                </a:solidFill>
                <a:effectLst/>
                <a:uLnTx/>
                <a:uFillTx/>
                <a:latin typeface="Arial" panose="020B0604020202020204"/>
                <a:ea typeface="+mn-ea"/>
                <a:cs typeface="+mn-cs"/>
              </a:rPr>
              <a:t>. 2010;116(19):3758-3765. 3. </a:t>
            </a:r>
            <a:r>
              <a:rPr kumimoji="0" lang="en-US" sz="900" b="0" i="0" u="none" strike="noStrike" kern="1200" cap="none" spc="0" normalizeH="0" baseline="0" noProof="0" dirty="0">
                <a:ln>
                  <a:noFill/>
                </a:ln>
                <a:solidFill>
                  <a:srgbClr val="4F5968">
                    <a:lumMod val="75000"/>
                  </a:srgbClr>
                </a:solidFill>
                <a:effectLst/>
                <a:uLnTx/>
                <a:uFillTx/>
                <a:latin typeface="Arial" panose="020B0604020202020204"/>
                <a:ea typeface="+mn-ea"/>
                <a:cs typeface="+mn-cs"/>
              </a:rPr>
              <a:t>Hughes TP et al. Blood. 2014;124(5):729-736</a:t>
            </a:r>
            <a:endParaRPr kumimoji="0" lang="en-US" sz="900" b="0" i="0" u="none" strike="noStrike" kern="1200" cap="none" spc="0" normalizeH="0" baseline="0" noProof="0" dirty="0">
              <a:ln>
                <a:noFill/>
              </a:ln>
              <a:solidFill>
                <a:srgbClr val="3B434E"/>
              </a:solidFill>
              <a:effectLst/>
              <a:uLnTx/>
              <a:uFillTx/>
              <a:latin typeface="Arial" panose="020B0604020202020204"/>
              <a:ea typeface="+mn-ea"/>
              <a:cs typeface="+mn-cs"/>
            </a:endParaRPr>
          </a:p>
        </p:txBody>
      </p:sp>
      <p:grpSp>
        <p:nvGrpSpPr>
          <p:cNvPr id="10" name="Group 9"/>
          <p:cNvGrpSpPr/>
          <p:nvPr/>
        </p:nvGrpSpPr>
        <p:grpSpPr>
          <a:xfrm>
            <a:off x="7341352" y="1143000"/>
            <a:ext cx="1599215" cy="2238046"/>
            <a:chOff x="7067006" y="1306286"/>
            <a:chExt cx="1599215" cy="2238046"/>
          </a:xfrm>
        </p:grpSpPr>
        <p:sp>
          <p:nvSpPr>
            <p:cNvPr id="15" name="Rectangle 14"/>
            <p:cNvSpPr/>
            <p:nvPr/>
          </p:nvSpPr>
          <p:spPr>
            <a:xfrm>
              <a:off x="7151063" y="3282722"/>
              <a:ext cx="151515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7125A"/>
                  </a:solidFill>
                  <a:effectLst/>
                  <a:uLnTx/>
                  <a:uFillTx/>
                  <a:latin typeface="Arial"/>
                  <a:ea typeface="+mn-ea"/>
                  <a:cs typeface="+mn-cs"/>
                </a:rPr>
                <a:t>Not an actual patient.</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67006" y="1306286"/>
              <a:ext cx="1554480" cy="1997861"/>
            </a:xfrm>
            <a:prstGeom prst="rect">
              <a:avLst/>
            </a:prstGeom>
          </p:spPr>
        </p:pic>
      </p:grpSp>
      <p:sp>
        <p:nvSpPr>
          <p:cNvPr id="14" name="Slide Number Placeholder 4"/>
          <p:cNvSpPr>
            <a:spLocks noGrp="1"/>
          </p:cNvSpPr>
          <p:nvPr>
            <p:ph type="sldNum" sz="quarter" idx="4294967295"/>
          </p:nvPr>
        </p:nvSpPr>
        <p:spPr>
          <a:xfrm>
            <a:off x="8778240" y="6553200"/>
            <a:ext cx="365760" cy="2127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Arial" panose="020B0604020202020204"/>
                <a:ea typeface="+mn-ea"/>
                <a:cs typeface="+mn-cs"/>
              </a:rPr>
              <a:t>11</a:t>
            </a:r>
          </a:p>
        </p:txBody>
      </p:sp>
    </p:spTree>
    <p:extLst>
      <p:ext uri="{BB962C8B-B14F-4D97-AF65-F5344CB8AC3E}">
        <p14:creationId xmlns:p14="http://schemas.microsoft.com/office/powerpoint/2010/main" val="65540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36989" y="1195256"/>
            <a:ext cx="8686799" cy="400110"/>
          </a:xfrm>
          <a:prstGeom prst="rect">
            <a:avLst/>
          </a:prstGeom>
          <a:noFill/>
        </p:spPr>
        <p:txBody>
          <a:bodyPr wrap="square" lIns="91440" r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a:ea typeface="+mn-ea"/>
                <a:cs typeface="+mn-cs"/>
              </a:rPr>
              <a:t>TASIGNA is indicated for the treatment of adult patients with:</a:t>
            </a:r>
          </a:p>
        </p:txBody>
      </p:sp>
      <p:sp>
        <p:nvSpPr>
          <p:cNvPr id="16" name="Freeform 15"/>
          <p:cNvSpPr/>
          <p:nvPr/>
        </p:nvSpPr>
        <p:spPr>
          <a:xfrm>
            <a:off x="260059" y="2071855"/>
            <a:ext cx="8623882" cy="1393665"/>
          </a:xfrm>
          <a:custGeom>
            <a:avLst/>
            <a:gdLst>
              <a:gd name="connsiteX0" fmla="*/ 0 w 8506046"/>
              <a:gd name="connsiteY0" fmla="*/ 0 h 2034900"/>
              <a:gd name="connsiteX1" fmla="*/ 8506046 w 8506046"/>
              <a:gd name="connsiteY1" fmla="*/ 0 h 2034900"/>
              <a:gd name="connsiteX2" fmla="*/ 8506046 w 8506046"/>
              <a:gd name="connsiteY2" fmla="*/ 2034900 h 2034900"/>
              <a:gd name="connsiteX3" fmla="*/ 0 w 8506046"/>
              <a:gd name="connsiteY3" fmla="*/ 2034900 h 2034900"/>
              <a:gd name="connsiteX4" fmla="*/ 0 w 8506046"/>
              <a:gd name="connsiteY4" fmla="*/ 0 h 203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046" h="2034900">
                <a:moveTo>
                  <a:pt x="0" y="0"/>
                </a:moveTo>
                <a:lnTo>
                  <a:pt x="8506046" y="0"/>
                </a:lnTo>
                <a:lnTo>
                  <a:pt x="8506046" y="2034900"/>
                </a:lnTo>
                <a:lnTo>
                  <a:pt x="0" y="2034900"/>
                </a:lnTo>
                <a:lnTo>
                  <a:pt x="0" y="0"/>
                </a:lnTo>
                <a:close/>
              </a:path>
            </a:pathLst>
          </a:custGeom>
          <a:noFill/>
          <a:ln w="19050">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37160" rIns="182880" bIns="135128" numCol="1" spcCol="1270" anchor="ctr" anchorCtr="0">
            <a:noAutofit/>
          </a:bodyPr>
          <a:lstStyle/>
          <a:p>
            <a:pPr marL="0" marR="0" lvl="1" indent="0" algn="just" defTabSz="844550" rtl="0" eaLnBrk="1" fontAlgn="auto" latinLnBrk="0" hangingPunct="1">
              <a:lnSpc>
                <a:spcPct val="90000"/>
              </a:lnSpc>
              <a:spcBef>
                <a:spcPct val="0"/>
              </a:spcBef>
              <a:spcAft>
                <a:spcPct val="15000"/>
              </a:spcAft>
              <a:buClr>
                <a:srgbClr val="DC7B23"/>
              </a:buClr>
              <a:buSzTx/>
              <a:buFontTx/>
              <a:buNone/>
              <a:tabLst/>
              <a:defRPr/>
            </a:pPr>
            <a:r>
              <a:rPr kumimoji="0" lang="en-US" b="0" i="0" u="none" strike="noStrike" kern="0" cap="none" spc="0" normalizeH="0" baseline="0" noProof="0" dirty="0">
                <a:ln>
                  <a:noFill/>
                </a:ln>
                <a:solidFill>
                  <a:srgbClr val="3F3F3F"/>
                </a:solidFill>
                <a:effectLst/>
                <a:uLnTx/>
                <a:uFillTx/>
                <a:latin typeface="Arial" panose="020B0604020202020204"/>
                <a:ea typeface="+mn-ea"/>
                <a:cs typeface="+mn-cs"/>
              </a:rPr>
              <a:t>Treatment of adult patients with newly diagnosed Philadelphia chromosome positive chronic myeloid leukemia (</a:t>
            </a:r>
            <a:r>
              <a:rPr kumimoji="0" lang="en-US" b="0" i="0" u="none" strike="noStrike" kern="0" cap="none" spc="0" normalizeH="0" baseline="0" noProof="0" dirty="0" err="1">
                <a:ln>
                  <a:noFill/>
                </a:ln>
                <a:solidFill>
                  <a:srgbClr val="3F3F3F"/>
                </a:solidFill>
                <a:effectLst/>
                <a:uLnTx/>
                <a:uFillTx/>
                <a:latin typeface="Arial" panose="020B0604020202020204"/>
                <a:ea typeface="+mn-ea"/>
                <a:cs typeface="+mn-cs"/>
              </a:rPr>
              <a:t>Ph</a:t>
            </a:r>
            <a:r>
              <a:rPr kumimoji="0" lang="en-US" b="0" i="0" u="none" strike="noStrike" kern="0" cap="none" spc="0" normalizeH="0" baseline="0" noProof="0" dirty="0">
                <a:ln>
                  <a:noFill/>
                </a:ln>
                <a:solidFill>
                  <a:srgbClr val="3F3F3F"/>
                </a:solidFill>
                <a:effectLst/>
                <a:uLnTx/>
                <a:uFillTx/>
                <a:latin typeface="Arial" panose="020B0604020202020204"/>
                <a:ea typeface="+mn-ea"/>
                <a:cs typeface="+mn-cs"/>
              </a:rPr>
              <a:t>+ CML) in chronic phase. Patients who have been treated with TASIGNA for at least 3 years and have achieved a sustained deep molecular response may be eligible for treatment discontinuation</a:t>
            </a:r>
            <a:r>
              <a:rPr kumimoji="0" lang="en-US" b="0" i="0" u="none" strike="noStrike" kern="0" cap="none" spc="0" normalizeH="0" baseline="0" noProof="0" dirty="0" smtClean="0">
                <a:ln>
                  <a:noFill/>
                </a:ln>
                <a:solidFill>
                  <a:srgbClr val="3F3F3F"/>
                </a:solidFill>
                <a:effectLst/>
                <a:uLnTx/>
                <a:uFillTx/>
                <a:latin typeface="Arial" panose="020B0604020202020204"/>
                <a:ea typeface="+mn-ea"/>
                <a:cs typeface="+mn-cs"/>
              </a:rPr>
              <a:t>.</a:t>
            </a:r>
            <a:endParaRPr kumimoji="0" lang="en-US" b="0" i="0" u="none" strike="noStrike" kern="0" cap="none" spc="0" normalizeH="0" baseline="0" noProof="0" dirty="0">
              <a:ln>
                <a:noFill/>
              </a:ln>
              <a:solidFill>
                <a:srgbClr val="3F3F3F"/>
              </a:solidFill>
              <a:effectLst/>
              <a:uLnTx/>
              <a:uFillTx/>
              <a:latin typeface="Arial" panose="020B0604020202020204"/>
              <a:ea typeface="+mn-ea"/>
              <a:cs typeface="+mn-cs"/>
            </a:endParaRPr>
          </a:p>
        </p:txBody>
      </p:sp>
      <p:sp>
        <p:nvSpPr>
          <p:cNvPr id="19" name="Freeform 18"/>
          <p:cNvSpPr/>
          <p:nvPr/>
        </p:nvSpPr>
        <p:spPr>
          <a:xfrm>
            <a:off x="228601" y="3792928"/>
            <a:ext cx="8686800" cy="2411228"/>
          </a:xfrm>
          <a:custGeom>
            <a:avLst/>
            <a:gdLst>
              <a:gd name="connsiteX0" fmla="*/ 0 w 8506046"/>
              <a:gd name="connsiteY0" fmla="*/ 0 h 2034900"/>
              <a:gd name="connsiteX1" fmla="*/ 8506046 w 8506046"/>
              <a:gd name="connsiteY1" fmla="*/ 0 h 2034900"/>
              <a:gd name="connsiteX2" fmla="*/ 8506046 w 8506046"/>
              <a:gd name="connsiteY2" fmla="*/ 2034900 h 2034900"/>
              <a:gd name="connsiteX3" fmla="*/ 0 w 8506046"/>
              <a:gd name="connsiteY3" fmla="*/ 2034900 h 2034900"/>
              <a:gd name="connsiteX4" fmla="*/ 0 w 8506046"/>
              <a:gd name="connsiteY4" fmla="*/ 0 h 203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046" h="2034900">
                <a:moveTo>
                  <a:pt x="0" y="0"/>
                </a:moveTo>
                <a:lnTo>
                  <a:pt x="8506046" y="0"/>
                </a:lnTo>
                <a:lnTo>
                  <a:pt x="8506046" y="2034900"/>
                </a:lnTo>
                <a:lnTo>
                  <a:pt x="0" y="2034900"/>
                </a:lnTo>
                <a:lnTo>
                  <a:pt x="0" y="0"/>
                </a:lnTo>
                <a:close/>
              </a:path>
            </a:pathLst>
          </a:custGeom>
          <a:noFill/>
          <a:ln w="19050">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37160" rIns="182880" bIns="135128" numCol="1" spcCol="1270" anchor="ctr" anchorCtr="0">
            <a:noAutofit/>
          </a:bodyPr>
          <a:lstStyle/>
          <a:p>
            <a:pPr marL="0" marR="0" lvl="1" indent="0" algn="just" defTabSz="844550" rtl="0" eaLnBrk="1" fontAlgn="auto" latinLnBrk="0" hangingPunct="1">
              <a:lnSpc>
                <a:spcPct val="90000"/>
              </a:lnSpc>
              <a:spcBef>
                <a:spcPct val="0"/>
              </a:spcBef>
              <a:spcAft>
                <a:spcPct val="15000"/>
              </a:spcAft>
              <a:buClr>
                <a:srgbClr val="DC7B23"/>
              </a:buClr>
              <a:buSzTx/>
              <a:buFontTx/>
              <a:buNone/>
              <a:tabLst/>
              <a:defRPr/>
            </a:pPr>
            <a:endParaRPr kumimoji="0" lang="en-US" b="0" i="0" u="none" strike="noStrike" kern="0" cap="none" spc="0" normalizeH="0" baseline="0" noProof="0" dirty="0" smtClean="0">
              <a:ln>
                <a:noFill/>
              </a:ln>
              <a:solidFill>
                <a:srgbClr val="3F3F3F"/>
              </a:solidFill>
              <a:effectLst/>
              <a:uLnTx/>
              <a:uFillTx/>
              <a:latin typeface="Arial" panose="020B0604020202020204"/>
              <a:ea typeface="+mn-ea"/>
              <a:cs typeface="+mn-cs"/>
            </a:endParaRPr>
          </a:p>
          <a:p>
            <a:pPr marL="0" marR="0" lvl="1" indent="0" algn="just" defTabSz="844550" rtl="0" eaLnBrk="1" fontAlgn="auto" latinLnBrk="0" hangingPunct="1">
              <a:lnSpc>
                <a:spcPct val="90000"/>
              </a:lnSpc>
              <a:spcBef>
                <a:spcPct val="0"/>
              </a:spcBef>
              <a:spcAft>
                <a:spcPct val="15000"/>
              </a:spcAft>
              <a:buClr>
                <a:srgbClr val="DC7B23"/>
              </a:buClr>
              <a:buSzTx/>
              <a:buFontTx/>
              <a:buNone/>
              <a:tabLst/>
              <a:defRPr/>
            </a:pPr>
            <a:r>
              <a:rPr kumimoji="0" lang="en-US" b="0" i="0" u="none" strike="noStrike" kern="0" cap="none" spc="0" normalizeH="0" baseline="0" noProof="0" dirty="0" smtClean="0">
                <a:ln>
                  <a:noFill/>
                </a:ln>
                <a:solidFill>
                  <a:srgbClr val="3F3F3F"/>
                </a:solidFill>
                <a:effectLst/>
                <a:uLnTx/>
                <a:uFillTx/>
                <a:latin typeface="Arial" panose="020B0604020202020204"/>
                <a:ea typeface="+mn-ea"/>
                <a:cs typeface="+mn-cs"/>
              </a:rPr>
              <a:t>TASIGNA </a:t>
            </a:r>
            <a:r>
              <a:rPr kumimoji="0" lang="en-US" b="0" i="0" u="none" strike="noStrike" kern="0" cap="none" spc="0" normalizeH="0" baseline="0" noProof="0" dirty="0">
                <a:ln>
                  <a:noFill/>
                </a:ln>
                <a:solidFill>
                  <a:srgbClr val="3F3F3F"/>
                </a:solidFill>
                <a:effectLst/>
                <a:uLnTx/>
                <a:uFillTx/>
                <a:latin typeface="Arial" panose="020B0604020202020204"/>
                <a:ea typeface="+mn-ea"/>
                <a:cs typeface="+mn-cs"/>
              </a:rPr>
              <a:t>is indicated for the treatment of chronic phase and accelerated phase Philadelphia chromosome positive chronic </a:t>
            </a:r>
            <a:r>
              <a:rPr kumimoji="0" lang="en-US" b="0" i="0" u="none" strike="noStrike" kern="0" cap="none" spc="0" normalizeH="0" baseline="0" noProof="0" dirty="0" err="1">
                <a:ln>
                  <a:noFill/>
                </a:ln>
                <a:solidFill>
                  <a:srgbClr val="3F3F3F"/>
                </a:solidFill>
                <a:effectLst/>
                <a:uLnTx/>
                <a:uFillTx/>
                <a:latin typeface="Arial" panose="020B0604020202020204"/>
                <a:ea typeface="+mn-ea"/>
                <a:cs typeface="+mn-cs"/>
              </a:rPr>
              <a:t>myelogenous</a:t>
            </a:r>
            <a:r>
              <a:rPr kumimoji="0" lang="en-US" b="0" i="0" u="none" strike="noStrike" kern="0" cap="none" spc="0" normalizeH="0" baseline="0" noProof="0" dirty="0">
                <a:ln>
                  <a:noFill/>
                </a:ln>
                <a:solidFill>
                  <a:srgbClr val="3F3F3F"/>
                </a:solidFill>
                <a:effectLst/>
                <a:uLnTx/>
                <a:uFillTx/>
                <a:latin typeface="Arial" panose="020B0604020202020204"/>
                <a:ea typeface="+mn-ea"/>
                <a:cs typeface="+mn-cs"/>
              </a:rPr>
              <a:t> </a:t>
            </a:r>
            <a:r>
              <a:rPr kumimoji="0" lang="en-US" b="0" i="0" u="none" strike="noStrike" kern="0" cap="none" spc="0" normalizeH="0" baseline="0" noProof="0" dirty="0" err="1">
                <a:ln>
                  <a:noFill/>
                </a:ln>
                <a:solidFill>
                  <a:srgbClr val="3F3F3F"/>
                </a:solidFill>
                <a:effectLst/>
                <a:uLnTx/>
                <a:uFillTx/>
                <a:latin typeface="Arial" panose="020B0604020202020204"/>
                <a:ea typeface="+mn-ea"/>
                <a:cs typeface="+mn-cs"/>
              </a:rPr>
              <a:t>leukaemia</a:t>
            </a:r>
            <a:r>
              <a:rPr kumimoji="0" lang="en-US" b="0" i="0" u="none" strike="noStrike" kern="0" cap="none" spc="0" normalizeH="0" baseline="0" noProof="0" dirty="0">
                <a:ln>
                  <a:noFill/>
                </a:ln>
                <a:solidFill>
                  <a:srgbClr val="3F3F3F"/>
                </a:solidFill>
                <a:effectLst/>
                <a:uLnTx/>
                <a:uFillTx/>
                <a:latin typeface="Arial" panose="020B0604020202020204"/>
                <a:ea typeface="+mn-ea"/>
                <a:cs typeface="+mn-cs"/>
              </a:rPr>
              <a:t> (CML) in adult patients resistant to or intolerant to at least one prior therapy including </a:t>
            </a:r>
            <a:r>
              <a:rPr kumimoji="0" lang="en-US" b="0" i="0" u="none" strike="noStrike" kern="0" cap="none" spc="0" normalizeH="0" baseline="0" noProof="0" dirty="0" err="1">
                <a:ln>
                  <a:noFill/>
                </a:ln>
                <a:solidFill>
                  <a:srgbClr val="3F3F3F"/>
                </a:solidFill>
                <a:effectLst/>
                <a:uLnTx/>
                <a:uFillTx/>
                <a:latin typeface="Arial" panose="020B0604020202020204"/>
                <a:ea typeface="+mn-ea"/>
                <a:cs typeface="+mn-cs"/>
              </a:rPr>
              <a:t>imatinib</a:t>
            </a:r>
            <a:r>
              <a:rPr kumimoji="0" lang="en-US" b="0" i="0" u="none" strike="noStrike" kern="0" cap="none" spc="0" normalizeH="0" baseline="0" noProof="0" dirty="0">
                <a:ln>
                  <a:noFill/>
                </a:ln>
                <a:solidFill>
                  <a:srgbClr val="3F3F3F"/>
                </a:solidFill>
                <a:effectLst/>
                <a:uLnTx/>
                <a:uFillTx/>
                <a:latin typeface="Arial" panose="020B0604020202020204"/>
                <a:ea typeface="+mn-ea"/>
                <a:cs typeface="+mn-cs"/>
              </a:rPr>
              <a:t>. </a:t>
            </a:r>
            <a:endParaRPr kumimoji="0" lang="en-US" b="0" i="0" u="none" strike="noStrike" kern="0" cap="none" spc="0" normalizeH="0" baseline="0" noProof="0" dirty="0" smtClean="0">
              <a:ln>
                <a:noFill/>
              </a:ln>
              <a:solidFill>
                <a:srgbClr val="3F3F3F"/>
              </a:solidFill>
              <a:effectLst/>
              <a:uLnTx/>
              <a:uFillTx/>
              <a:latin typeface="Arial" panose="020B0604020202020204"/>
              <a:ea typeface="+mn-ea"/>
              <a:cs typeface="+mn-cs"/>
            </a:endParaRPr>
          </a:p>
          <a:p>
            <a:pPr marL="0" marR="0" lvl="1" indent="0" algn="just" defTabSz="844550" rtl="0" eaLnBrk="1" fontAlgn="auto" latinLnBrk="0" hangingPunct="1">
              <a:lnSpc>
                <a:spcPct val="90000"/>
              </a:lnSpc>
              <a:spcBef>
                <a:spcPct val="0"/>
              </a:spcBef>
              <a:spcAft>
                <a:spcPct val="15000"/>
              </a:spcAft>
              <a:buClr>
                <a:srgbClr val="DC7B23"/>
              </a:buClr>
              <a:buSzTx/>
              <a:buFontTx/>
              <a:buNone/>
              <a:tabLst/>
              <a:defRPr/>
            </a:pPr>
            <a:r>
              <a:rPr kumimoji="0" lang="en-US" b="0" i="0" u="none" strike="noStrike" kern="0" cap="none" spc="0" normalizeH="0" baseline="0" noProof="0" dirty="0" err="1" smtClean="0">
                <a:ln>
                  <a:noFill/>
                </a:ln>
                <a:solidFill>
                  <a:srgbClr val="3F3F3F"/>
                </a:solidFill>
                <a:effectLst/>
                <a:uLnTx/>
                <a:uFillTx/>
                <a:latin typeface="Arial" panose="020B0604020202020204"/>
                <a:ea typeface="+mn-ea"/>
                <a:cs typeface="+mn-cs"/>
              </a:rPr>
              <a:t>Ph</a:t>
            </a:r>
            <a:r>
              <a:rPr kumimoji="0" lang="en-US" b="0" i="0" u="none" strike="noStrike" kern="0" cap="none" spc="0" normalizeH="0" baseline="0" noProof="0" dirty="0">
                <a:ln>
                  <a:noFill/>
                </a:ln>
                <a:solidFill>
                  <a:srgbClr val="3F3F3F"/>
                </a:solidFill>
                <a:effectLst/>
                <a:uLnTx/>
                <a:uFillTx/>
                <a:latin typeface="Arial" panose="020B0604020202020204"/>
                <a:ea typeface="+mn-ea"/>
                <a:cs typeface="+mn-cs"/>
              </a:rPr>
              <a:t>+ CML patients in CP, who have been previously treated with </a:t>
            </a:r>
            <a:r>
              <a:rPr kumimoji="0" lang="en-US" b="0" i="0" u="none" strike="noStrike" kern="0" cap="none" spc="0" normalizeH="0" baseline="0" noProof="0" dirty="0" err="1">
                <a:ln>
                  <a:noFill/>
                </a:ln>
                <a:solidFill>
                  <a:srgbClr val="3F3F3F"/>
                </a:solidFill>
                <a:effectLst/>
                <a:uLnTx/>
                <a:uFillTx/>
                <a:latin typeface="Arial" panose="020B0604020202020204"/>
                <a:ea typeface="+mn-ea"/>
                <a:cs typeface="+mn-cs"/>
              </a:rPr>
              <a:t>imatinib</a:t>
            </a:r>
            <a:r>
              <a:rPr kumimoji="0" lang="en-US" b="0" i="0" u="none" strike="noStrike" kern="0" cap="none" spc="0" normalizeH="0" baseline="0" noProof="0" dirty="0">
                <a:ln>
                  <a:noFill/>
                </a:ln>
                <a:solidFill>
                  <a:srgbClr val="3F3F3F"/>
                </a:solidFill>
                <a:effectLst/>
                <a:uLnTx/>
                <a:uFillTx/>
                <a:latin typeface="Arial" panose="020B0604020202020204"/>
                <a:ea typeface="+mn-ea"/>
                <a:cs typeface="+mn-cs"/>
              </a:rPr>
              <a:t> and whose treatment has been switched to TASIGNA for at least 3 years and have achieved sustained Deep Molecular Response (DMR) may be eligible for treatment discontinuation</a:t>
            </a:r>
            <a:r>
              <a:rPr kumimoji="0" lang="en-US" b="0" i="0" u="none" strike="noStrike" kern="0" cap="none" spc="0" normalizeH="0" baseline="0" noProof="0" dirty="0" smtClean="0">
                <a:ln>
                  <a:noFill/>
                </a:ln>
                <a:solidFill>
                  <a:srgbClr val="3F3F3F"/>
                </a:solidFill>
                <a:effectLst/>
                <a:uLnTx/>
                <a:uFillTx/>
                <a:latin typeface="Arial" panose="020B0604020202020204"/>
                <a:ea typeface="+mn-ea"/>
                <a:cs typeface="+mn-cs"/>
              </a:rPr>
              <a:t>.</a:t>
            </a:r>
            <a:endParaRPr kumimoji="0" lang="en-US" b="0" i="0" u="none" strike="noStrike" kern="0" cap="none" spc="0" normalizeH="0" baseline="0" noProof="0" dirty="0">
              <a:ln>
                <a:noFill/>
              </a:ln>
              <a:solidFill>
                <a:srgbClr val="3F3F3F"/>
              </a:solidFill>
              <a:effectLst/>
              <a:uLnTx/>
              <a:uFillTx/>
              <a:latin typeface="Arial" panose="020B0604020202020204"/>
              <a:ea typeface="+mn-ea"/>
              <a:cs typeface="+mn-cs"/>
            </a:endParaRPr>
          </a:p>
        </p:txBody>
      </p:sp>
      <p:sp>
        <p:nvSpPr>
          <p:cNvPr id="22" name="Round Single Corner Rectangle 21"/>
          <p:cNvSpPr/>
          <p:nvPr/>
        </p:nvSpPr>
        <p:spPr>
          <a:xfrm>
            <a:off x="228600" y="1704175"/>
            <a:ext cx="5214769" cy="358140"/>
          </a:xfrm>
          <a:prstGeom prst="round1Rect">
            <a:avLst/>
          </a:prstGeom>
          <a:solidFill>
            <a:schemeClr val="accent1"/>
          </a:solidFill>
          <a:ln w="19050">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Newly diagnosed Ph+ CML-CP</a:t>
            </a:r>
          </a:p>
        </p:txBody>
      </p:sp>
      <p:sp>
        <p:nvSpPr>
          <p:cNvPr id="23" name="Round Single Corner Rectangle 22"/>
          <p:cNvSpPr/>
          <p:nvPr/>
        </p:nvSpPr>
        <p:spPr>
          <a:xfrm>
            <a:off x="228600" y="3792927"/>
            <a:ext cx="5214768" cy="358140"/>
          </a:xfrm>
          <a:prstGeom prst="round1Rect">
            <a:avLst/>
          </a:prstGeom>
          <a:solidFill>
            <a:schemeClr val="accent1"/>
          </a:solidFill>
          <a:ln w="19050">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anose="020B0604020202020204"/>
                <a:ea typeface="+mn-ea"/>
                <a:cs typeface="+mn-cs"/>
              </a:rPr>
              <a:t>Resistant or intolerant Ph+ CML-CP or -AP</a:t>
            </a:r>
          </a:p>
        </p:txBody>
      </p:sp>
      <p:sp>
        <p:nvSpPr>
          <p:cNvPr id="3" name="Title 2"/>
          <p:cNvSpPr>
            <a:spLocks noGrp="1"/>
          </p:cNvSpPr>
          <p:nvPr>
            <p:ph type="title"/>
          </p:nvPr>
        </p:nvSpPr>
        <p:spPr/>
        <p:txBody>
          <a:bodyPr/>
          <a:lstStyle/>
          <a:p>
            <a:r>
              <a:rPr lang="en-US" dirty="0"/>
              <a:t>TASIGNA</a:t>
            </a:r>
            <a:r>
              <a:rPr lang="en-US" baseline="30000" dirty="0"/>
              <a:t>®</a:t>
            </a:r>
            <a:r>
              <a:rPr lang="en-US" dirty="0"/>
              <a:t> (nilotinib) Indications</a:t>
            </a:r>
          </a:p>
        </p:txBody>
      </p:sp>
      <p:sp>
        <p:nvSpPr>
          <p:cNvPr id="2" name="Rectangle 1"/>
          <p:cNvSpPr/>
          <p:nvPr/>
        </p:nvSpPr>
        <p:spPr>
          <a:xfrm>
            <a:off x="228601" y="3792927"/>
            <a:ext cx="8686800" cy="2411228"/>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1"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DC7B23"/>
              </a:buClr>
              <a:buSzPct val="125000"/>
              <a:buFont typeface="Arial" panose="020B0604020202020204" pitchFamily="34" charset="0"/>
              <a:buNone/>
              <a:tabLst/>
              <a:defRPr/>
            </a:pPr>
            <a:r>
              <a:rPr kumimoji="0" lang="en-US" altLang="en-US" sz="900" b="1" i="0" u="none" strike="noStrike" kern="1200" cap="none" spc="0" normalizeH="0" baseline="0" noProof="0" dirty="0" smtClean="0">
                <a:ln>
                  <a:noFill/>
                </a:ln>
                <a:solidFill>
                  <a:srgbClr val="3F3F3F"/>
                </a:solidFill>
                <a:effectLst/>
                <a:uLnTx/>
                <a:uFillTx/>
                <a:latin typeface="Arial" panose="020B0604020202020204"/>
                <a:ea typeface="+mn-ea"/>
                <a:cs typeface="+mn-cs"/>
              </a:rPr>
              <a:t>Reference: </a:t>
            </a:r>
            <a:r>
              <a:rPr kumimoji="0" lang="en-US" sz="900" b="0" i="0" u="none" strike="noStrike" kern="1200" cap="none" spc="0" normalizeH="0" baseline="0" noProof="0" dirty="0" err="1" smtClean="0">
                <a:ln>
                  <a:noFill/>
                </a:ln>
                <a:solidFill>
                  <a:srgbClr val="3F3F3F"/>
                </a:solidFill>
                <a:effectLst/>
                <a:uLnTx/>
                <a:uFillTx/>
                <a:latin typeface="Arial" panose="020B0604020202020204"/>
                <a:ea typeface="+mn-ea"/>
                <a:cs typeface="+mn-cs"/>
              </a:rPr>
              <a:t>Tasigna</a:t>
            </a:r>
            <a:r>
              <a:rPr kumimoji="0" lang="en-US" sz="900" b="0" i="0" u="none" strike="noStrike" kern="1200" cap="none" spc="0" normalizeH="0" baseline="0" noProof="0" dirty="0" smtClean="0">
                <a:ln>
                  <a:noFill/>
                </a:ln>
                <a:solidFill>
                  <a:srgbClr val="3F3F3F"/>
                </a:solidFill>
                <a:effectLst/>
                <a:uLnTx/>
                <a:uFillTx/>
                <a:latin typeface="Arial" panose="020B0604020202020204"/>
                <a:ea typeface="+mn-ea"/>
                <a:cs typeface="+mn-cs"/>
              </a:rPr>
              <a:t> (</a:t>
            </a:r>
            <a:r>
              <a:rPr kumimoji="0" lang="en-US" sz="900" b="0" i="0" u="none" strike="noStrike" kern="1200" cap="none" spc="0" normalizeH="0" baseline="0" noProof="0" dirty="0" err="1" smtClean="0">
                <a:ln>
                  <a:noFill/>
                </a:ln>
                <a:solidFill>
                  <a:srgbClr val="3F3F3F"/>
                </a:solidFill>
                <a:effectLst/>
                <a:uLnTx/>
                <a:uFillTx/>
                <a:latin typeface="Arial" panose="020B0604020202020204"/>
                <a:ea typeface="+mn-ea"/>
                <a:cs typeface="+mn-cs"/>
              </a:rPr>
              <a:t>nilotinib</a:t>
            </a:r>
            <a:r>
              <a:rPr kumimoji="0" lang="en-US" sz="9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900" b="0" i="0" u="none" strike="noStrike" kern="1200" cap="none" spc="0" normalizeH="0" baseline="0" noProof="0" dirty="0" smtClean="0">
                <a:ln>
                  <a:noFill/>
                </a:ln>
                <a:solidFill>
                  <a:srgbClr val="3F3F3F"/>
                </a:solidFill>
                <a:effectLst/>
                <a:uLnTx/>
                <a:uFillTx/>
                <a:latin typeface="Arial" panose="020B0604020202020204"/>
                <a:ea typeface="+mn-ea"/>
                <a:cs typeface="+mn-cs"/>
              </a:rPr>
              <a:t>150mg </a:t>
            </a:r>
            <a:r>
              <a:rPr kumimoji="0" lang="en-US" sz="900" b="0" i="0" u="none" strike="noStrike" kern="1200" cap="none" spc="0" normalizeH="0" baseline="0" noProof="0" dirty="0">
                <a:ln>
                  <a:noFill/>
                </a:ln>
                <a:solidFill>
                  <a:srgbClr val="3F3F3F"/>
                </a:solidFill>
                <a:effectLst/>
                <a:uLnTx/>
                <a:uFillTx/>
                <a:latin typeface="Arial" panose="020B0604020202020204"/>
                <a:ea typeface="+mn-ea"/>
                <a:cs typeface="+mn-cs"/>
              </a:rPr>
              <a:t>Product Information October </a:t>
            </a:r>
            <a:r>
              <a:rPr kumimoji="0" lang="en-US" sz="900" b="0" i="0" u="none" strike="noStrike" kern="1200" cap="none" spc="0" normalizeH="0" baseline="0" noProof="0" dirty="0" smtClean="0">
                <a:ln>
                  <a:noFill/>
                </a:ln>
                <a:solidFill>
                  <a:srgbClr val="3F3F3F"/>
                </a:solidFill>
                <a:effectLst/>
                <a:uLnTx/>
                <a:uFillTx/>
                <a:latin typeface="Arial" panose="020B0604020202020204"/>
                <a:ea typeface="+mn-ea"/>
                <a:cs typeface="+mn-cs"/>
              </a:rPr>
              <a:t>2018, </a:t>
            </a:r>
            <a:r>
              <a:rPr kumimoji="0" lang="en-US" sz="900" b="0" i="0" u="none" strike="noStrike" kern="1200" cap="none" spc="0" normalizeH="0" baseline="0" noProof="0" dirty="0" err="1" smtClean="0">
                <a:ln>
                  <a:noFill/>
                </a:ln>
                <a:solidFill>
                  <a:srgbClr val="3F3F3F"/>
                </a:solidFill>
                <a:effectLst/>
                <a:uLnTx/>
                <a:uFillTx/>
                <a:latin typeface="Arial" panose="020B0604020202020204"/>
                <a:ea typeface="+mn-ea"/>
                <a:cs typeface="+mn-cs"/>
              </a:rPr>
              <a:t>Tasigna</a:t>
            </a:r>
            <a:r>
              <a:rPr kumimoji="0" lang="en-US" sz="900" b="0" i="0" u="none" strike="noStrike" kern="1200" cap="none" spc="0" normalizeH="0" baseline="0" noProof="0" dirty="0" smtClean="0">
                <a:ln>
                  <a:noFill/>
                </a:ln>
                <a:solidFill>
                  <a:srgbClr val="3F3F3F"/>
                </a:solidFill>
                <a:effectLst/>
                <a:uLnTx/>
                <a:uFillTx/>
                <a:latin typeface="Arial" panose="020B0604020202020204"/>
                <a:ea typeface="+mn-ea"/>
                <a:cs typeface="+mn-cs"/>
              </a:rPr>
              <a:t> </a:t>
            </a:r>
            <a:r>
              <a:rPr kumimoji="0" lang="en-US" sz="900" b="0" i="0" u="none" strike="noStrike" kern="1200" cap="none" spc="0" normalizeH="0" baseline="0" noProof="0" dirty="0">
                <a:ln>
                  <a:noFill/>
                </a:ln>
                <a:solidFill>
                  <a:srgbClr val="3F3F3F"/>
                </a:solidFill>
                <a:effectLst/>
                <a:uLnTx/>
                <a:uFillTx/>
                <a:latin typeface="Arial" panose="020B0604020202020204"/>
                <a:ea typeface="+mn-ea"/>
                <a:cs typeface="+mn-cs"/>
              </a:rPr>
              <a:t>(</a:t>
            </a:r>
            <a:r>
              <a:rPr kumimoji="0" lang="en-US" sz="900" b="0" i="0" u="none" strike="noStrike" kern="1200" cap="none" spc="0" normalizeH="0" baseline="0" noProof="0" dirty="0" err="1">
                <a:ln>
                  <a:noFill/>
                </a:ln>
                <a:solidFill>
                  <a:srgbClr val="3F3F3F"/>
                </a:solidFill>
                <a:effectLst/>
                <a:uLnTx/>
                <a:uFillTx/>
                <a:latin typeface="Arial" panose="020B0604020202020204"/>
                <a:ea typeface="+mn-ea"/>
                <a:cs typeface="+mn-cs"/>
              </a:rPr>
              <a:t>nilotinib</a:t>
            </a:r>
            <a:r>
              <a:rPr kumimoji="0" lang="en-US" sz="9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900" b="0" i="0" u="none" strike="noStrike" kern="1200" cap="none" spc="0" normalizeH="0" baseline="0" noProof="0" dirty="0" smtClean="0">
                <a:ln>
                  <a:noFill/>
                </a:ln>
                <a:solidFill>
                  <a:srgbClr val="3F3F3F"/>
                </a:solidFill>
                <a:effectLst/>
                <a:uLnTx/>
                <a:uFillTx/>
                <a:latin typeface="Arial" panose="020B0604020202020204"/>
                <a:ea typeface="+mn-ea"/>
                <a:cs typeface="+mn-cs"/>
              </a:rPr>
              <a:t>200mg </a:t>
            </a:r>
            <a:r>
              <a:rPr kumimoji="0" lang="en-US" sz="900" b="0" i="0" u="none" strike="noStrike" kern="1200" cap="none" spc="0" normalizeH="0" baseline="0" noProof="0" dirty="0">
                <a:ln>
                  <a:noFill/>
                </a:ln>
                <a:solidFill>
                  <a:srgbClr val="3F3F3F"/>
                </a:solidFill>
                <a:effectLst/>
                <a:uLnTx/>
                <a:uFillTx/>
                <a:latin typeface="Arial" panose="020B0604020202020204"/>
                <a:ea typeface="+mn-ea"/>
                <a:cs typeface="+mn-cs"/>
              </a:rPr>
              <a:t>Product Information October </a:t>
            </a:r>
            <a:r>
              <a:rPr kumimoji="0" lang="en-US" sz="900" b="0" i="0" u="none" strike="noStrike" kern="1200" cap="none" spc="0" normalizeH="0" baseline="0" noProof="0" dirty="0" smtClean="0">
                <a:ln>
                  <a:noFill/>
                </a:ln>
                <a:solidFill>
                  <a:srgbClr val="3F3F3F"/>
                </a:solidFill>
                <a:effectLst/>
                <a:uLnTx/>
                <a:uFillTx/>
                <a:latin typeface="Arial" panose="020B0604020202020204"/>
                <a:ea typeface="+mn-ea"/>
                <a:cs typeface="+mn-cs"/>
              </a:rPr>
              <a:t>2018</a:t>
            </a:r>
            <a:endParaRPr kumimoji="0" lang="en-US" sz="9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83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Clinical Studies Supporting TASIGNA</a:t>
            </a:r>
            <a:r>
              <a:rPr lang="en-US" baseline="30000" dirty="0"/>
              <a:t>®</a:t>
            </a:r>
            <a:r>
              <a:rPr lang="en-US" dirty="0"/>
              <a:t> (nilotinib) as Second-Line Therapy in Patients With</a:t>
            </a:r>
            <a:br>
              <a:rPr lang="en-US" dirty="0"/>
            </a:br>
            <a:r>
              <a:rPr lang="en-US" dirty="0" err="1"/>
              <a:t>Ph</a:t>
            </a:r>
            <a:r>
              <a:rPr lang="en-US" dirty="0"/>
              <a:t>+ CML-CP</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2142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631847938"/>
              </p:ext>
            </p:extLst>
          </p:nvPr>
        </p:nvGraphicFramePr>
        <p:xfrm>
          <a:off x="228599" y="1142999"/>
          <a:ext cx="8686801" cy="4540045"/>
        </p:xfrm>
        <a:graphic>
          <a:graphicData uri="http://schemas.openxmlformats.org/drawingml/2006/table">
            <a:tbl>
              <a:tblPr firstRow="1" bandRow="1">
                <a:tableStyleId>{21E4AEA4-8DFA-4A89-87EB-49C32662AFE0}</a:tableStyleId>
              </a:tblPr>
              <a:tblGrid>
                <a:gridCol w="203282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2386781">
                  <a:extLst>
                    <a:ext uri="{9D8B030D-6E8A-4147-A177-3AD203B41FA5}">
                      <a16:colId xmlns:a16="http://schemas.microsoft.com/office/drawing/2014/main" val="20002"/>
                    </a:ext>
                  </a:extLst>
                </a:gridCol>
              </a:tblGrid>
              <a:tr h="889287">
                <a:tc>
                  <a:txBody>
                    <a:bodyPr/>
                    <a:lstStyle/>
                    <a:p>
                      <a:pPr algn="l">
                        <a:spcBef>
                          <a:spcPts val="0"/>
                        </a:spcBef>
                      </a:pPr>
                      <a:r>
                        <a:rPr lang="en-US" sz="1600" dirty="0"/>
                        <a:t>Study</a:t>
                      </a:r>
                      <a:endParaRPr lang="en-US" sz="1600" dirty="0">
                        <a:solidFill>
                          <a:srgbClr val="080808"/>
                        </a:solidFill>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spcBef>
                          <a:spcPts val="0"/>
                        </a:spcBef>
                      </a:pPr>
                      <a:r>
                        <a:rPr lang="en-US" sz="1600" dirty="0"/>
                        <a:t>Second-Line Population </a:t>
                      </a:r>
                      <a:endParaRPr lang="en-US" sz="1600" dirty="0">
                        <a:solidFill>
                          <a:srgbClr val="080808"/>
                        </a:solidFill>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spcBef>
                          <a:spcPts val="0"/>
                        </a:spcBef>
                      </a:pPr>
                      <a:r>
                        <a:rPr lang="en-US" sz="1600" dirty="0"/>
                        <a:t>Treatment</a:t>
                      </a:r>
                      <a:r>
                        <a:rPr lang="en-US" sz="1600" baseline="0" dirty="0"/>
                        <a:t> Response </a:t>
                      </a:r>
                    </a:p>
                    <a:p>
                      <a:pPr algn="ctr">
                        <a:spcBef>
                          <a:spcPts val="0"/>
                        </a:spcBef>
                      </a:pPr>
                      <a:r>
                        <a:rPr lang="en-US" sz="1600" dirty="0">
                          <a:solidFill>
                            <a:schemeClr val="lt1"/>
                          </a:solidFill>
                        </a:rPr>
                        <a:t>(primary</a:t>
                      </a:r>
                      <a:r>
                        <a:rPr lang="en-US" sz="1600" baseline="0" dirty="0">
                          <a:solidFill>
                            <a:schemeClr val="lt1"/>
                          </a:solidFill>
                        </a:rPr>
                        <a:t> end point)</a:t>
                      </a:r>
                      <a:endParaRPr lang="en-US" sz="1600" dirty="0">
                        <a:solidFill>
                          <a:srgbClr val="080808"/>
                        </a:solidFill>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87034">
                <a:tc>
                  <a:txBody>
                    <a:bodyPr/>
                    <a:lstStyle/>
                    <a:p>
                      <a:pPr algn="l">
                        <a:spcBef>
                          <a:spcPts val="0"/>
                        </a:spcBef>
                      </a:pPr>
                      <a:r>
                        <a:rPr lang="en-US" sz="1800" dirty="0">
                          <a:solidFill>
                            <a:schemeClr val="accent4">
                              <a:lumMod val="75000"/>
                            </a:schemeClr>
                          </a:solidFill>
                        </a:rPr>
                        <a:t>Study 2101</a:t>
                      </a:r>
                    </a:p>
                    <a:p>
                      <a:pPr algn="l">
                        <a:spcBef>
                          <a:spcPts val="0"/>
                        </a:spcBef>
                      </a:pPr>
                      <a:r>
                        <a:rPr lang="en-US" sz="1800" dirty="0">
                          <a:solidFill>
                            <a:schemeClr val="accent4">
                              <a:lumMod val="75000"/>
                            </a:schemeClr>
                          </a:solidFill>
                        </a:rPr>
                        <a:t>(phase </a:t>
                      </a:r>
                      <a:r>
                        <a:rPr lang="en-US" sz="1800" dirty="0" smtClean="0">
                          <a:solidFill>
                            <a:schemeClr val="accent4">
                              <a:lumMod val="75000"/>
                            </a:schemeClr>
                          </a:solidFill>
                        </a:rPr>
                        <a:t>2,</a:t>
                      </a:r>
                      <a:r>
                        <a:rPr lang="en-US" sz="1800" baseline="0" dirty="0" smtClean="0">
                          <a:solidFill>
                            <a:schemeClr val="accent4">
                              <a:lumMod val="75000"/>
                            </a:schemeClr>
                          </a:solidFill>
                        </a:rPr>
                        <a:t> </a:t>
                      </a:r>
                      <a:r>
                        <a:rPr lang="en-US" sz="1800" dirty="0" smtClean="0">
                          <a:solidFill>
                            <a:schemeClr val="accent4">
                              <a:lumMod val="75000"/>
                            </a:schemeClr>
                          </a:solidFill>
                        </a:rPr>
                        <a:t>n=321)</a:t>
                      </a:r>
                      <a:r>
                        <a:rPr lang="en-US" sz="1800" baseline="30000" dirty="0" smtClean="0">
                          <a:solidFill>
                            <a:schemeClr val="accent4">
                              <a:lumMod val="75000"/>
                            </a:schemeClr>
                          </a:solidFill>
                        </a:rPr>
                        <a:t>1</a:t>
                      </a:r>
                      <a:endParaRPr lang="en-US" sz="1800" dirty="0">
                        <a:solidFill>
                          <a:schemeClr val="accent4">
                            <a:lumMod val="75000"/>
                          </a:schemeClr>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171450" indent="-171450" algn="l">
                        <a:spcBef>
                          <a:spcPts val="0"/>
                        </a:spcBef>
                        <a:buFont typeface="Arial" panose="020B0604020202020204" pitchFamily="34" charset="0"/>
                        <a:buChar char="•"/>
                      </a:pPr>
                      <a:r>
                        <a:rPr lang="en-US" sz="1800" dirty="0">
                          <a:solidFill>
                            <a:schemeClr val="accent4">
                              <a:lumMod val="75000"/>
                            </a:schemeClr>
                          </a:solidFill>
                        </a:rPr>
                        <a:t>No CHR by 3 months, CyR by 6 months, or MCyR by 12 months or</a:t>
                      </a:r>
                      <a:r>
                        <a:rPr lang="en-US" sz="1800" baseline="0" dirty="0">
                          <a:solidFill>
                            <a:schemeClr val="accent4">
                              <a:lumMod val="75000"/>
                            </a:schemeClr>
                          </a:solidFill>
                        </a:rPr>
                        <a:t> disease </a:t>
                      </a:r>
                      <a:r>
                        <a:rPr lang="en-US" sz="1800" dirty="0">
                          <a:solidFill>
                            <a:schemeClr val="accent4">
                              <a:lumMod val="75000"/>
                            </a:schemeClr>
                          </a:solidFill>
                        </a:rPr>
                        <a:t>progression after previous CyR or HR</a:t>
                      </a:r>
                    </a:p>
                    <a:p>
                      <a:pPr marL="171450" indent="-171450" algn="l">
                        <a:spcBef>
                          <a:spcPts val="0"/>
                        </a:spcBef>
                        <a:buFont typeface="Arial" panose="020B0604020202020204" pitchFamily="34" charset="0"/>
                        <a:buChar char="•"/>
                      </a:pPr>
                      <a:r>
                        <a:rPr lang="en-US" sz="1800" dirty="0">
                          <a:solidFill>
                            <a:schemeClr val="accent4">
                              <a:lumMod val="75000"/>
                            </a:schemeClr>
                          </a:solidFill>
                        </a:rPr>
                        <a:t>Intolerance:</a:t>
                      </a:r>
                      <a:r>
                        <a:rPr lang="en-US" sz="1800" baseline="0" dirty="0">
                          <a:solidFill>
                            <a:schemeClr val="accent4">
                              <a:lumMod val="75000"/>
                            </a:schemeClr>
                          </a:solidFill>
                        </a:rPr>
                        <a:t> </a:t>
                      </a:r>
                      <a:r>
                        <a:rPr lang="en-US" sz="1800" dirty="0">
                          <a:solidFill>
                            <a:schemeClr val="accent4">
                              <a:lumMod val="75000"/>
                            </a:schemeClr>
                          </a:solidFill>
                        </a:rPr>
                        <a:t>Discontinuation due to grade 3/4 or persistent grade 2 AEs and lack of MCyR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indent="0" algn="ctr">
                        <a:spcBef>
                          <a:spcPts val="0"/>
                        </a:spcBef>
                        <a:buFont typeface="Arial" panose="020B0604020202020204" pitchFamily="34" charset="0"/>
                        <a:buNone/>
                      </a:pPr>
                      <a:r>
                        <a:rPr lang="en-US" sz="1800" baseline="0" dirty="0">
                          <a:solidFill>
                            <a:schemeClr val="accent4">
                              <a:lumMod val="75000"/>
                            </a:schemeClr>
                          </a:solidFill>
                        </a:rPr>
                        <a:t>MCyR</a:t>
                      </a:r>
                      <a:r>
                        <a:rPr lang="en-US" sz="1800" baseline="30000" dirty="0">
                          <a:solidFill>
                            <a:schemeClr val="accent4">
                              <a:lumMod val="75000"/>
                            </a:schemeClr>
                          </a:solidFill>
                        </a:rPr>
                        <a:t>a</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263724">
                <a:tc>
                  <a:txBody>
                    <a:bodyPr/>
                    <a:lstStyle/>
                    <a:p>
                      <a:pPr algn="l">
                        <a:spcBef>
                          <a:spcPts val="0"/>
                        </a:spcBef>
                      </a:pPr>
                      <a:r>
                        <a:rPr lang="en-US" sz="1800" dirty="0">
                          <a:solidFill>
                            <a:schemeClr val="accent4">
                              <a:lumMod val="75000"/>
                            </a:schemeClr>
                          </a:solidFill>
                        </a:rPr>
                        <a:t>ENESTcmr</a:t>
                      </a:r>
                      <a:br>
                        <a:rPr lang="en-US" sz="1800" dirty="0">
                          <a:solidFill>
                            <a:schemeClr val="accent4">
                              <a:lumMod val="75000"/>
                            </a:schemeClr>
                          </a:solidFill>
                        </a:rPr>
                      </a:br>
                      <a:r>
                        <a:rPr lang="en-US" sz="1800" dirty="0">
                          <a:solidFill>
                            <a:schemeClr val="accent4">
                              <a:lumMod val="75000"/>
                            </a:schemeClr>
                          </a:solidFill>
                        </a:rPr>
                        <a:t>(phase 3, </a:t>
                      </a:r>
                      <a:r>
                        <a:rPr lang="en-US" sz="1800" dirty="0" smtClean="0">
                          <a:solidFill>
                            <a:schemeClr val="accent4">
                              <a:lumMod val="75000"/>
                            </a:schemeClr>
                          </a:solidFill>
                        </a:rPr>
                        <a:t>n=207)</a:t>
                      </a:r>
                      <a:r>
                        <a:rPr lang="en-US" sz="1800" baseline="30000" dirty="0" smtClean="0">
                          <a:solidFill>
                            <a:schemeClr val="accent4">
                              <a:lumMod val="75000"/>
                            </a:schemeClr>
                          </a:solidFill>
                        </a:rPr>
                        <a:t>2</a:t>
                      </a:r>
                      <a:endParaRPr lang="en-US" sz="1800" dirty="0">
                        <a:solidFill>
                          <a:schemeClr val="accent4">
                            <a:lumMod val="75000"/>
                          </a:schemeClr>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0"/>
                        </a:spcBef>
                        <a:buFont typeface="Arial" panose="020B0604020202020204" pitchFamily="34" charset="0"/>
                        <a:buChar char="•"/>
                      </a:pPr>
                      <a:r>
                        <a:rPr lang="en-US" sz="1800" kern="1200" dirty="0">
                          <a:solidFill>
                            <a:schemeClr val="accent4">
                              <a:lumMod val="75000"/>
                            </a:schemeClr>
                          </a:solidFill>
                          <a:latin typeface="+mn-lt"/>
                          <a:ea typeface="+mn-ea"/>
                          <a:cs typeface="+mn-cs"/>
                        </a:rPr>
                        <a:t>≥2 years prior imatinib</a:t>
                      </a:r>
                    </a:p>
                    <a:p>
                      <a:pPr marL="171450" indent="-171450" algn="l" defTabSz="914400" rtl="0" eaLnBrk="1" latinLnBrk="0" hangingPunct="1">
                        <a:spcBef>
                          <a:spcPts val="0"/>
                        </a:spcBef>
                        <a:buFont typeface="Arial" panose="020B0604020202020204" pitchFamily="34" charset="0"/>
                        <a:buChar char="•"/>
                      </a:pPr>
                      <a:r>
                        <a:rPr lang="en-US" sz="1800" kern="1200" dirty="0">
                          <a:solidFill>
                            <a:schemeClr val="accent4">
                              <a:lumMod val="75000"/>
                            </a:schemeClr>
                          </a:solidFill>
                          <a:latin typeface="+mn-lt"/>
                          <a:ea typeface="+mn-ea"/>
                          <a:cs typeface="+mn-cs"/>
                        </a:rPr>
                        <a:t>CCyR </a:t>
                      </a:r>
                    </a:p>
                    <a:p>
                      <a:pPr marL="171450" indent="-171450" algn="l" defTabSz="914400" rtl="0" eaLnBrk="1" latinLnBrk="0" hangingPunct="1">
                        <a:spcBef>
                          <a:spcPts val="0"/>
                        </a:spcBef>
                        <a:buFont typeface="Arial" panose="020B0604020202020204" pitchFamily="34" charset="0"/>
                        <a:buChar char="•"/>
                      </a:pPr>
                      <a:r>
                        <a:rPr lang="en-US" sz="1800" kern="1200" dirty="0">
                          <a:solidFill>
                            <a:schemeClr val="accent4">
                              <a:lumMod val="75000"/>
                            </a:schemeClr>
                          </a:solidFill>
                          <a:latin typeface="+mn-lt"/>
                          <a:ea typeface="+mn-ea"/>
                          <a:cs typeface="+mn-cs"/>
                        </a:rPr>
                        <a:t>Detectable BCR-ABL levels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indent="0" algn="ctr">
                        <a:spcBef>
                          <a:spcPts val="0"/>
                        </a:spcBef>
                        <a:buFont typeface="Arial" panose="020B0604020202020204" pitchFamily="34" charset="0"/>
                        <a:buNone/>
                      </a:pPr>
                      <a:r>
                        <a:rPr lang="en-US" sz="1800" dirty="0">
                          <a:solidFill>
                            <a:schemeClr val="accent4">
                              <a:lumMod val="75000"/>
                            </a:schemeClr>
                          </a:solidFill>
                        </a:rPr>
                        <a:t>Confirmed</a:t>
                      </a:r>
                      <a:r>
                        <a:rPr lang="en-US" sz="1800" baseline="0" dirty="0">
                          <a:solidFill>
                            <a:schemeClr val="accent4">
                              <a:lumMod val="75000"/>
                            </a:schemeClr>
                          </a:solidFill>
                        </a:rPr>
                        <a:t> </a:t>
                      </a:r>
                      <a:r>
                        <a:rPr lang="en-US" sz="1800" dirty="0">
                          <a:solidFill>
                            <a:schemeClr val="accent4">
                              <a:lumMod val="75000"/>
                            </a:schemeClr>
                          </a:solidFill>
                        </a:rPr>
                        <a:t>undetectable </a:t>
                      </a:r>
                    </a:p>
                    <a:p>
                      <a:pPr marL="0" indent="0" algn="ctr">
                        <a:spcBef>
                          <a:spcPts val="0"/>
                        </a:spcBef>
                        <a:buFont typeface="Arial" panose="020B0604020202020204" pitchFamily="34" charset="0"/>
                        <a:buNone/>
                      </a:pPr>
                      <a:r>
                        <a:rPr lang="en-US" sz="1800" dirty="0">
                          <a:solidFill>
                            <a:schemeClr val="accent4">
                              <a:lumMod val="75000"/>
                            </a:schemeClr>
                          </a:solidFill>
                        </a:rPr>
                        <a:t>BCR-ABL by 12 months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sz="2000" dirty="0" smtClean="0"/>
              <a:t>Efficacy </a:t>
            </a:r>
            <a:r>
              <a:rPr lang="en-US" sz="2000" dirty="0"/>
              <a:t>of TASIGNA</a:t>
            </a:r>
            <a:r>
              <a:rPr lang="en-US" sz="2000" baseline="30000" dirty="0"/>
              <a:t>®</a:t>
            </a:r>
            <a:r>
              <a:rPr lang="en-US" sz="2000" dirty="0"/>
              <a:t> (nilotinib) in Helping Patients Achieve Deeper Response Following </a:t>
            </a:r>
            <a:r>
              <a:rPr lang="en-US" sz="2000" dirty="0" err="1" smtClean="0"/>
              <a:t>Imatinib</a:t>
            </a:r>
            <a:r>
              <a:rPr lang="en-US" sz="2000" dirty="0" smtClean="0"/>
              <a:t> </a:t>
            </a:r>
            <a:r>
              <a:rPr lang="en-US" sz="2000" dirty="0"/>
              <a:t>in 2 Key Trials</a:t>
            </a:r>
          </a:p>
        </p:txBody>
      </p:sp>
      <p:sp>
        <p:nvSpPr>
          <p:cNvPr id="7" name="Text Placeholder 6"/>
          <p:cNvSpPr>
            <a:spLocks noGrp="1"/>
          </p:cNvSpPr>
          <p:nvPr>
            <p:ph type="body" sz="quarter" idx="13"/>
          </p:nvPr>
        </p:nvSpPr>
        <p:spPr>
          <a:xfrm>
            <a:off x="236989" y="6332989"/>
            <a:ext cx="8686800" cy="441325"/>
          </a:xfrm>
        </p:spPr>
        <p:txBody>
          <a:bodyPr/>
          <a:lstStyle/>
          <a:p>
            <a:r>
              <a:rPr lang="en-US" kern="0" dirty="0"/>
              <a:t>AEs, adverse events; HR, hematologic response; MCyR, major cytogenetic response.</a:t>
            </a:r>
          </a:p>
          <a:p>
            <a:r>
              <a:rPr lang="en-US" baseline="30000" dirty="0"/>
              <a:t>a</a:t>
            </a:r>
            <a:r>
              <a:rPr lang="en-US" dirty="0"/>
              <a:t>≥Partial cytogenetic response (PCyR) is equivalent to MCyR and is now the commonly used term in the recommendations.</a:t>
            </a:r>
            <a:r>
              <a:rPr lang="en-US" baseline="30000" dirty="0"/>
              <a:t>3</a:t>
            </a:r>
            <a:endParaRPr lang="en-US" kern="0" dirty="0"/>
          </a:p>
          <a:p>
            <a:r>
              <a:rPr lang="en-US" altLang="en-US" b="1" dirty="0"/>
              <a:t>References: </a:t>
            </a:r>
            <a:r>
              <a:rPr lang="en-US" kern="0" dirty="0"/>
              <a:t>1. </a:t>
            </a:r>
            <a:r>
              <a:rPr lang="en-US" dirty="0">
                <a:cs typeface="Arial"/>
              </a:rPr>
              <a:t>Kantarjian HM et al. </a:t>
            </a:r>
            <a:r>
              <a:rPr lang="en-US" i="1" dirty="0">
                <a:cs typeface="Arial"/>
              </a:rPr>
              <a:t>Blood</a:t>
            </a:r>
            <a:r>
              <a:rPr lang="en-US" dirty="0">
                <a:cs typeface="Arial"/>
              </a:rPr>
              <a:t>. 2011;117(4):1141-1145. </a:t>
            </a:r>
            <a:r>
              <a:rPr lang="en-US" dirty="0" smtClean="0">
                <a:cs typeface="Arial"/>
              </a:rPr>
              <a:t>2.</a:t>
            </a:r>
            <a:r>
              <a:rPr lang="en-US" dirty="0" smtClean="0"/>
              <a:t> </a:t>
            </a:r>
            <a:r>
              <a:rPr lang="en-US" dirty="0"/>
              <a:t>Hughes TP et al. </a:t>
            </a:r>
            <a:r>
              <a:rPr lang="en-US" i="1" dirty="0"/>
              <a:t>Blood. </a:t>
            </a:r>
            <a:r>
              <a:rPr lang="en-US" dirty="0"/>
              <a:t>2014;124(5):729-736.</a:t>
            </a:r>
            <a:endParaRPr lang="en-US" dirty="0">
              <a:solidFill>
                <a:srgbClr val="3B434E"/>
              </a:solidFill>
            </a:endParaRPr>
          </a:p>
        </p:txBody>
      </p:sp>
    </p:spTree>
    <p:extLst>
      <p:ext uri="{BB962C8B-B14F-4D97-AF65-F5344CB8AC3E}">
        <p14:creationId xmlns:p14="http://schemas.microsoft.com/office/powerpoint/2010/main" val="156964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Study 2101 Evaluated TASIGNA</a:t>
            </a:r>
            <a:r>
              <a:rPr lang="en-US" sz="1800" baseline="30000" dirty="0"/>
              <a:t>®</a:t>
            </a:r>
            <a:r>
              <a:rPr lang="en-US" sz="1800" dirty="0"/>
              <a:t> (nilotinib) in Patients Failing to Achieve Adequate Response With Imatinib or Who Were Intolerant of </a:t>
            </a:r>
            <a:r>
              <a:rPr lang="en-US" sz="1800" dirty="0" smtClean="0"/>
              <a:t>Imatinib</a:t>
            </a:r>
            <a:r>
              <a:rPr lang="en-US" sz="1800" baseline="30000" dirty="0" smtClean="0"/>
              <a:t>1</a:t>
            </a:r>
            <a:endParaRPr lang="en-US" sz="1800" baseline="30000" dirty="0"/>
          </a:p>
        </p:txBody>
      </p:sp>
      <p:sp>
        <p:nvSpPr>
          <p:cNvPr id="5" name="Text Placeholder 4"/>
          <p:cNvSpPr>
            <a:spLocks noGrp="1"/>
          </p:cNvSpPr>
          <p:nvPr>
            <p:ph type="body" sz="quarter" idx="13"/>
          </p:nvPr>
        </p:nvSpPr>
        <p:spPr>
          <a:xfrm>
            <a:off x="236988" y="6332989"/>
            <a:ext cx="8678411" cy="441325"/>
          </a:xfrm>
        </p:spPr>
        <p:txBody>
          <a:bodyPr/>
          <a:lstStyle/>
          <a:p>
            <a:pPr>
              <a:defRPr/>
            </a:pPr>
            <a:r>
              <a:rPr lang="en-US" dirty="0"/>
              <a:t>bid, twice daily.</a:t>
            </a:r>
          </a:p>
          <a:p>
            <a:pPr>
              <a:defRPr/>
            </a:pPr>
            <a:r>
              <a:rPr lang="en-US" dirty="0"/>
              <a:t>*≥PCyR is equivalent to MCyR and is now the commonly used term in the recommendations.</a:t>
            </a:r>
            <a:r>
              <a:rPr lang="en-US" baseline="30000" dirty="0"/>
              <a:t>3,4</a:t>
            </a:r>
          </a:p>
          <a:p>
            <a:pPr>
              <a:defRPr/>
            </a:pPr>
            <a:r>
              <a:rPr lang="en-US" altLang="en-US" b="1" dirty="0"/>
              <a:t>References: </a:t>
            </a:r>
            <a:r>
              <a:rPr lang="en-US" dirty="0">
                <a:cs typeface="Arial"/>
              </a:rPr>
              <a:t>1</a:t>
            </a:r>
            <a:r>
              <a:rPr lang="en-US" dirty="0" smtClean="0">
                <a:cs typeface="Arial"/>
              </a:rPr>
              <a:t>.</a:t>
            </a:r>
            <a:r>
              <a:rPr lang="en-US" dirty="0" smtClean="0"/>
              <a:t> </a:t>
            </a:r>
            <a:r>
              <a:rPr lang="en-US" dirty="0">
                <a:cs typeface="Arial"/>
              </a:rPr>
              <a:t>Kantarjian HM et al. </a:t>
            </a:r>
            <a:r>
              <a:rPr lang="en-US" i="1" dirty="0">
                <a:cs typeface="Arial"/>
              </a:rPr>
              <a:t>Blood</a:t>
            </a:r>
            <a:r>
              <a:rPr lang="en-US" dirty="0">
                <a:cs typeface="Arial"/>
              </a:rPr>
              <a:t>. 2011;117(4):1141-1145</a:t>
            </a:r>
            <a:r>
              <a:rPr lang="en-US" dirty="0" smtClean="0">
                <a:cs typeface="Arial"/>
              </a:rPr>
              <a:t>.</a:t>
            </a:r>
            <a:endParaRPr lang="en-US" dirty="0">
              <a:solidFill>
                <a:srgbClr val="3B434E"/>
              </a:solidFill>
              <a:cs typeface="Arial"/>
            </a:endParaRPr>
          </a:p>
        </p:txBody>
      </p:sp>
      <p:sp>
        <p:nvSpPr>
          <p:cNvPr id="10" name="Content Placeholder 9"/>
          <p:cNvSpPr>
            <a:spLocks noGrp="1"/>
          </p:cNvSpPr>
          <p:nvPr>
            <p:ph idx="4294967295"/>
          </p:nvPr>
        </p:nvSpPr>
        <p:spPr>
          <a:xfrm>
            <a:off x="236989" y="4260411"/>
            <a:ext cx="8686800" cy="1690235"/>
          </a:xfrm>
        </p:spPr>
        <p:txBody>
          <a:bodyPr>
            <a:noAutofit/>
          </a:bodyPr>
          <a:lstStyle/>
          <a:p>
            <a:pPr>
              <a:lnSpc>
                <a:spcPct val="100000"/>
              </a:lnSpc>
              <a:spcBef>
                <a:spcPts val="600"/>
              </a:spcBef>
            </a:pPr>
            <a:r>
              <a:rPr lang="en-US" dirty="0"/>
              <a:t>Intolerance was defined as treatment discontinuation due to grade 3/4 or persistent grade 2 AEs, excluding patients who previously demonstrated sensitivity to imatinib (prior </a:t>
            </a:r>
            <a:r>
              <a:rPr lang="en-US" dirty="0" err="1" smtClean="0"/>
              <a:t>MCyR</a:t>
            </a:r>
            <a:r>
              <a:rPr lang="en-US" dirty="0" smtClean="0"/>
              <a:t>)</a:t>
            </a:r>
            <a:endParaRPr lang="en-US" dirty="0"/>
          </a:p>
          <a:p>
            <a:pPr>
              <a:lnSpc>
                <a:spcPct val="100000"/>
              </a:lnSpc>
              <a:spcBef>
                <a:spcPts val="600"/>
              </a:spcBef>
            </a:pPr>
            <a:r>
              <a:rPr lang="en-US" b="1" dirty="0"/>
              <a:t>Primary end point in patients with CML-CP was </a:t>
            </a:r>
            <a:r>
              <a:rPr lang="en-US" b="1" dirty="0" err="1" smtClean="0"/>
              <a:t>MCyR</a:t>
            </a:r>
            <a:endParaRPr lang="en-US" b="1" dirty="0"/>
          </a:p>
          <a:p>
            <a:pPr lvl="1">
              <a:lnSpc>
                <a:spcPct val="100000"/>
              </a:lnSpc>
              <a:buFont typeface="Arial" panose="020B0604020202020204" pitchFamily="34" charset="0"/>
              <a:buChar char="─"/>
            </a:pPr>
            <a:endParaRPr lang="en-US" baseline="30000" dirty="0"/>
          </a:p>
        </p:txBody>
      </p:sp>
      <p:grpSp>
        <p:nvGrpSpPr>
          <p:cNvPr id="7" name="Group 6"/>
          <p:cNvGrpSpPr/>
          <p:nvPr/>
        </p:nvGrpSpPr>
        <p:grpSpPr>
          <a:xfrm>
            <a:off x="108087" y="1441764"/>
            <a:ext cx="8807313" cy="2426934"/>
            <a:chOff x="108087" y="1441764"/>
            <a:chExt cx="8807313" cy="2426934"/>
          </a:xfrm>
        </p:grpSpPr>
        <p:sp>
          <p:nvSpPr>
            <p:cNvPr id="33" name="Rounded Rectangle 32"/>
            <p:cNvSpPr/>
            <p:nvPr/>
          </p:nvSpPr>
          <p:spPr>
            <a:xfrm>
              <a:off x="7621383" y="2100626"/>
              <a:ext cx="1266824" cy="962614"/>
            </a:xfrm>
            <a:prstGeom prst="roundRect">
              <a:avLst>
                <a:gd name="adj" fmla="val 0"/>
              </a:avLst>
            </a:prstGeom>
            <a:solidFill>
              <a:schemeClr val="accent1">
                <a:lumMod val="20000"/>
                <a:lumOff val="80000"/>
              </a:schemeClr>
            </a:solidFill>
            <a:ln>
              <a:noFill/>
            </a:ln>
            <a:effectLst/>
            <a:scene3d>
              <a:camera prst="orthographicFront"/>
              <a:lightRig rig="balanced" dir="t">
                <a:rot lat="0" lon="0" rev="8700000"/>
              </a:lightRig>
            </a:scene3d>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3F3F3F"/>
                  </a:solidFill>
                  <a:effectLst/>
                  <a:uLnTx/>
                  <a:uFillTx/>
                  <a:latin typeface="Arial"/>
                  <a:ea typeface="+mn-ea"/>
                  <a:cs typeface="+mn-cs"/>
                </a:rPr>
                <a:t>Loss of an HR or CyR; clonal evolution</a:t>
              </a:r>
            </a:p>
          </p:txBody>
        </p:sp>
        <p:sp>
          <p:nvSpPr>
            <p:cNvPr id="34" name="Rounded Rectangle 33"/>
            <p:cNvSpPr/>
            <p:nvPr/>
          </p:nvSpPr>
          <p:spPr>
            <a:xfrm>
              <a:off x="5374102" y="2100626"/>
              <a:ext cx="1005840" cy="962614"/>
            </a:xfrm>
            <a:prstGeom prst="roundRect">
              <a:avLst>
                <a:gd name="adj" fmla="val 0"/>
              </a:avLst>
            </a:prstGeom>
            <a:solidFill>
              <a:schemeClr val="accent1">
                <a:lumMod val="20000"/>
                <a:lumOff val="80000"/>
              </a:schemeClr>
            </a:solidFill>
            <a:ln>
              <a:noFill/>
            </a:ln>
            <a:effectLst/>
            <a:scene3d>
              <a:camera prst="orthographicFront"/>
              <a:lightRig rig="balanced" dir="t">
                <a:rot lat="0" lon="0" rev="8700000"/>
              </a:lightRig>
            </a:scene3d>
            <a:sp3d/>
          </p:spPr>
          <p:style>
            <a:lnRef idx="1">
              <a:schemeClr val="accent2"/>
            </a:lnRef>
            <a:fillRef idx="2">
              <a:schemeClr val="accent2"/>
            </a:fillRef>
            <a:effectRef idx="1">
              <a:schemeClr val="accent2"/>
            </a:effectRef>
            <a:fontRef idx="minor">
              <a:schemeClr val="dk1"/>
            </a:fontRef>
          </p:style>
          <p:txBody>
            <a:bodyPr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3F3F3F"/>
                  </a:solidFill>
                  <a:effectLst/>
                  <a:uLnTx/>
                  <a:uFillTx/>
                  <a:latin typeface="Arial"/>
                  <a:ea typeface="Arial"/>
                  <a:cs typeface="Times New Roman" pitchFamily="18" charset="0"/>
                </a:rPr>
                <a:t>Ph+ </a:t>
              </a:r>
              <a:br>
                <a:rPr kumimoji="0" lang="en-US" altLang="en-US" sz="1400" b="1" i="0" u="none" strike="noStrike" kern="1200" cap="none" spc="0" normalizeH="0" baseline="0" noProof="0" dirty="0">
                  <a:ln>
                    <a:noFill/>
                  </a:ln>
                  <a:solidFill>
                    <a:srgbClr val="3F3F3F"/>
                  </a:solidFill>
                  <a:effectLst/>
                  <a:uLnTx/>
                  <a:uFillTx/>
                  <a:latin typeface="Arial"/>
                  <a:ea typeface="Arial"/>
                  <a:cs typeface="Times New Roman" pitchFamily="18" charset="0"/>
                </a:rPr>
              </a:br>
              <a:r>
                <a:rPr kumimoji="0" lang="en-US" altLang="en-US" sz="1400" b="1" i="0" u="none" strike="noStrike" kern="1200" cap="none" spc="0" normalizeH="0" baseline="0" noProof="0" dirty="0">
                  <a:ln>
                    <a:noFill/>
                  </a:ln>
                  <a:solidFill>
                    <a:srgbClr val="3F3F3F"/>
                  </a:solidFill>
                  <a:effectLst/>
                  <a:uLnTx/>
                  <a:uFillTx/>
                  <a:latin typeface="Arial"/>
                  <a:ea typeface="Arial"/>
                  <a:cs typeface="Times New Roman" pitchFamily="18" charset="0"/>
                </a:rPr>
                <a:t>&gt;65%</a:t>
              </a:r>
            </a:p>
          </p:txBody>
        </p:sp>
        <p:sp>
          <p:nvSpPr>
            <p:cNvPr id="35" name="Rounded Rectangle 34"/>
            <p:cNvSpPr/>
            <p:nvPr/>
          </p:nvSpPr>
          <p:spPr>
            <a:xfrm>
              <a:off x="4334900" y="2100626"/>
              <a:ext cx="1005840" cy="962614"/>
            </a:xfrm>
            <a:prstGeom prst="roundRect">
              <a:avLst>
                <a:gd name="adj" fmla="val 0"/>
              </a:avLst>
            </a:prstGeom>
            <a:solidFill>
              <a:schemeClr val="accent1">
                <a:lumMod val="20000"/>
                <a:lumOff val="80000"/>
              </a:schemeClr>
            </a:solidFill>
            <a:ln>
              <a:noFill/>
            </a:ln>
            <a:effectLst/>
            <a:scene3d>
              <a:camera prst="orthographicFront"/>
              <a:lightRig rig="balanced" dir="t">
                <a:rot lat="0" lon="0" rev="8700000"/>
              </a:lightRig>
            </a:scene3d>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3F3F3F"/>
                  </a:solidFill>
                  <a:effectLst/>
                  <a:uLnTx/>
                  <a:uFillTx/>
                  <a:latin typeface="Arial"/>
                  <a:ea typeface="Arial"/>
                  <a:cs typeface="Times New Roman" pitchFamily="18" charset="0"/>
                </a:rPr>
                <a:t>Lack of CHR</a:t>
              </a:r>
            </a:p>
          </p:txBody>
        </p:sp>
        <p:sp>
          <p:nvSpPr>
            <p:cNvPr id="37" name="Rounded Rectangle 36"/>
            <p:cNvSpPr/>
            <p:nvPr/>
          </p:nvSpPr>
          <p:spPr>
            <a:xfrm>
              <a:off x="6413302" y="2100626"/>
              <a:ext cx="1005840" cy="962614"/>
            </a:xfrm>
            <a:prstGeom prst="roundRect">
              <a:avLst>
                <a:gd name="adj" fmla="val 0"/>
              </a:avLst>
            </a:prstGeom>
            <a:solidFill>
              <a:schemeClr val="accent1">
                <a:lumMod val="20000"/>
                <a:lumOff val="80000"/>
              </a:schemeClr>
            </a:solidFill>
            <a:ln>
              <a:noFill/>
            </a:ln>
            <a:effectLst/>
            <a:scene3d>
              <a:camera prst="orthographicFront"/>
              <a:lightRig rig="balanced" dir="t">
                <a:rot lat="0" lon="0" rev="8700000"/>
              </a:lightRig>
            </a:scene3d>
            <a:sp3d/>
          </p:spPr>
          <p:style>
            <a:lnRef idx="1">
              <a:schemeClr val="accent2"/>
            </a:lnRef>
            <a:fillRef idx="2">
              <a:schemeClr val="accent2"/>
            </a:fillRef>
            <a:effectRef idx="1">
              <a:schemeClr val="accent2"/>
            </a:effectRef>
            <a:fontRef idx="minor">
              <a:schemeClr val="dk1"/>
            </a:fontRef>
          </p:style>
          <p:txBody>
            <a:bodyPr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F3F3F"/>
                  </a:solidFill>
                  <a:effectLst/>
                  <a:uLnTx/>
                  <a:uFillTx/>
                  <a:latin typeface="Arial"/>
                  <a:ea typeface="+mn-ea"/>
                  <a:cs typeface="+mn-cs"/>
                </a:rPr>
                <a:t>Ph+ </a:t>
              </a:r>
              <a:br>
                <a:rPr kumimoji="0" lang="en-US" sz="1400" b="1" i="0" u="none" strike="noStrike" kern="1200" cap="none" spc="0" normalizeH="0" baseline="0" noProof="0" dirty="0">
                  <a:ln>
                    <a:noFill/>
                  </a:ln>
                  <a:solidFill>
                    <a:srgbClr val="3F3F3F"/>
                  </a:solidFill>
                  <a:effectLst/>
                  <a:uLnTx/>
                  <a:uFillTx/>
                  <a:latin typeface="Arial"/>
                  <a:ea typeface="+mn-ea"/>
                  <a:cs typeface="+mn-cs"/>
                </a:rPr>
              </a:br>
              <a:r>
                <a:rPr kumimoji="0" lang="en-US" sz="1400" b="1" i="0" u="none" strike="noStrike" kern="1200" cap="none" spc="0" normalizeH="0" baseline="0" noProof="0" dirty="0">
                  <a:ln>
                    <a:noFill/>
                  </a:ln>
                  <a:solidFill>
                    <a:srgbClr val="3F3F3F"/>
                  </a:solidFill>
                  <a:effectLst/>
                  <a:uLnTx/>
                  <a:uFillTx/>
                  <a:latin typeface="Arial"/>
                  <a:ea typeface="+mn-ea"/>
                  <a:cs typeface="+mn-cs"/>
                </a:rPr>
                <a:t>&gt;35%</a:t>
              </a:r>
              <a:endParaRPr kumimoji="0" lang="en-US" altLang="en-US" sz="1400" b="1" i="0" u="none" strike="noStrike" kern="1200" cap="none" spc="0" normalizeH="0" baseline="0" noProof="0" dirty="0">
                <a:ln>
                  <a:noFill/>
                </a:ln>
                <a:solidFill>
                  <a:srgbClr val="3F3F3F"/>
                </a:solidFill>
                <a:effectLst/>
                <a:uLnTx/>
                <a:uFillTx/>
                <a:latin typeface="Arial"/>
                <a:ea typeface="Arial"/>
                <a:cs typeface="Times New Roman" pitchFamily="18" charset="0"/>
              </a:endParaRPr>
            </a:p>
          </p:txBody>
        </p:sp>
        <p:sp>
          <p:nvSpPr>
            <p:cNvPr id="14" name="Text Box 12"/>
            <p:cNvSpPr txBox="1">
              <a:spLocks noChangeArrowheads="1"/>
            </p:cNvSpPr>
            <p:nvPr/>
          </p:nvSpPr>
          <p:spPr bwMode="auto">
            <a:xfrm>
              <a:off x="108087" y="2134482"/>
              <a:ext cx="12624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300"/>
                </a:spcBef>
                <a:spcAft>
                  <a:spcPts val="900"/>
                </a:spcAft>
                <a:buClr>
                  <a:srgbClr val="99CCFF"/>
                </a:buClr>
                <a:buSzPct val="125000"/>
                <a:buFontTx/>
                <a:buNone/>
                <a:tabLst/>
                <a:defRPr/>
              </a:pPr>
              <a:r>
                <a:rPr kumimoji="0" lang="en-US" sz="1500" b="1" i="0" u="none" strike="noStrike" kern="1200" cap="none" spc="0" normalizeH="0" baseline="0" noProof="0" dirty="0">
                  <a:ln>
                    <a:noFill/>
                  </a:ln>
                  <a:solidFill>
                    <a:srgbClr val="4F5968">
                      <a:lumMod val="75000"/>
                    </a:srgbClr>
                  </a:solidFill>
                  <a:effectLst/>
                  <a:uLnTx/>
                  <a:uFillTx/>
                  <a:latin typeface="Arial"/>
                  <a:ea typeface="+mn-ea"/>
                  <a:cs typeface="+mn-cs"/>
                </a:rPr>
                <a:t>Imatinib-resistant or </a:t>
              </a:r>
              <a:br>
                <a:rPr kumimoji="0" lang="en-US" sz="1500" b="1" i="0" u="none" strike="noStrike" kern="1200" cap="none" spc="0" normalizeH="0" baseline="0" noProof="0" dirty="0">
                  <a:ln>
                    <a:noFill/>
                  </a:ln>
                  <a:solidFill>
                    <a:srgbClr val="4F5968">
                      <a:lumMod val="75000"/>
                    </a:srgbClr>
                  </a:solidFill>
                  <a:effectLst/>
                  <a:uLnTx/>
                  <a:uFillTx/>
                  <a:latin typeface="Arial"/>
                  <a:ea typeface="+mn-ea"/>
                  <a:cs typeface="+mn-cs"/>
                </a:rPr>
              </a:br>
              <a:r>
                <a:rPr kumimoji="0" lang="en-US" sz="1500" b="1" i="0" u="none" strike="noStrike" kern="1200" cap="none" spc="0" normalizeH="0" baseline="0" noProof="0" dirty="0">
                  <a:ln>
                    <a:noFill/>
                  </a:ln>
                  <a:solidFill>
                    <a:srgbClr val="4F5968">
                      <a:lumMod val="75000"/>
                    </a:srgbClr>
                  </a:solidFill>
                  <a:effectLst/>
                  <a:uLnTx/>
                  <a:uFillTx/>
                  <a:latin typeface="Arial"/>
                  <a:ea typeface="+mn-ea"/>
                  <a:cs typeface="+mn-cs"/>
                </a:rPr>
                <a:t>-intolerant </a:t>
              </a:r>
              <a:r>
                <a:rPr kumimoji="0" lang="en-US" sz="1500" b="1" i="0" u="none" strike="noStrike" kern="1200" cap="none" spc="0" normalizeH="0" baseline="0" noProof="0" dirty="0" smtClean="0">
                  <a:ln>
                    <a:noFill/>
                  </a:ln>
                  <a:solidFill>
                    <a:srgbClr val="4F5968">
                      <a:lumMod val="75000"/>
                    </a:srgbClr>
                  </a:solidFill>
                  <a:effectLst/>
                  <a:uLnTx/>
                  <a:uFillTx/>
                  <a:latin typeface="Arial"/>
                  <a:ea typeface="+mn-ea"/>
                  <a:cs typeface="+mn-cs"/>
                </a:rPr>
                <a:t>patients</a:t>
              </a:r>
              <a:endParaRPr kumimoji="0" lang="en-US" sz="1500" b="1"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16" name="Freeform 15"/>
            <p:cNvSpPr>
              <a:spLocks/>
            </p:cNvSpPr>
            <p:nvPr/>
          </p:nvSpPr>
          <p:spPr bwMode="auto">
            <a:xfrm>
              <a:off x="1400437" y="1998915"/>
              <a:ext cx="2733755" cy="1331180"/>
            </a:xfrm>
            <a:custGeom>
              <a:avLst/>
              <a:gdLst>
                <a:gd name="T0" fmla="*/ 0 w 2396"/>
                <a:gd name="T1" fmla="*/ 55 h 757"/>
                <a:gd name="T2" fmla="*/ 2187 w 2396"/>
                <a:gd name="T3" fmla="*/ 53 h 757"/>
                <a:gd name="T4" fmla="*/ 2187 w 2396"/>
                <a:gd name="T5" fmla="*/ 0 h 757"/>
                <a:gd name="T6" fmla="*/ 2396 w 2396"/>
                <a:gd name="T7" fmla="*/ 185 h 757"/>
                <a:gd name="T8" fmla="*/ 2187 w 2396"/>
                <a:gd name="T9" fmla="*/ 365 h 757"/>
                <a:gd name="T10" fmla="*/ 2187 w 2396"/>
                <a:gd name="T11" fmla="*/ 317 h 757"/>
                <a:gd name="T12" fmla="*/ 169 w 2396"/>
                <a:gd name="T13" fmla="*/ 317 h 757"/>
                <a:gd name="T14" fmla="*/ 0 w 2396"/>
                <a:gd name="T15" fmla="*/ 757 h 757"/>
                <a:gd name="T16" fmla="*/ 0 w 2396"/>
                <a:gd name="T17" fmla="*/ 55 h 757"/>
                <a:gd name="T18" fmla="*/ 0 w 2396"/>
                <a:gd name="T19" fmla="*/ 55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6" h="757">
                  <a:moveTo>
                    <a:pt x="0" y="55"/>
                  </a:moveTo>
                  <a:lnTo>
                    <a:pt x="2187" y="53"/>
                  </a:lnTo>
                  <a:lnTo>
                    <a:pt x="2187" y="0"/>
                  </a:lnTo>
                  <a:lnTo>
                    <a:pt x="2396" y="185"/>
                  </a:lnTo>
                  <a:lnTo>
                    <a:pt x="2187" y="365"/>
                  </a:lnTo>
                  <a:lnTo>
                    <a:pt x="2187" y="317"/>
                  </a:lnTo>
                  <a:lnTo>
                    <a:pt x="169" y="317"/>
                  </a:lnTo>
                  <a:lnTo>
                    <a:pt x="0" y="757"/>
                  </a:lnTo>
                  <a:lnTo>
                    <a:pt x="0" y="55"/>
                  </a:lnTo>
                  <a:lnTo>
                    <a:pt x="0" y="55"/>
                  </a:lnTo>
                  <a:close/>
                </a:path>
              </a:pathLst>
            </a:custGeom>
            <a:solidFill>
              <a:schemeClr val="accent2"/>
            </a:solidFill>
            <a:ln>
              <a:noFill/>
            </a:ln>
            <a:scene3d>
              <a:camera prst="orthographicFront"/>
              <a:lightRig rig="balanced" dir="t">
                <a:rot lat="0" lon="0" rev="8700000"/>
              </a:lightRig>
            </a:scene3d>
            <a:sp3d/>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Rectangle 16"/>
            <p:cNvSpPr>
              <a:spLocks noChangeArrowheads="1"/>
            </p:cNvSpPr>
            <p:nvPr/>
          </p:nvSpPr>
          <p:spPr bwMode="auto">
            <a:xfrm>
              <a:off x="1478861" y="3347788"/>
              <a:ext cx="25884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ct val="25000"/>
                </a:spcAft>
                <a:buClrTx/>
                <a:buSzTx/>
                <a:buFontTx/>
                <a:buNone/>
                <a:tabLst>
                  <a:tab pos="1717675" algn="l"/>
                </a:tabLst>
                <a:defRPr/>
              </a:pPr>
              <a:r>
                <a:rPr kumimoji="0" lang="pt-BR" sz="1600" b="1" i="0" u="none" strike="noStrike" kern="1200" cap="none" spc="0" normalizeH="0" baseline="0" noProof="0" dirty="0">
                  <a:ln>
                    <a:noFill/>
                  </a:ln>
                  <a:solidFill>
                    <a:prstClr val="white"/>
                  </a:solidFill>
                  <a:effectLst/>
                  <a:uLnTx/>
                  <a:uFillTx/>
                  <a:latin typeface="Arial"/>
                  <a:ea typeface="MS PGothic" pitchFamily="34" charset="-128"/>
                  <a:cs typeface="Arial" charset="0"/>
                </a:rPr>
                <a:t>Accelerated phase </a:t>
              </a:r>
              <a:r>
                <a:rPr kumimoji="0" lang="pt-BR" sz="1400" b="0" i="0" u="none" strike="noStrike" kern="1200" cap="none" spc="0" normalizeH="0" baseline="0" noProof="0" dirty="0">
                  <a:ln>
                    <a:noFill/>
                  </a:ln>
                  <a:solidFill>
                    <a:prstClr val="white"/>
                  </a:solidFill>
                  <a:effectLst/>
                  <a:uLnTx/>
                  <a:uFillTx/>
                  <a:latin typeface="Arial"/>
                  <a:ea typeface="MS PGothic" pitchFamily="34" charset="-128"/>
                  <a:cs typeface="Arial" charset="0"/>
                </a:rPr>
                <a:t>(n=137)</a:t>
              </a:r>
            </a:p>
          </p:txBody>
        </p:sp>
        <p:sp>
          <p:nvSpPr>
            <p:cNvPr id="18" name="Rectangle 17"/>
            <p:cNvSpPr>
              <a:spLocks noChangeArrowheads="1"/>
            </p:cNvSpPr>
            <p:nvPr/>
          </p:nvSpPr>
          <p:spPr bwMode="auto">
            <a:xfrm>
              <a:off x="1478861" y="2201300"/>
              <a:ext cx="23347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ct val="25000"/>
                </a:spcAft>
                <a:buClrTx/>
                <a:buSzTx/>
                <a:buFontTx/>
                <a:buNone/>
                <a:tabLst>
                  <a:tab pos="1717675" algn="l"/>
                </a:tabLst>
                <a:defRPr/>
              </a:pPr>
              <a:r>
                <a:rPr kumimoji="0" lang="en-US" sz="1600" b="1" i="0" u="none" strike="noStrike" kern="1200" cap="none" spc="0" normalizeH="0" baseline="0" noProof="0" dirty="0">
                  <a:ln>
                    <a:noFill/>
                  </a:ln>
                  <a:solidFill>
                    <a:prstClr val="white"/>
                  </a:solidFill>
                  <a:effectLst/>
                  <a:uLnTx/>
                  <a:uFillTx/>
                  <a:latin typeface="Arial"/>
                  <a:ea typeface="MS PGothic" pitchFamily="34" charset="-128"/>
                  <a:cs typeface="Arial" charset="0"/>
                </a:rPr>
                <a:t>Chronic phase</a:t>
              </a:r>
              <a:r>
                <a:rPr kumimoji="0" lang="en-US" sz="1400" b="1" i="0" u="none" strike="noStrike" kern="1200" cap="none" spc="0" normalizeH="0" baseline="0" noProof="0" dirty="0">
                  <a:ln>
                    <a:noFill/>
                  </a:ln>
                  <a:solidFill>
                    <a:prstClr val="white"/>
                  </a:solidFill>
                  <a:effectLst/>
                  <a:uLnTx/>
                  <a:uFillTx/>
                  <a:latin typeface="Arial"/>
                  <a:ea typeface="MS PGothic" pitchFamily="34" charset="-128"/>
                  <a:cs typeface="Arial" charset="0"/>
                </a:rPr>
                <a:t> </a:t>
              </a:r>
              <a:r>
                <a:rPr kumimoji="0" lang="en-US" sz="1400" b="0" i="0" u="none" strike="noStrike" kern="1200" cap="none" spc="0" normalizeH="0" baseline="0" noProof="0" dirty="0">
                  <a:ln>
                    <a:noFill/>
                  </a:ln>
                  <a:solidFill>
                    <a:prstClr val="white"/>
                  </a:solidFill>
                  <a:effectLst/>
                  <a:uLnTx/>
                  <a:uFillTx/>
                  <a:latin typeface="Arial"/>
                  <a:ea typeface="MS PGothic" pitchFamily="34" charset="-128"/>
                  <a:cs typeface="Arial" charset="0"/>
                </a:rPr>
                <a:t>(n=321)</a:t>
              </a:r>
            </a:p>
          </p:txBody>
        </p:sp>
        <p:sp>
          <p:nvSpPr>
            <p:cNvPr id="19" name="Rectangle 18"/>
            <p:cNvSpPr>
              <a:spLocks noChangeArrowheads="1"/>
            </p:cNvSpPr>
            <p:nvPr/>
          </p:nvSpPr>
          <p:spPr bwMode="auto">
            <a:xfrm>
              <a:off x="1565906" y="2765129"/>
              <a:ext cx="2286000" cy="3391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5968">
                      <a:lumMod val="75000"/>
                    </a:srgbClr>
                  </a:solidFill>
                  <a:effectLst/>
                  <a:uLnTx/>
                  <a:uFillTx/>
                  <a:latin typeface="Arial"/>
                  <a:ea typeface="+mn-ea"/>
                  <a:cs typeface="+mn-cs"/>
                </a:rPr>
                <a:t>TASIGNA 400 mg </a:t>
              </a:r>
              <a:r>
                <a:rPr kumimoji="0" lang="en-US" sz="1600" b="1" i="0" u="none" strike="noStrike" kern="1200" cap="none" spc="0" normalizeH="0" baseline="0" noProof="0" dirty="0" smtClean="0">
                  <a:ln>
                    <a:noFill/>
                  </a:ln>
                  <a:solidFill>
                    <a:srgbClr val="4F5968">
                      <a:lumMod val="75000"/>
                    </a:srgbClr>
                  </a:solidFill>
                  <a:effectLst/>
                  <a:uLnTx/>
                  <a:uFillTx/>
                  <a:latin typeface="Arial"/>
                  <a:ea typeface="+mn-ea"/>
                  <a:cs typeface="+mn-cs"/>
                </a:rPr>
                <a:t>bid</a:t>
              </a:r>
              <a:endParaRPr kumimoji="0" lang="en-US" sz="1600" b="1" i="0" u="none" strike="noStrike" kern="1200" cap="none" spc="0" normalizeH="0" baseline="30000" noProof="0" dirty="0">
                <a:ln>
                  <a:noFill/>
                </a:ln>
                <a:solidFill>
                  <a:srgbClr val="4F5968">
                    <a:lumMod val="75000"/>
                  </a:srgbClr>
                </a:solidFill>
                <a:effectLst/>
                <a:uLnTx/>
                <a:uFillTx/>
                <a:latin typeface="Arial"/>
                <a:ea typeface="+mn-ea"/>
                <a:cs typeface="+mn-cs"/>
              </a:endParaRPr>
            </a:p>
          </p:txBody>
        </p:sp>
        <p:sp>
          <p:nvSpPr>
            <p:cNvPr id="23" name="Rounded Rectangle 22"/>
            <p:cNvSpPr/>
            <p:nvPr/>
          </p:nvSpPr>
          <p:spPr>
            <a:xfrm>
              <a:off x="6373763" y="2100626"/>
              <a:ext cx="45720" cy="914400"/>
            </a:xfrm>
            <a:prstGeom prst="roundRect">
              <a:avLst>
                <a:gd name="adj" fmla="val 0"/>
              </a:avLst>
            </a:prstGeom>
            <a:solidFill>
              <a:schemeClr val="tx2"/>
            </a:solidFill>
            <a:ln w="12700" cmpd="sng">
              <a:noFill/>
            </a:ln>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base" latinLnBrk="0" hangingPunct="1">
                <a:lnSpc>
                  <a:spcPct val="115000"/>
                </a:lnSpc>
                <a:spcBef>
                  <a:spcPct val="0"/>
                </a:spcBef>
                <a:spcAft>
                  <a:spcPct val="0"/>
                </a:spcAft>
                <a:buClrTx/>
                <a:buSzTx/>
                <a:buFontTx/>
                <a:buNone/>
                <a:tabLst/>
                <a:defRPr/>
              </a:pPr>
              <a:endParaRPr kumimoji="0" lang="en-US" altLang="en-US" sz="1100" b="1" i="0" u="none" strike="noStrike" kern="1200" cap="none" spc="0" normalizeH="0" baseline="0" noProof="0" dirty="0">
                <a:ln>
                  <a:noFill/>
                </a:ln>
                <a:solidFill>
                  <a:srgbClr val="FFFFFF"/>
                </a:solidFill>
                <a:effectLst/>
                <a:uLnTx/>
                <a:uFillTx/>
                <a:latin typeface="Arial"/>
                <a:ea typeface="Arial"/>
                <a:cs typeface="Times New Roman" pitchFamily="18" charset="0"/>
              </a:endParaRPr>
            </a:p>
          </p:txBody>
        </p:sp>
        <p:sp>
          <p:nvSpPr>
            <p:cNvPr id="24" name="Rounded Rectangle 23"/>
            <p:cNvSpPr/>
            <p:nvPr/>
          </p:nvSpPr>
          <p:spPr>
            <a:xfrm>
              <a:off x="4295359" y="2100626"/>
              <a:ext cx="45720" cy="914400"/>
            </a:xfrm>
            <a:prstGeom prst="roundRect">
              <a:avLst>
                <a:gd name="adj" fmla="val 0"/>
              </a:avLst>
            </a:prstGeom>
            <a:solidFill>
              <a:schemeClr val="tx2"/>
            </a:solidFill>
            <a:ln w="12700" cmpd="sng">
              <a:noFill/>
            </a:ln>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base" latinLnBrk="0" hangingPunct="1">
                <a:lnSpc>
                  <a:spcPct val="115000"/>
                </a:lnSpc>
                <a:spcBef>
                  <a:spcPct val="0"/>
                </a:spcBef>
                <a:spcAft>
                  <a:spcPct val="0"/>
                </a:spcAft>
                <a:buClrTx/>
                <a:buSzTx/>
                <a:buFontTx/>
                <a:buNone/>
                <a:tabLst/>
                <a:defRPr/>
              </a:pPr>
              <a:endParaRPr kumimoji="0" lang="en-US" altLang="en-US" sz="1100" b="1" i="0" u="none" strike="noStrike" kern="1200" cap="none" spc="0" normalizeH="0" baseline="0" noProof="0" dirty="0">
                <a:ln>
                  <a:noFill/>
                </a:ln>
                <a:solidFill>
                  <a:srgbClr val="FFFFFF"/>
                </a:solidFill>
                <a:effectLst/>
                <a:uLnTx/>
                <a:uFillTx/>
                <a:latin typeface="Arial"/>
                <a:ea typeface="Arial"/>
                <a:cs typeface="Times New Roman" pitchFamily="18" charset="0"/>
              </a:endParaRPr>
            </a:p>
          </p:txBody>
        </p:sp>
        <p:sp>
          <p:nvSpPr>
            <p:cNvPr id="25" name="Right Arrow 24"/>
            <p:cNvSpPr/>
            <p:nvPr/>
          </p:nvSpPr>
          <p:spPr>
            <a:xfrm>
              <a:off x="4344376" y="2962414"/>
              <a:ext cx="3242287" cy="182880"/>
            </a:xfrm>
            <a:prstGeom prst="rightArrow">
              <a:avLst>
                <a:gd name="adj1" fmla="val 50000"/>
                <a:gd name="adj2" fmla="val 8214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TextBox 25"/>
            <p:cNvSpPr txBox="1"/>
            <p:nvPr/>
          </p:nvSpPr>
          <p:spPr>
            <a:xfrm>
              <a:off x="4279171" y="3130034"/>
              <a:ext cx="117865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5968">
                      <a:lumMod val="75000"/>
                    </a:srgbClr>
                  </a:solidFill>
                  <a:effectLst/>
                  <a:uLnTx/>
                  <a:uFillTx/>
                  <a:latin typeface="Arial"/>
                  <a:ea typeface="+mn-ea"/>
                  <a:cs typeface="+mn-cs"/>
                </a:rPr>
                <a:t>3 months</a:t>
              </a:r>
            </a:p>
          </p:txBody>
        </p:sp>
        <p:sp>
          <p:nvSpPr>
            <p:cNvPr id="27" name="TextBox 26"/>
            <p:cNvSpPr txBox="1"/>
            <p:nvPr/>
          </p:nvSpPr>
          <p:spPr>
            <a:xfrm>
              <a:off x="6337773" y="3130034"/>
              <a:ext cx="125105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5968">
                      <a:lumMod val="75000"/>
                    </a:srgbClr>
                  </a:solidFill>
                  <a:effectLst/>
                  <a:uLnTx/>
                  <a:uFillTx/>
                  <a:latin typeface="Arial"/>
                  <a:ea typeface="+mn-ea"/>
                  <a:cs typeface="+mn-cs"/>
                </a:rPr>
                <a:t>12 months</a:t>
              </a:r>
            </a:p>
          </p:txBody>
        </p:sp>
        <p:sp>
          <p:nvSpPr>
            <p:cNvPr id="28" name="TextBox 27"/>
            <p:cNvSpPr txBox="1"/>
            <p:nvPr/>
          </p:nvSpPr>
          <p:spPr>
            <a:xfrm>
              <a:off x="5298743" y="3130034"/>
              <a:ext cx="11286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5968">
                      <a:lumMod val="75000"/>
                    </a:srgbClr>
                  </a:solidFill>
                  <a:effectLst/>
                  <a:uLnTx/>
                  <a:uFillTx/>
                  <a:latin typeface="Arial"/>
                  <a:ea typeface="+mn-ea"/>
                  <a:cs typeface="+mn-cs"/>
                </a:rPr>
                <a:t>6 months</a:t>
              </a:r>
            </a:p>
          </p:txBody>
        </p:sp>
        <p:sp>
          <p:nvSpPr>
            <p:cNvPr id="29" name="TextBox 28"/>
            <p:cNvSpPr txBox="1"/>
            <p:nvPr/>
          </p:nvSpPr>
          <p:spPr>
            <a:xfrm>
              <a:off x="7594190" y="3130034"/>
              <a:ext cx="132121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5968">
                      <a:lumMod val="75000"/>
                    </a:srgbClr>
                  </a:solidFill>
                  <a:effectLst/>
                  <a:uLnTx/>
                  <a:uFillTx/>
                  <a:latin typeface="Arial"/>
                  <a:ea typeface="+mn-ea"/>
                  <a:cs typeface="+mn-cs"/>
                </a:rPr>
                <a:t>At any time during treatment</a:t>
              </a:r>
            </a:p>
          </p:txBody>
        </p:sp>
        <p:sp>
          <p:nvSpPr>
            <p:cNvPr id="38" name="TextBox 37"/>
            <p:cNvSpPr txBox="1"/>
            <p:nvPr/>
          </p:nvSpPr>
          <p:spPr>
            <a:xfrm>
              <a:off x="4298950" y="1441764"/>
              <a:ext cx="461645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7125A"/>
                  </a:solidFill>
                  <a:effectLst/>
                  <a:uLnTx/>
                  <a:uFillTx/>
                  <a:latin typeface="Arial"/>
                  <a:ea typeface="+mn-ea"/>
                  <a:cs typeface="+mn-cs"/>
                </a:rPr>
                <a:t>2101 trial definitions of resistance </a:t>
              </a:r>
              <a:br>
                <a:rPr kumimoji="0" lang="en-US" sz="1800" b="1" i="0" u="none" strike="noStrike" kern="1200" cap="none" spc="0" normalizeH="0" baseline="0" noProof="0" dirty="0">
                  <a:ln>
                    <a:noFill/>
                  </a:ln>
                  <a:solidFill>
                    <a:srgbClr val="37125A"/>
                  </a:solidFill>
                  <a:effectLst/>
                  <a:uLnTx/>
                  <a:uFillTx/>
                  <a:latin typeface="Arial"/>
                  <a:ea typeface="+mn-ea"/>
                  <a:cs typeface="+mn-cs"/>
                </a:rPr>
              </a:br>
              <a:r>
                <a:rPr kumimoji="0" lang="en-US" sz="1800" b="1" i="0" u="none" strike="noStrike" kern="1200" cap="none" spc="0" normalizeH="0" baseline="0" noProof="0" dirty="0">
                  <a:ln>
                    <a:noFill/>
                  </a:ln>
                  <a:solidFill>
                    <a:srgbClr val="37125A"/>
                  </a:solidFill>
                  <a:effectLst/>
                  <a:uLnTx/>
                  <a:uFillTx/>
                  <a:latin typeface="Arial"/>
                  <a:ea typeface="+mn-ea"/>
                  <a:cs typeface="+mn-cs"/>
                </a:rPr>
                <a:t>in patients with </a:t>
              </a:r>
              <a:r>
                <a:rPr kumimoji="0" lang="en-US" sz="1800" b="1" i="0" u="none" strike="noStrike" kern="1200" cap="none" spc="0" normalizeH="0" baseline="0" noProof="0" dirty="0" smtClean="0">
                  <a:ln>
                    <a:noFill/>
                  </a:ln>
                  <a:solidFill>
                    <a:srgbClr val="37125A"/>
                  </a:solidFill>
                  <a:effectLst/>
                  <a:uLnTx/>
                  <a:uFillTx/>
                  <a:latin typeface="Arial"/>
                  <a:ea typeface="+mn-ea"/>
                  <a:cs typeface="+mn-cs"/>
                </a:rPr>
                <a:t>CML-CP</a:t>
              </a:r>
              <a:endParaRPr kumimoji="0" lang="en-US" sz="1800" b="1" i="0" u="none" strike="noStrike" kern="1200" cap="none" spc="0" normalizeH="0" baseline="30000" noProof="0" dirty="0">
                <a:ln>
                  <a:noFill/>
                </a:ln>
                <a:solidFill>
                  <a:srgbClr val="37125A"/>
                </a:solidFill>
                <a:effectLst/>
                <a:uLnTx/>
                <a:uFillTx/>
                <a:latin typeface="Arial"/>
                <a:ea typeface="+mn-ea"/>
                <a:cs typeface="+mn-cs"/>
              </a:endParaRPr>
            </a:p>
          </p:txBody>
        </p:sp>
        <p:sp>
          <p:nvSpPr>
            <p:cNvPr id="36" name="Oval 35"/>
            <p:cNvSpPr/>
            <p:nvPr/>
          </p:nvSpPr>
          <p:spPr>
            <a:xfrm>
              <a:off x="4224517" y="2962414"/>
              <a:ext cx="182880" cy="182880"/>
            </a:xfrm>
            <a:prstGeom prst="ellipse">
              <a:avLst/>
            </a:prstGeom>
            <a:solidFill>
              <a:schemeClr val="bg1"/>
            </a:solidFill>
            <a:ln w="12700">
              <a:solidFill>
                <a:schemeClr val="accent1"/>
              </a:solid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ounded Rectangle 29"/>
            <p:cNvSpPr/>
            <p:nvPr/>
          </p:nvSpPr>
          <p:spPr>
            <a:xfrm>
              <a:off x="5334561" y="2100626"/>
              <a:ext cx="45720" cy="914400"/>
            </a:xfrm>
            <a:prstGeom prst="roundRect">
              <a:avLst>
                <a:gd name="adj" fmla="val 0"/>
              </a:avLst>
            </a:prstGeom>
            <a:solidFill>
              <a:schemeClr val="tx2"/>
            </a:solidFill>
            <a:ln w="12700" cmpd="sng">
              <a:noFill/>
            </a:ln>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base" latinLnBrk="0" hangingPunct="1">
                <a:lnSpc>
                  <a:spcPct val="115000"/>
                </a:lnSpc>
                <a:spcBef>
                  <a:spcPct val="0"/>
                </a:spcBef>
                <a:spcAft>
                  <a:spcPct val="0"/>
                </a:spcAft>
                <a:buClrTx/>
                <a:buSzTx/>
                <a:buFontTx/>
                <a:buNone/>
                <a:tabLst/>
                <a:defRPr/>
              </a:pPr>
              <a:endParaRPr kumimoji="0" lang="en-US" altLang="en-US" sz="1100" b="1" i="0" u="none" strike="noStrike" kern="1200" cap="none" spc="0" normalizeH="0" baseline="0" noProof="0" dirty="0">
                <a:ln>
                  <a:noFill/>
                </a:ln>
                <a:solidFill>
                  <a:srgbClr val="FFFFFF"/>
                </a:solidFill>
                <a:effectLst/>
                <a:uLnTx/>
                <a:uFillTx/>
                <a:latin typeface="Arial"/>
                <a:ea typeface="Arial"/>
                <a:cs typeface="Times New Roman" pitchFamily="18" charset="0"/>
              </a:endParaRPr>
            </a:p>
          </p:txBody>
        </p:sp>
        <p:sp>
          <p:nvSpPr>
            <p:cNvPr id="31" name="Oval 30"/>
            <p:cNvSpPr/>
            <p:nvPr/>
          </p:nvSpPr>
          <p:spPr>
            <a:xfrm>
              <a:off x="5259159" y="2962414"/>
              <a:ext cx="182880" cy="182880"/>
            </a:xfrm>
            <a:prstGeom prst="ellipse">
              <a:avLst/>
            </a:prstGeom>
            <a:solidFill>
              <a:schemeClr val="bg1"/>
            </a:solidFill>
            <a:ln w="12700">
              <a:solidFill>
                <a:schemeClr val="accent1"/>
              </a:solid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Oval 31"/>
            <p:cNvSpPr/>
            <p:nvPr/>
          </p:nvSpPr>
          <p:spPr>
            <a:xfrm>
              <a:off x="6293801" y="2962414"/>
              <a:ext cx="182880" cy="182880"/>
            </a:xfrm>
            <a:prstGeom prst="ellipse">
              <a:avLst/>
            </a:prstGeom>
            <a:solidFill>
              <a:schemeClr val="bg1"/>
            </a:solidFill>
            <a:ln w="12700">
              <a:solidFill>
                <a:schemeClr val="accent1"/>
              </a:solid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1126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4481"/>
            <a:ext cx="8420450" cy="876019"/>
          </a:xfrm>
        </p:spPr>
        <p:txBody>
          <a:bodyPr/>
          <a:lstStyle/>
          <a:p>
            <a:r>
              <a:rPr lang="en-US" sz="1800" dirty="0"/>
              <a:t>In Trial 2101, TASIGNA</a:t>
            </a:r>
            <a:r>
              <a:rPr lang="en-US" sz="1800" baseline="30000" dirty="0"/>
              <a:t>®</a:t>
            </a:r>
            <a:r>
              <a:rPr lang="en-US" sz="1800" dirty="0"/>
              <a:t> (nilotinib) Resulted in Fast and Deep Responses in Patients With Imatinib-Resistant or Imatinib-Intolerant Ph+ </a:t>
            </a:r>
            <a:r>
              <a:rPr lang="en-US" sz="1800" dirty="0" smtClean="0"/>
              <a:t>CML-CP</a:t>
            </a:r>
            <a:r>
              <a:rPr lang="en-US" sz="1800" baseline="30000" dirty="0" smtClean="0"/>
              <a:t>1</a:t>
            </a:r>
            <a:endParaRPr lang="en-US" sz="1800" baseline="30000" dirty="0"/>
          </a:p>
        </p:txBody>
      </p:sp>
      <p:sp>
        <p:nvSpPr>
          <p:cNvPr id="3" name="Text Placeholder 2"/>
          <p:cNvSpPr>
            <a:spLocks noGrp="1"/>
          </p:cNvSpPr>
          <p:nvPr>
            <p:ph type="body" sz="quarter" idx="13"/>
          </p:nvPr>
        </p:nvSpPr>
        <p:spPr>
          <a:xfrm>
            <a:off x="236989" y="6332989"/>
            <a:ext cx="8595360" cy="441325"/>
          </a:xfrm>
        </p:spPr>
        <p:txBody>
          <a:bodyPr/>
          <a:lstStyle/>
          <a:p>
            <a:pPr>
              <a:defRPr/>
            </a:pPr>
            <a:r>
              <a:rPr lang="en-US" dirty="0" smtClean="0"/>
              <a:t>.</a:t>
            </a:r>
            <a:endParaRPr lang="en-US" dirty="0"/>
          </a:p>
          <a:p>
            <a:pPr>
              <a:defRPr/>
            </a:pPr>
            <a:r>
              <a:rPr lang="en-US" baseline="30000" dirty="0"/>
              <a:t>b</a:t>
            </a:r>
            <a:r>
              <a:rPr lang="en-US" dirty="0"/>
              <a:t>&lt;65% Ph+ metaphases is considered an optimal response to second-line therapy at 3 months per the </a:t>
            </a:r>
            <a:r>
              <a:rPr lang="en-US" dirty="0" smtClean="0"/>
              <a:t>ELN.</a:t>
            </a:r>
            <a:r>
              <a:rPr lang="en-US" baseline="30000" dirty="0" smtClean="0"/>
              <a:t>2</a:t>
            </a:r>
            <a:r>
              <a:rPr lang="en-US" dirty="0" smtClean="0"/>
              <a:t> </a:t>
            </a:r>
            <a:endParaRPr lang="en-US" dirty="0"/>
          </a:p>
          <a:p>
            <a:pPr>
              <a:defRPr/>
            </a:pPr>
            <a:r>
              <a:rPr lang="en-US" altLang="en-US" b="1" dirty="0"/>
              <a:t>References: </a:t>
            </a:r>
            <a:r>
              <a:rPr lang="en-US" dirty="0" smtClean="0">
                <a:cs typeface="Arial"/>
              </a:rPr>
              <a:t>1. </a:t>
            </a:r>
            <a:r>
              <a:rPr lang="en-US" dirty="0" err="1" smtClean="0">
                <a:cs typeface="Arial"/>
              </a:rPr>
              <a:t>Kantarjian</a:t>
            </a:r>
            <a:r>
              <a:rPr lang="en-US" dirty="0" smtClean="0">
                <a:cs typeface="Arial"/>
              </a:rPr>
              <a:t> </a:t>
            </a:r>
            <a:r>
              <a:rPr lang="en-US" dirty="0">
                <a:cs typeface="Arial"/>
              </a:rPr>
              <a:t>HM et al. </a:t>
            </a:r>
            <a:r>
              <a:rPr lang="en-US" i="1" dirty="0">
                <a:cs typeface="Arial"/>
              </a:rPr>
              <a:t>Blood</a:t>
            </a:r>
            <a:r>
              <a:rPr lang="en-US" dirty="0">
                <a:cs typeface="Arial"/>
              </a:rPr>
              <a:t>. 2011;117(4):1141-1145. </a:t>
            </a:r>
            <a:r>
              <a:rPr lang="en-US" dirty="0" smtClean="0">
                <a:cs typeface="Arial"/>
              </a:rPr>
              <a:t>2. </a:t>
            </a:r>
            <a:r>
              <a:rPr lang="it-IT" dirty="0"/>
              <a:t>Baccarani M et al. </a:t>
            </a:r>
            <a:r>
              <a:rPr lang="it-IT" i="1" dirty="0"/>
              <a:t>Blood. </a:t>
            </a:r>
            <a:r>
              <a:rPr lang="it-IT" dirty="0"/>
              <a:t>2013;122(6):872-884. </a:t>
            </a:r>
          </a:p>
        </p:txBody>
      </p:sp>
      <p:sp>
        <p:nvSpPr>
          <p:cNvPr id="14" name="Rectangle 13"/>
          <p:cNvSpPr/>
          <p:nvPr/>
        </p:nvSpPr>
        <p:spPr>
          <a:xfrm>
            <a:off x="2147106" y="1151389"/>
            <a:ext cx="484978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7125A"/>
                </a:solidFill>
                <a:effectLst/>
                <a:uLnTx/>
                <a:uFillTx/>
                <a:latin typeface="Arial"/>
                <a:ea typeface="+mn-ea"/>
                <a:cs typeface="+mn-cs"/>
              </a:rPr>
              <a:t>Response rates after switch </a:t>
            </a:r>
            <a:br>
              <a:rPr kumimoji="0" lang="en-US" sz="2000" b="1" i="0" u="none" strike="noStrike" kern="1200" cap="none" spc="0" normalizeH="0" baseline="0" noProof="0" dirty="0">
                <a:ln>
                  <a:noFill/>
                </a:ln>
                <a:solidFill>
                  <a:srgbClr val="37125A"/>
                </a:solidFill>
                <a:effectLst/>
                <a:uLnTx/>
                <a:uFillTx/>
                <a:latin typeface="Arial"/>
                <a:ea typeface="+mn-ea"/>
                <a:cs typeface="+mn-cs"/>
              </a:rPr>
            </a:br>
            <a:r>
              <a:rPr kumimoji="0" lang="en-US" sz="2000" b="1" i="0" u="none" strike="noStrike" kern="1200" cap="none" spc="0" normalizeH="0" baseline="0" noProof="0" dirty="0">
                <a:ln>
                  <a:noFill/>
                </a:ln>
                <a:solidFill>
                  <a:srgbClr val="37125A"/>
                </a:solidFill>
                <a:effectLst/>
                <a:uLnTx/>
                <a:uFillTx/>
                <a:latin typeface="Arial"/>
                <a:ea typeface="+mn-ea"/>
                <a:cs typeface="+mn-cs"/>
              </a:rPr>
              <a:t>to TASIGNA 400 mg </a:t>
            </a:r>
            <a:r>
              <a:rPr kumimoji="0" lang="en-US" sz="2000" b="1" i="0" u="none" strike="noStrike" kern="1200" cap="none" spc="0" normalizeH="0" baseline="0" noProof="0" dirty="0" smtClean="0">
                <a:ln>
                  <a:noFill/>
                </a:ln>
                <a:solidFill>
                  <a:srgbClr val="37125A"/>
                </a:solidFill>
                <a:effectLst/>
                <a:uLnTx/>
                <a:uFillTx/>
                <a:latin typeface="Arial"/>
                <a:ea typeface="+mn-ea"/>
                <a:cs typeface="+mn-cs"/>
              </a:rPr>
              <a:t>bid</a:t>
            </a:r>
            <a:r>
              <a:rPr kumimoji="0" lang="en-US" sz="2000" b="1" i="0" u="none" strike="noStrike" kern="1200" cap="none" spc="0" normalizeH="0" baseline="30000" noProof="0" dirty="0" smtClean="0">
                <a:ln>
                  <a:noFill/>
                </a:ln>
                <a:solidFill>
                  <a:srgbClr val="37125A"/>
                </a:solidFill>
                <a:effectLst/>
                <a:uLnTx/>
                <a:uFillTx/>
                <a:latin typeface="Arial"/>
                <a:ea typeface="+mn-ea"/>
                <a:cs typeface="+mn-cs"/>
              </a:rPr>
              <a:t>1</a:t>
            </a:r>
            <a:endParaRPr kumimoji="0" lang="en-US" sz="2000" b="1" i="0" u="none" strike="noStrike" kern="1200" cap="none" spc="0" normalizeH="0" baseline="0" noProof="0" dirty="0">
              <a:ln>
                <a:noFill/>
              </a:ln>
              <a:solidFill>
                <a:srgbClr val="37125A"/>
              </a:solidFill>
              <a:effectLst/>
              <a:uLnTx/>
              <a:uFillTx/>
              <a:latin typeface="Arial"/>
              <a:ea typeface="+mn-ea"/>
              <a:cs typeface="+mn-cs"/>
            </a:endParaRPr>
          </a:p>
        </p:txBody>
      </p:sp>
      <p:grpSp>
        <p:nvGrpSpPr>
          <p:cNvPr id="11" name="Group 10"/>
          <p:cNvGrpSpPr/>
          <p:nvPr/>
        </p:nvGrpSpPr>
        <p:grpSpPr>
          <a:xfrm>
            <a:off x="1167897" y="1562389"/>
            <a:ext cx="6490203" cy="3652417"/>
            <a:chOff x="1167897" y="1457614"/>
            <a:chExt cx="6490203" cy="3652417"/>
          </a:xfrm>
        </p:grpSpPr>
        <p:sp>
          <p:nvSpPr>
            <p:cNvPr id="26" name="TextBox 25"/>
            <p:cNvSpPr txBox="1"/>
            <p:nvPr/>
          </p:nvSpPr>
          <p:spPr>
            <a:xfrm>
              <a:off x="3132632" y="4586811"/>
              <a:ext cx="1457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5968">
                      <a:lumMod val="75000"/>
                    </a:srgbClr>
                  </a:solidFill>
                  <a:effectLst/>
                  <a:uLnTx/>
                  <a:uFillTx/>
                  <a:latin typeface="Arial"/>
                  <a:ea typeface="+mn-ea"/>
                  <a:cs typeface="+mn-cs"/>
                </a:rPr>
                <a:t>≥PCyR </a:t>
              </a:r>
              <a:r>
                <a:rPr kumimoji="0" lang="en-US" sz="1200" b="1" i="0" u="none" strike="noStrike" kern="1200" cap="none" spc="0" normalizeH="0" baseline="0" noProof="0" dirty="0">
                  <a:ln>
                    <a:noFill/>
                  </a:ln>
                  <a:solidFill>
                    <a:srgbClr val="4F5968">
                      <a:lumMod val="75000"/>
                    </a:srgbClr>
                  </a:solidFill>
                  <a:effectLst/>
                  <a:uLnTx/>
                  <a:uFillTx/>
                  <a:latin typeface="Arial"/>
                  <a:ea typeface="+mn-ea"/>
                  <a:cs typeface="+mn-cs"/>
                </a:rPr>
                <a:t/>
              </a:r>
              <a:br>
                <a:rPr kumimoji="0" lang="en-US" sz="1200" b="1" i="0" u="none" strike="noStrike" kern="1200" cap="none" spc="0" normalizeH="0" baseline="0" noProof="0" dirty="0">
                  <a:ln>
                    <a:noFill/>
                  </a:ln>
                  <a:solidFill>
                    <a:srgbClr val="4F5968">
                      <a:lumMod val="75000"/>
                    </a:srgbClr>
                  </a:solidFill>
                  <a:effectLst/>
                  <a:uLnTx/>
                  <a:uFillTx/>
                  <a:latin typeface="Arial"/>
                  <a:ea typeface="+mn-ea"/>
                  <a:cs typeface="+mn-cs"/>
                </a:rPr>
              </a:br>
              <a:r>
                <a:rPr kumimoji="0" lang="en-US" sz="1200" b="1" i="0" u="none" strike="noStrike" kern="1200" cap="none" spc="0" normalizeH="0" baseline="0" noProof="0" dirty="0">
                  <a:ln>
                    <a:noFill/>
                  </a:ln>
                  <a:solidFill>
                    <a:srgbClr val="4F5968">
                      <a:lumMod val="75000"/>
                    </a:srgbClr>
                  </a:solidFill>
                  <a:effectLst/>
                  <a:uLnTx/>
                  <a:uFillTx/>
                  <a:latin typeface="Arial"/>
                  <a:ea typeface="+mn-ea"/>
                  <a:cs typeface="+mn-cs"/>
                </a:rPr>
                <a:t>by 24 months</a:t>
              </a:r>
            </a:p>
          </p:txBody>
        </p:sp>
        <p:sp>
          <p:nvSpPr>
            <p:cNvPr id="27" name="TextBox 26"/>
            <p:cNvSpPr txBox="1"/>
            <p:nvPr/>
          </p:nvSpPr>
          <p:spPr>
            <a:xfrm>
              <a:off x="5126562" y="4586811"/>
              <a:ext cx="1457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5968">
                      <a:lumMod val="75000"/>
                    </a:srgbClr>
                  </a:solidFill>
                  <a:effectLst/>
                  <a:uLnTx/>
                  <a:uFillTx/>
                  <a:latin typeface="Arial"/>
                  <a:ea typeface="+mn-ea"/>
                  <a:cs typeface="+mn-cs"/>
                </a:rPr>
                <a:t>CCyR </a:t>
              </a:r>
              <a:r>
                <a:rPr kumimoji="0" lang="en-US" sz="1200" b="1" i="0" u="none" strike="noStrike" kern="1200" cap="none" spc="0" normalizeH="0" baseline="0" noProof="0" dirty="0">
                  <a:ln>
                    <a:noFill/>
                  </a:ln>
                  <a:solidFill>
                    <a:srgbClr val="4F5968">
                      <a:lumMod val="75000"/>
                    </a:srgbClr>
                  </a:solidFill>
                  <a:effectLst/>
                  <a:uLnTx/>
                  <a:uFillTx/>
                  <a:latin typeface="Arial"/>
                  <a:ea typeface="+mn-ea"/>
                  <a:cs typeface="+mn-cs"/>
                </a:rPr>
                <a:t/>
              </a:r>
              <a:br>
                <a:rPr kumimoji="0" lang="en-US" sz="1200" b="1" i="0" u="none" strike="noStrike" kern="1200" cap="none" spc="0" normalizeH="0" baseline="0" noProof="0" dirty="0">
                  <a:ln>
                    <a:noFill/>
                  </a:ln>
                  <a:solidFill>
                    <a:srgbClr val="4F5968">
                      <a:lumMod val="75000"/>
                    </a:srgbClr>
                  </a:solidFill>
                  <a:effectLst/>
                  <a:uLnTx/>
                  <a:uFillTx/>
                  <a:latin typeface="Arial"/>
                  <a:ea typeface="+mn-ea"/>
                  <a:cs typeface="+mn-cs"/>
                </a:rPr>
              </a:br>
              <a:r>
                <a:rPr kumimoji="0" lang="en-US" sz="1200" b="1" i="0" u="none" strike="noStrike" kern="1200" cap="none" spc="0" normalizeH="0" baseline="0" noProof="0" dirty="0">
                  <a:ln>
                    <a:noFill/>
                  </a:ln>
                  <a:solidFill>
                    <a:srgbClr val="4F5968">
                      <a:lumMod val="75000"/>
                    </a:srgbClr>
                  </a:solidFill>
                  <a:effectLst/>
                  <a:uLnTx/>
                  <a:uFillTx/>
                  <a:latin typeface="Arial"/>
                  <a:ea typeface="+mn-ea"/>
                  <a:cs typeface="+mn-cs"/>
                </a:rPr>
                <a:t>by 24 months</a:t>
              </a:r>
            </a:p>
          </p:txBody>
        </p:sp>
        <p:sp>
          <p:nvSpPr>
            <p:cNvPr id="28" name="TextBox 10"/>
            <p:cNvSpPr txBox="1">
              <a:spLocks noChangeArrowheads="1"/>
            </p:cNvSpPr>
            <p:nvPr/>
          </p:nvSpPr>
          <p:spPr bwMode="auto">
            <a:xfrm rot="16200000">
              <a:off x="315789" y="2875707"/>
              <a:ext cx="2080309" cy="37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F5968">
                      <a:lumMod val="75000"/>
                    </a:srgbClr>
                  </a:solidFill>
                  <a:effectLst/>
                  <a:uLnTx/>
                  <a:uFillTx/>
                  <a:latin typeface="Arial"/>
                  <a:ea typeface="ＭＳ Ｐゴシック" pitchFamily="34" charset="-128"/>
                  <a:cs typeface="Arial" charset="0"/>
                </a:rPr>
                <a:t>Patients, %</a:t>
              </a:r>
            </a:p>
          </p:txBody>
        </p:sp>
        <p:sp>
          <p:nvSpPr>
            <p:cNvPr id="31" name="Round Same Side Corner Rectangle 30"/>
            <p:cNvSpPr/>
            <p:nvPr/>
          </p:nvSpPr>
          <p:spPr>
            <a:xfrm>
              <a:off x="3406561" y="2053253"/>
              <a:ext cx="1015789" cy="2505894"/>
            </a:xfrm>
            <a:prstGeom prst="rect">
              <a:avLst/>
            </a:prstGeom>
            <a:solidFill>
              <a:schemeClr val="accent1"/>
            </a:solidFill>
            <a:ln w="19050">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p:cNvSpPr/>
            <p:nvPr/>
          </p:nvSpPr>
          <p:spPr>
            <a:xfrm>
              <a:off x="5460772" y="2355591"/>
              <a:ext cx="81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F5968">
                      <a:lumMod val="75000"/>
                    </a:srgbClr>
                  </a:solidFill>
                  <a:effectLst/>
                  <a:uLnTx/>
                  <a:uFillTx/>
                  <a:latin typeface="Arial"/>
                  <a:ea typeface="+mn-ea"/>
                  <a:cs typeface="+mn-cs"/>
                </a:rPr>
                <a:t>44%</a:t>
              </a:r>
              <a:endParaRPr kumimoji="0" lang="en-US" sz="1600" b="0" i="0" u="none" strike="noStrike" kern="1200" cap="none" spc="0" normalizeH="0" baseline="30000" noProof="0" dirty="0">
                <a:ln>
                  <a:noFill/>
                </a:ln>
                <a:solidFill>
                  <a:srgbClr val="4F5968">
                    <a:lumMod val="75000"/>
                  </a:srgbClr>
                </a:solidFill>
                <a:effectLst/>
                <a:uLnTx/>
                <a:uFillTx/>
                <a:latin typeface="Arial"/>
                <a:ea typeface="+mn-ea"/>
                <a:cs typeface="+mn-cs"/>
              </a:endParaRPr>
            </a:p>
          </p:txBody>
        </p:sp>
        <p:sp>
          <p:nvSpPr>
            <p:cNvPr id="33" name="Rectangle 32"/>
            <p:cNvSpPr/>
            <p:nvPr/>
          </p:nvSpPr>
          <p:spPr>
            <a:xfrm>
              <a:off x="3567790" y="1694265"/>
              <a:ext cx="70258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F5968">
                      <a:lumMod val="75000"/>
                    </a:srgbClr>
                  </a:solidFill>
                  <a:effectLst/>
                  <a:uLnTx/>
                  <a:uFillTx/>
                  <a:latin typeface="Arial"/>
                  <a:ea typeface="+mn-ea"/>
                  <a:cs typeface="+mn-cs"/>
                </a:rPr>
                <a:t>59%</a:t>
              </a:r>
              <a:endParaRPr kumimoji="0" lang="en-US" sz="1600" b="0" i="0" u="none" strike="noStrike" kern="1200" cap="none" spc="0" normalizeH="0" baseline="30000" noProof="0" dirty="0">
                <a:ln>
                  <a:noFill/>
                </a:ln>
                <a:solidFill>
                  <a:srgbClr val="4F5968">
                    <a:lumMod val="75000"/>
                  </a:srgbClr>
                </a:solidFill>
                <a:effectLst/>
                <a:uLnTx/>
                <a:uFillTx/>
                <a:latin typeface="Arial"/>
                <a:ea typeface="+mn-ea"/>
                <a:cs typeface="+mn-cs"/>
              </a:endParaRPr>
            </a:p>
          </p:txBody>
        </p:sp>
        <p:sp>
          <p:nvSpPr>
            <p:cNvPr id="34" name="TextBox 33"/>
            <p:cNvSpPr txBox="1"/>
            <p:nvPr/>
          </p:nvSpPr>
          <p:spPr>
            <a:xfrm>
              <a:off x="1509708" y="1457614"/>
              <a:ext cx="321342" cy="242025"/>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70</a:t>
              </a:r>
            </a:p>
          </p:txBody>
        </p:sp>
        <p:sp>
          <p:nvSpPr>
            <p:cNvPr id="35" name="TextBox 34"/>
            <p:cNvSpPr txBox="1"/>
            <p:nvPr/>
          </p:nvSpPr>
          <p:spPr>
            <a:xfrm>
              <a:off x="1563266" y="1881480"/>
              <a:ext cx="267784" cy="242025"/>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60</a:t>
              </a:r>
            </a:p>
          </p:txBody>
        </p:sp>
        <p:sp>
          <p:nvSpPr>
            <p:cNvPr id="36" name="TextBox 35"/>
            <p:cNvSpPr txBox="1"/>
            <p:nvPr/>
          </p:nvSpPr>
          <p:spPr>
            <a:xfrm>
              <a:off x="1616821" y="4424674"/>
              <a:ext cx="214229" cy="242025"/>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0</a:t>
              </a:r>
            </a:p>
          </p:txBody>
        </p:sp>
        <p:sp>
          <p:nvSpPr>
            <p:cNvPr id="43" name="TextBox 42"/>
            <p:cNvSpPr txBox="1"/>
            <p:nvPr/>
          </p:nvSpPr>
          <p:spPr>
            <a:xfrm>
              <a:off x="1563266" y="2305346"/>
              <a:ext cx="267784" cy="242025"/>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50</a:t>
              </a:r>
            </a:p>
          </p:txBody>
        </p:sp>
        <p:sp>
          <p:nvSpPr>
            <p:cNvPr id="44" name="TextBox 43"/>
            <p:cNvSpPr txBox="1"/>
            <p:nvPr/>
          </p:nvSpPr>
          <p:spPr>
            <a:xfrm>
              <a:off x="1563266" y="2729213"/>
              <a:ext cx="267784" cy="242025"/>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40</a:t>
              </a:r>
            </a:p>
          </p:txBody>
        </p:sp>
        <p:sp>
          <p:nvSpPr>
            <p:cNvPr id="45" name="TextBox 44"/>
            <p:cNvSpPr txBox="1"/>
            <p:nvPr/>
          </p:nvSpPr>
          <p:spPr>
            <a:xfrm>
              <a:off x="1563266" y="3576945"/>
              <a:ext cx="267784" cy="242025"/>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20</a:t>
              </a:r>
            </a:p>
          </p:txBody>
        </p:sp>
        <p:cxnSp>
          <p:nvCxnSpPr>
            <p:cNvPr id="46" name="Straight Connector 45"/>
            <p:cNvCxnSpPr/>
            <p:nvPr/>
          </p:nvCxnSpPr>
          <p:spPr>
            <a:xfrm>
              <a:off x="1948125" y="1564069"/>
              <a:ext cx="0" cy="29840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Round Same Side Corner Rectangle 46"/>
            <p:cNvSpPr/>
            <p:nvPr/>
          </p:nvSpPr>
          <p:spPr>
            <a:xfrm>
              <a:off x="5378945" y="2698064"/>
              <a:ext cx="1015789" cy="1861084"/>
            </a:xfrm>
            <a:prstGeom prst="rect">
              <a:avLst/>
            </a:prstGeom>
            <a:solidFill>
              <a:schemeClr val="accent2"/>
            </a:solidFill>
            <a:ln w="19050">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TextBox 49"/>
            <p:cNvSpPr txBox="1"/>
            <p:nvPr/>
          </p:nvSpPr>
          <p:spPr>
            <a:xfrm>
              <a:off x="1563266" y="3153079"/>
              <a:ext cx="267784" cy="242025"/>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30</a:t>
              </a:r>
            </a:p>
          </p:txBody>
        </p:sp>
        <p:cxnSp>
          <p:nvCxnSpPr>
            <p:cNvPr id="37" name="Straight Connector 36"/>
            <p:cNvCxnSpPr/>
            <p:nvPr/>
          </p:nvCxnSpPr>
          <p:spPr>
            <a:xfrm flipH="1">
              <a:off x="1897335" y="1564069"/>
              <a:ext cx="5078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897335" y="4554213"/>
              <a:ext cx="5078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897335" y="2418395"/>
              <a:ext cx="5078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1897335" y="3699885"/>
              <a:ext cx="5078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1897335" y="2845558"/>
              <a:ext cx="5078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1897335" y="1991232"/>
              <a:ext cx="5078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1897335" y="3272722"/>
              <a:ext cx="5078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1897335" y="4127048"/>
              <a:ext cx="5078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563266" y="4000811"/>
              <a:ext cx="267784" cy="242025"/>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10</a:t>
              </a:r>
            </a:p>
          </p:txBody>
        </p:sp>
        <p:cxnSp>
          <p:nvCxnSpPr>
            <p:cNvPr id="53" name="Straight Connector 52"/>
            <p:cNvCxnSpPr>
              <a:cxnSpLocks/>
            </p:cNvCxnSpPr>
            <p:nvPr/>
          </p:nvCxnSpPr>
          <p:spPr>
            <a:xfrm>
              <a:off x="1911350" y="4554213"/>
              <a:ext cx="5746750" cy="0"/>
            </a:xfrm>
            <a:prstGeom prst="line">
              <a:avLst/>
            </a:prstGeom>
            <a:ln w="127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563911" y="4124259"/>
              <a:ext cx="69602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n=321</a:t>
              </a:r>
            </a:p>
          </p:txBody>
        </p:sp>
        <p:sp>
          <p:nvSpPr>
            <p:cNvPr id="54" name="Rectangle 53"/>
            <p:cNvSpPr/>
            <p:nvPr/>
          </p:nvSpPr>
          <p:spPr>
            <a:xfrm>
              <a:off x="5550002" y="4124259"/>
              <a:ext cx="69602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n=321</a:t>
              </a:r>
            </a:p>
          </p:txBody>
        </p:sp>
        <p:sp>
          <p:nvSpPr>
            <p:cNvPr id="55" name="Rectangle 54"/>
            <p:cNvSpPr/>
            <p:nvPr/>
          </p:nvSpPr>
          <p:spPr>
            <a:xfrm>
              <a:off x="6594399" y="4124259"/>
              <a:ext cx="69602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n=134</a:t>
              </a:r>
            </a:p>
          </p:txBody>
        </p:sp>
      </p:grpSp>
      <p:grpSp>
        <p:nvGrpSpPr>
          <p:cNvPr id="58" name="Group 57"/>
          <p:cNvGrpSpPr/>
          <p:nvPr/>
        </p:nvGrpSpPr>
        <p:grpSpPr>
          <a:xfrm>
            <a:off x="7597775" y="932012"/>
            <a:ext cx="1546225" cy="455463"/>
            <a:chOff x="7597775" y="932012"/>
            <a:chExt cx="1546225" cy="455463"/>
          </a:xfrm>
        </p:grpSpPr>
        <p:sp>
          <p:nvSpPr>
            <p:cNvPr id="59" name="Round Single Corner Rectangle 61"/>
            <p:cNvSpPr/>
            <p:nvPr/>
          </p:nvSpPr>
          <p:spPr>
            <a:xfrm flipH="1" flipV="1">
              <a:off x="7600950" y="932012"/>
              <a:ext cx="1543050" cy="452287"/>
            </a:xfrm>
            <a:prstGeom prst="round1Rect">
              <a:avLst/>
            </a:prstGeom>
            <a:solidFill>
              <a:srgbClr val="04799C"/>
            </a:solidFill>
            <a:ln>
              <a:noFill/>
            </a:ln>
            <a:effectLst>
              <a:outerShdw blurRad="101600" dist="50800" dir="5400000" algn="ctr" rotWithShape="0">
                <a:srgbClr val="000000">
                  <a:alpha val="23000"/>
                </a:srgbClr>
              </a:outerShdw>
            </a:effectLst>
            <a:scene3d>
              <a:camera prst="orthographicFront">
                <a:rot lat="0" lon="0" rev="0"/>
              </a:camera>
              <a:lightRig rig="brightRoom" dir="t">
                <a:rot lat="0" lon="0" rev="10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0" name="Rectangle 59"/>
            <p:cNvSpPr/>
            <p:nvPr/>
          </p:nvSpPr>
          <p:spPr>
            <a:xfrm>
              <a:off x="7597775" y="939800"/>
              <a:ext cx="1546225" cy="4476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Study 2101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24-month follow-up</a:t>
              </a:r>
            </a:p>
          </p:txBody>
        </p:sp>
      </p:grpSp>
      <p:sp>
        <p:nvSpPr>
          <p:cNvPr id="61" name="Content Placeholder 5"/>
          <p:cNvSpPr txBox="1">
            <a:spLocks/>
          </p:cNvSpPr>
          <p:nvPr/>
        </p:nvSpPr>
        <p:spPr>
          <a:xfrm>
            <a:off x="228600" y="5321765"/>
            <a:ext cx="8686800" cy="676363"/>
          </a:xfrm>
          <a:prstGeom prst="rect">
            <a:avLst/>
          </a:prstGeom>
          <a:noFill/>
          <a:ln w="28575">
            <a:solidFill>
              <a:schemeClr val="tx1"/>
            </a:solidFill>
          </a:ln>
          <a:effectLst>
            <a:outerShdw blurRad="419100" dist="1270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algn="ctr">
              <a:spcBef>
                <a:spcPts val="600"/>
              </a:spcBef>
              <a:defRPr sz="17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700" b="1" i="0" u="none" strike="noStrike" kern="0" cap="none" spc="0" normalizeH="0" baseline="0" noProof="0" dirty="0">
                <a:ln>
                  <a:noFill/>
                </a:ln>
                <a:solidFill>
                  <a:srgbClr val="3F3F3F"/>
                </a:solidFill>
                <a:effectLst/>
                <a:uLnTx/>
                <a:uFillTx/>
                <a:latin typeface="Arial" panose="020B0604020202020204"/>
                <a:ea typeface="+mn-ea"/>
                <a:cs typeface="+mn-cs"/>
              </a:rPr>
              <a:t>In Study 2101, most responders achieved &lt;35% Ph+ metaphases within 3 months,</a:t>
            </a:r>
            <a:r>
              <a:rPr kumimoji="0" lang="en-US" sz="1700" b="1" i="0" u="none" strike="noStrike" kern="0" cap="none" spc="0" normalizeH="0" baseline="30000" noProof="0" dirty="0">
                <a:ln>
                  <a:noFill/>
                </a:ln>
                <a:solidFill>
                  <a:srgbClr val="3F3F3F"/>
                </a:solidFill>
                <a:effectLst/>
                <a:uLnTx/>
                <a:uFillTx/>
                <a:latin typeface="Arial" panose="020B0604020202020204"/>
                <a:ea typeface="+mn-ea"/>
                <a:cs typeface="+mn-cs"/>
              </a:rPr>
              <a:t>1 </a:t>
            </a:r>
            <a:r>
              <a:rPr kumimoji="0" lang="en-US" sz="1700" b="1" i="0" u="none" strike="noStrike" kern="0" cap="none" spc="0" normalizeH="0" baseline="0" noProof="0" dirty="0">
                <a:ln>
                  <a:noFill/>
                </a:ln>
                <a:solidFill>
                  <a:srgbClr val="3F3F3F"/>
                </a:solidFill>
                <a:effectLst/>
                <a:uLnTx/>
                <a:uFillTx/>
                <a:latin typeface="Arial" panose="020B0604020202020204"/>
                <a:ea typeface="+mn-ea"/>
                <a:cs typeface="+mn-cs"/>
              </a:rPr>
              <a:t/>
            </a:r>
            <a:br>
              <a:rPr kumimoji="0" lang="en-US" sz="1700" b="1" i="0" u="none" strike="noStrike" kern="0" cap="none" spc="0" normalizeH="0" baseline="0" noProof="0" dirty="0">
                <a:ln>
                  <a:noFill/>
                </a:ln>
                <a:solidFill>
                  <a:srgbClr val="3F3F3F"/>
                </a:solidFill>
                <a:effectLst/>
                <a:uLnTx/>
                <a:uFillTx/>
                <a:latin typeface="Arial" panose="020B0604020202020204"/>
                <a:ea typeface="+mn-ea"/>
                <a:cs typeface="+mn-cs"/>
              </a:rPr>
            </a:br>
            <a:r>
              <a:rPr kumimoji="0" lang="en-US" sz="1700" b="1" i="0" u="none" strike="noStrike" kern="0" cap="none" spc="0" normalizeH="0" baseline="0" noProof="0" dirty="0">
                <a:ln>
                  <a:noFill/>
                </a:ln>
                <a:solidFill>
                  <a:srgbClr val="3F3F3F"/>
                </a:solidFill>
                <a:effectLst/>
                <a:uLnTx/>
                <a:uFillTx/>
                <a:latin typeface="Arial" panose="020B0604020202020204"/>
                <a:ea typeface="+mn-ea"/>
                <a:cs typeface="+mn-cs"/>
              </a:rPr>
              <a:t>a response within the optimal CyR to second-line therapy per the </a:t>
            </a:r>
            <a:r>
              <a:rPr kumimoji="0" lang="en-US" sz="1700" b="1" i="0" u="none" strike="noStrike" kern="0" cap="none" spc="0" normalizeH="0" baseline="0" noProof="0" dirty="0" smtClean="0">
                <a:ln>
                  <a:noFill/>
                </a:ln>
                <a:solidFill>
                  <a:srgbClr val="3F3F3F"/>
                </a:solidFill>
                <a:effectLst/>
                <a:uLnTx/>
                <a:uFillTx/>
                <a:latin typeface="Arial" panose="020B0604020202020204"/>
                <a:ea typeface="+mn-ea"/>
                <a:cs typeface="+mn-cs"/>
              </a:rPr>
              <a:t>ELN</a:t>
            </a:r>
            <a:r>
              <a:rPr kumimoji="0" lang="en-US" sz="1700" b="1" i="0" u="none" strike="noStrike" kern="0" cap="none" spc="0" normalizeH="0" baseline="30000" noProof="0" dirty="0" smtClean="0">
                <a:ln>
                  <a:noFill/>
                </a:ln>
                <a:solidFill>
                  <a:srgbClr val="3F3F3F"/>
                </a:solidFill>
                <a:effectLst/>
                <a:uLnTx/>
                <a:uFillTx/>
                <a:latin typeface="Arial" panose="020B0604020202020204"/>
                <a:ea typeface="+mn-ea"/>
                <a:cs typeface="+mn-cs"/>
              </a:rPr>
              <a:t>2,a</a:t>
            </a:r>
            <a:endParaRPr kumimoji="0" lang="en-US" sz="1700" b="1" i="0" u="none" strike="noStrike" kern="0" cap="none" spc="0" normalizeH="0" baseline="3000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359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481"/>
            <a:ext cx="8778240" cy="876019"/>
          </a:xfrm>
        </p:spPr>
        <p:txBody>
          <a:bodyPr/>
          <a:lstStyle/>
          <a:p>
            <a:r>
              <a:rPr lang="en-US" sz="2000" dirty="0"/>
              <a:t>Achievement of Early Molecular Response After Switching to TASIGNA</a:t>
            </a:r>
            <a:r>
              <a:rPr lang="en-US" sz="2000" baseline="30000" dirty="0"/>
              <a:t>®</a:t>
            </a:r>
            <a:r>
              <a:rPr lang="en-US" sz="2000" dirty="0"/>
              <a:t> (nilotinib) Was Associated With Better Long-Term Outcomes</a:t>
            </a:r>
          </a:p>
        </p:txBody>
      </p:sp>
      <p:sp>
        <p:nvSpPr>
          <p:cNvPr id="2" name="Content Placeholder 1"/>
          <p:cNvSpPr>
            <a:spLocks noGrp="1"/>
          </p:cNvSpPr>
          <p:nvPr>
            <p:ph idx="1"/>
          </p:nvPr>
        </p:nvSpPr>
        <p:spPr>
          <a:xfrm>
            <a:off x="236989" y="1151389"/>
            <a:ext cx="7296325" cy="666751"/>
          </a:xfrm>
        </p:spPr>
        <p:txBody>
          <a:bodyPr/>
          <a:lstStyle/>
          <a:p>
            <a:r>
              <a:rPr lang="en-US" sz="1800" dirty="0"/>
              <a:t>Approximately half of evaluable patients achieved BCR-ABL ≤10% at 3 months,</a:t>
            </a:r>
            <a:r>
              <a:rPr lang="en-US" sz="1800" baseline="30000" dirty="0"/>
              <a:t>1</a:t>
            </a:r>
            <a:r>
              <a:rPr lang="en-US" sz="1800" dirty="0"/>
              <a:t> an optimal response to second-line treatment</a:t>
            </a:r>
            <a:r>
              <a:rPr lang="en-US" sz="1800" baseline="30000" dirty="0"/>
              <a:t>2</a:t>
            </a:r>
          </a:p>
        </p:txBody>
      </p:sp>
      <p:sp>
        <p:nvSpPr>
          <p:cNvPr id="9" name="Text Placeholder 8"/>
          <p:cNvSpPr>
            <a:spLocks noGrp="1"/>
          </p:cNvSpPr>
          <p:nvPr>
            <p:ph type="body" sz="quarter" idx="13"/>
          </p:nvPr>
        </p:nvSpPr>
        <p:spPr>
          <a:xfrm>
            <a:off x="236989" y="6332989"/>
            <a:ext cx="8686800" cy="441325"/>
          </a:xfrm>
        </p:spPr>
        <p:txBody>
          <a:bodyPr/>
          <a:lstStyle/>
          <a:p>
            <a:endParaRPr lang="en-US" dirty="0">
              <a:cs typeface="Arial"/>
            </a:endParaRPr>
          </a:p>
          <a:p>
            <a:r>
              <a:rPr lang="en-US" dirty="0"/>
              <a:t>Permission pending. (Reprinted by permission from Macmillan Publishers Ltd: Giles FJ, et al. </a:t>
            </a:r>
            <a:r>
              <a:rPr lang="en-US" i="1" dirty="0"/>
              <a:t>Leukemia</a:t>
            </a:r>
            <a:r>
              <a:rPr lang="en-US" dirty="0"/>
              <a:t>. 2013;27(1):107-112, copyright 2013.)</a:t>
            </a:r>
          </a:p>
          <a:p>
            <a:r>
              <a:rPr lang="en-US" altLang="en-US" b="1" dirty="0"/>
              <a:t>References: </a:t>
            </a:r>
            <a:r>
              <a:rPr lang="en-US" dirty="0">
                <a:cs typeface="Arial"/>
              </a:rPr>
              <a:t>1. </a:t>
            </a:r>
            <a:r>
              <a:rPr lang="en-US" dirty="0"/>
              <a:t>Giles FJ et al. </a:t>
            </a:r>
            <a:r>
              <a:rPr lang="en-US" i="1" dirty="0"/>
              <a:t>Leukemia</a:t>
            </a:r>
            <a:r>
              <a:rPr lang="en-US" dirty="0"/>
              <a:t>. 2013;27(1):107-112. 2. </a:t>
            </a:r>
            <a:r>
              <a:rPr lang="it-IT" dirty="0"/>
              <a:t>Baccarani M et al. </a:t>
            </a:r>
            <a:r>
              <a:rPr lang="it-IT" i="1" dirty="0"/>
              <a:t>Blood. </a:t>
            </a:r>
            <a:r>
              <a:rPr lang="it-IT" dirty="0"/>
              <a:t>2013;122(6):872-884.</a:t>
            </a:r>
            <a:endParaRPr lang="en-US" sz="700" dirty="0"/>
          </a:p>
        </p:txBody>
      </p:sp>
      <p:grpSp>
        <p:nvGrpSpPr>
          <p:cNvPr id="10" name="Group 9"/>
          <p:cNvGrpSpPr/>
          <p:nvPr/>
        </p:nvGrpSpPr>
        <p:grpSpPr>
          <a:xfrm>
            <a:off x="394902" y="1694885"/>
            <a:ext cx="3998306" cy="3558011"/>
            <a:chOff x="394902" y="1818710"/>
            <a:chExt cx="3998306" cy="3558011"/>
          </a:xfrm>
        </p:grpSpPr>
        <p:sp>
          <p:nvSpPr>
            <p:cNvPr id="271" name="Line 258"/>
            <p:cNvSpPr>
              <a:spLocks noChangeShapeType="1"/>
            </p:cNvSpPr>
            <p:nvPr/>
          </p:nvSpPr>
          <p:spPr bwMode="auto">
            <a:xfrm>
              <a:off x="1093798" y="3476476"/>
              <a:ext cx="2867218" cy="0"/>
            </a:xfrm>
            <a:prstGeom prst="line">
              <a:avLst/>
            </a:prstGeom>
            <a:noFill/>
            <a:ln w="9525" cap="flat">
              <a:solidFill>
                <a:schemeClr val="bg2">
                  <a:lumMod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73" name="Line 259"/>
            <p:cNvSpPr>
              <a:spLocks noChangeShapeType="1"/>
            </p:cNvSpPr>
            <p:nvPr/>
          </p:nvSpPr>
          <p:spPr bwMode="auto">
            <a:xfrm flipV="1">
              <a:off x="1093798" y="2165387"/>
              <a:ext cx="0" cy="2645451"/>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74" name="Line 260"/>
            <p:cNvSpPr>
              <a:spLocks noChangeShapeType="1"/>
            </p:cNvSpPr>
            <p:nvPr/>
          </p:nvSpPr>
          <p:spPr bwMode="auto">
            <a:xfrm>
              <a:off x="1093798" y="4803078"/>
              <a:ext cx="2867219"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75" name="Line 333"/>
            <p:cNvSpPr>
              <a:spLocks noChangeShapeType="1"/>
            </p:cNvSpPr>
            <p:nvPr/>
          </p:nvSpPr>
          <p:spPr bwMode="auto">
            <a:xfrm>
              <a:off x="1055240" y="4769462"/>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76" name="Line 334"/>
            <p:cNvSpPr>
              <a:spLocks noChangeShapeType="1"/>
            </p:cNvSpPr>
            <p:nvPr/>
          </p:nvSpPr>
          <p:spPr bwMode="auto">
            <a:xfrm flipV="1">
              <a:off x="1130981"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77" name="Line 340"/>
            <p:cNvSpPr>
              <a:spLocks noChangeShapeType="1"/>
            </p:cNvSpPr>
            <p:nvPr/>
          </p:nvSpPr>
          <p:spPr bwMode="auto">
            <a:xfrm flipV="1">
              <a:off x="1482153"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78" name="Line 346"/>
            <p:cNvSpPr>
              <a:spLocks noChangeShapeType="1"/>
            </p:cNvSpPr>
            <p:nvPr/>
          </p:nvSpPr>
          <p:spPr bwMode="auto">
            <a:xfrm flipV="1">
              <a:off x="1837457"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79" name="Line 352"/>
            <p:cNvSpPr>
              <a:spLocks noChangeShapeType="1"/>
            </p:cNvSpPr>
            <p:nvPr/>
          </p:nvSpPr>
          <p:spPr bwMode="auto">
            <a:xfrm flipV="1">
              <a:off x="2188629"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0" name="Line 358"/>
            <p:cNvSpPr>
              <a:spLocks noChangeShapeType="1"/>
            </p:cNvSpPr>
            <p:nvPr/>
          </p:nvSpPr>
          <p:spPr bwMode="auto">
            <a:xfrm flipV="1">
              <a:off x="2543933"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1" name="Line 364"/>
            <p:cNvSpPr>
              <a:spLocks noChangeShapeType="1"/>
            </p:cNvSpPr>
            <p:nvPr/>
          </p:nvSpPr>
          <p:spPr bwMode="auto">
            <a:xfrm flipV="1">
              <a:off x="2900614"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2" name="Line 370"/>
            <p:cNvSpPr>
              <a:spLocks noChangeShapeType="1"/>
            </p:cNvSpPr>
            <p:nvPr/>
          </p:nvSpPr>
          <p:spPr bwMode="auto">
            <a:xfrm flipV="1">
              <a:off x="3250409"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3" name="Line 376"/>
            <p:cNvSpPr>
              <a:spLocks noChangeShapeType="1"/>
            </p:cNvSpPr>
            <p:nvPr/>
          </p:nvSpPr>
          <p:spPr bwMode="auto">
            <a:xfrm flipV="1">
              <a:off x="3607089"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4" name="Line 382"/>
            <p:cNvSpPr>
              <a:spLocks noChangeShapeType="1"/>
            </p:cNvSpPr>
            <p:nvPr/>
          </p:nvSpPr>
          <p:spPr bwMode="auto">
            <a:xfrm flipV="1">
              <a:off x="3956884" y="4803078"/>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5" name="Line 383"/>
            <p:cNvSpPr>
              <a:spLocks noChangeShapeType="1"/>
            </p:cNvSpPr>
            <p:nvPr/>
          </p:nvSpPr>
          <p:spPr bwMode="auto">
            <a:xfrm>
              <a:off x="1055240" y="4510865"/>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6" name="Line 386"/>
            <p:cNvSpPr>
              <a:spLocks noChangeShapeType="1"/>
            </p:cNvSpPr>
            <p:nvPr/>
          </p:nvSpPr>
          <p:spPr bwMode="auto">
            <a:xfrm>
              <a:off x="1055240" y="4252267"/>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7" name="Line 387"/>
            <p:cNvSpPr>
              <a:spLocks noChangeShapeType="1"/>
            </p:cNvSpPr>
            <p:nvPr/>
          </p:nvSpPr>
          <p:spPr bwMode="auto">
            <a:xfrm>
              <a:off x="1055240" y="3993670"/>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8" name="Line 392"/>
            <p:cNvSpPr>
              <a:spLocks noChangeShapeType="1"/>
            </p:cNvSpPr>
            <p:nvPr/>
          </p:nvSpPr>
          <p:spPr bwMode="auto">
            <a:xfrm>
              <a:off x="1055240" y="3735073"/>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89" name="Line 393"/>
            <p:cNvSpPr>
              <a:spLocks noChangeShapeType="1"/>
            </p:cNvSpPr>
            <p:nvPr/>
          </p:nvSpPr>
          <p:spPr bwMode="auto">
            <a:xfrm>
              <a:off x="1055240" y="3476476"/>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90" name="Line 394"/>
            <p:cNvSpPr>
              <a:spLocks noChangeShapeType="1"/>
            </p:cNvSpPr>
            <p:nvPr/>
          </p:nvSpPr>
          <p:spPr bwMode="auto">
            <a:xfrm>
              <a:off x="1055240" y="3217879"/>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91" name="Line 395"/>
            <p:cNvSpPr>
              <a:spLocks noChangeShapeType="1"/>
            </p:cNvSpPr>
            <p:nvPr/>
          </p:nvSpPr>
          <p:spPr bwMode="auto">
            <a:xfrm>
              <a:off x="1055240" y="2946350"/>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92" name="Line 396"/>
            <p:cNvSpPr>
              <a:spLocks noChangeShapeType="1"/>
            </p:cNvSpPr>
            <p:nvPr/>
          </p:nvSpPr>
          <p:spPr bwMode="auto">
            <a:xfrm>
              <a:off x="1055240" y="2687753"/>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93" name="Line 397"/>
            <p:cNvSpPr>
              <a:spLocks noChangeShapeType="1"/>
            </p:cNvSpPr>
            <p:nvPr/>
          </p:nvSpPr>
          <p:spPr bwMode="auto">
            <a:xfrm>
              <a:off x="1055240" y="2429156"/>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94" name="Line 398"/>
            <p:cNvSpPr>
              <a:spLocks noChangeShapeType="1"/>
            </p:cNvSpPr>
            <p:nvPr/>
          </p:nvSpPr>
          <p:spPr bwMode="auto">
            <a:xfrm>
              <a:off x="1055240" y="2170559"/>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295" name="Rectangle 450"/>
            <p:cNvSpPr>
              <a:spLocks noChangeArrowheads="1"/>
            </p:cNvSpPr>
            <p:nvPr/>
          </p:nvSpPr>
          <p:spPr bwMode="auto">
            <a:xfrm>
              <a:off x="4034135" y="2439809"/>
              <a:ext cx="3590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37125A"/>
                  </a:solidFill>
                  <a:effectLst/>
                  <a:uLnTx/>
                  <a:uFillTx/>
                  <a:latin typeface="Arial" panose="020B0604020202020204" pitchFamily="34" charset="0"/>
                  <a:ea typeface="+mn-ea"/>
                  <a:cs typeface="+mn-cs"/>
                </a:rPr>
                <a:t>85%</a:t>
              </a:r>
              <a:endParaRPr kumimoji="0" lang="en-US" altLang="en-US" sz="4400" b="1" i="0" u="none" strike="noStrike" kern="1200" cap="none" spc="0" normalizeH="0" baseline="0" noProof="0" dirty="0">
                <a:ln>
                  <a:noFill/>
                </a:ln>
                <a:solidFill>
                  <a:srgbClr val="37125A"/>
                </a:solidFill>
                <a:effectLst/>
                <a:uLnTx/>
                <a:uFillTx/>
                <a:latin typeface="Arial" panose="020B0604020202020204" pitchFamily="34" charset="0"/>
                <a:ea typeface="+mn-ea"/>
                <a:cs typeface="+mn-cs"/>
              </a:endParaRPr>
            </a:p>
          </p:txBody>
        </p:sp>
        <p:sp>
          <p:nvSpPr>
            <p:cNvPr id="296" name="Rectangle 452"/>
            <p:cNvSpPr>
              <a:spLocks noChangeArrowheads="1"/>
            </p:cNvSpPr>
            <p:nvPr/>
          </p:nvSpPr>
          <p:spPr bwMode="auto">
            <a:xfrm>
              <a:off x="761068" y="208540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100</a:t>
              </a:r>
            </a:p>
          </p:txBody>
        </p:sp>
        <p:sp>
          <p:nvSpPr>
            <p:cNvPr id="297" name="Rectangle 276"/>
            <p:cNvSpPr>
              <a:spLocks noChangeArrowheads="1"/>
            </p:cNvSpPr>
            <p:nvPr/>
          </p:nvSpPr>
          <p:spPr bwMode="auto">
            <a:xfrm>
              <a:off x="1375105" y="4598257"/>
              <a:ext cx="1041985" cy="16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Censored observations</a:t>
              </a:r>
            </a:p>
          </p:txBody>
        </p:sp>
        <p:sp>
          <p:nvSpPr>
            <p:cNvPr id="298" name="Line 384"/>
            <p:cNvSpPr>
              <a:spLocks noChangeShapeType="1"/>
            </p:cNvSpPr>
            <p:nvPr/>
          </p:nvSpPr>
          <p:spPr bwMode="auto">
            <a:xfrm>
              <a:off x="1189537" y="4447152"/>
              <a:ext cx="18288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299" name="Line 385"/>
            <p:cNvSpPr>
              <a:spLocks noChangeShapeType="1"/>
            </p:cNvSpPr>
            <p:nvPr/>
          </p:nvSpPr>
          <p:spPr bwMode="auto">
            <a:xfrm>
              <a:off x="1189537" y="4192432"/>
              <a:ext cx="18288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300" name="Line 388"/>
            <p:cNvSpPr>
              <a:spLocks noChangeShapeType="1"/>
            </p:cNvSpPr>
            <p:nvPr/>
          </p:nvSpPr>
          <p:spPr bwMode="auto">
            <a:xfrm>
              <a:off x="1189537" y="3939348"/>
              <a:ext cx="182880" cy="0"/>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301" name="Line 389"/>
            <p:cNvSpPr>
              <a:spLocks noChangeShapeType="1"/>
            </p:cNvSpPr>
            <p:nvPr/>
          </p:nvSpPr>
          <p:spPr bwMode="auto">
            <a:xfrm flipV="1">
              <a:off x="1213016" y="4627633"/>
              <a:ext cx="0" cy="9309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302" name="Line 390"/>
            <p:cNvSpPr>
              <a:spLocks noChangeShapeType="1"/>
            </p:cNvSpPr>
            <p:nvPr/>
          </p:nvSpPr>
          <p:spPr bwMode="auto">
            <a:xfrm flipV="1">
              <a:off x="1266036" y="4627633"/>
              <a:ext cx="0" cy="93094"/>
            </a:xfrm>
            <a:prstGeom prst="line">
              <a:avLst/>
            </a:prstGeom>
            <a:noFill/>
            <a:ln w="12700"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303" name="Line 391"/>
            <p:cNvSpPr>
              <a:spLocks noChangeShapeType="1"/>
            </p:cNvSpPr>
            <p:nvPr/>
          </p:nvSpPr>
          <p:spPr bwMode="auto">
            <a:xfrm flipV="1">
              <a:off x="1319056" y="4627633"/>
              <a:ext cx="0" cy="9309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304" name="Rectangle 463"/>
            <p:cNvSpPr>
              <a:spLocks noChangeArrowheads="1"/>
            </p:cNvSpPr>
            <p:nvPr/>
          </p:nvSpPr>
          <p:spPr bwMode="auto">
            <a:xfrm>
              <a:off x="1443350" y="3850368"/>
              <a:ext cx="13767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a:t>
              </a:r>
              <a:r>
                <a:rPr kumimoji="0" lang="en-US" alt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1% (n=61)</a:t>
              </a:r>
            </a:p>
          </p:txBody>
        </p:sp>
        <p:sp>
          <p:nvSpPr>
            <p:cNvPr id="305" name="Rectangle 466"/>
            <p:cNvSpPr>
              <a:spLocks noChangeArrowheads="1"/>
            </p:cNvSpPr>
            <p:nvPr/>
          </p:nvSpPr>
          <p:spPr bwMode="auto">
            <a:xfrm>
              <a:off x="1443350" y="4103452"/>
              <a:ext cx="16512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&gt;1%-10% (n=53)</a:t>
              </a:r>
            </a:p>
          </p:txBody>
        </p:sp>
        <p:sp>
          <p:nvSpPr>
            <p:cNvPr id="306" name="Rectangle 468"/>
            <p:cNvSpPr>
              <a:spLocks noChangeArrowheads="1"/>
            </p:cNvSpPr>
            <p:nvPr/>
          </p:nvSpPr>
          <p:spPr bwMode="auto">
            <a:xfrm>
              <a:off x="1443350" y="4358172"/>
              <a:ext cx="16910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&gt;10% (n=108)</a:t>
              </a:r>
            </a:p>
          </p:txBody>
        </p:sp>
        <p:sp>
          <p:nvSpPr>
            <p:cNvPr id="307" name="Rectangle 469"/>
            <p:cNvSpPr>
              <a:spLocks noChangeArrowheads="1"/>
            </p:cNvSpPr>
            <p:nvPr/>
          </p:nvSpPr>
          <p:spPr bwMode="auto">
            <a:xfrm>
              <a:off x="846029" y="234451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90</a:t>
              </a:r>
            </a:p>
          </p:txBody>
        </p:sp>
        <p:sp>
          <p:nvSpPr>
            <p:cNvPr id="308" name="Rectangle 470"/>
            <p:cNvSpPr>
              <a:spLocks noChangeArrowheads="1"/>
            </p:cNvSpPr>
            <p:nvPr/>
          </p:nvSpPr>
          <p:spPr bwMode="auto">
            <a:xfrm>
              <a:off x="846029" y="260363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80</a:t>
              </a:r>
            </a:p>
          </p:txBody>
        </p:sp>
        <p:sp>
          <p:nvSpPr>
            <p:cNvPr id="309" name="Rectangle 471"/>
            <p:cNvSpPr>
              <a:spLocks noChangeArrowheads="1"/>
            </p:cNvSpPr>
            <p:nvPr/>
          </p:nvSpPr>
          <p:spPr bwMode="auto">
            <a:xfrm>
              <a:off x="846029" y="286274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70</a:t>
              </a:r>
            </a:p>
          </p:txBody>
        </p:sp>
        <p:sp>
          <p:nvSpPr>
            <p:cNvPr id="310" name="Rectangle 472"/>
            <p:cNvSpPr>
              <a:spLocks noChangeArrowheads="1"/>
            </p:cNvSpPr>
            <p:nvPr/>
          </p:nvSpPr>
          <p:spPr bwMode="auto">
            <a:xfrm>
              <a:off x="846029" y="312186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60</a:t>
              </a:r>
            </a:p>
          </p:txBody>
        </p:sp>
        <p:sp>
          <p:nvSpPr>
            <p:cNvPr id="311" name="Rectangle 473"/>
            <p:cNvSpPr>
              <a:spLocks noChangeArrowheads="1"/>
            </p:cNvSpPr>
            <p:nvPr/>
          </p:nvSpPr>
          <p:spPr bwMode="auto">
            <a:xfrm>
              <a:off x="846029" y="338097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50</a:t>
              </a:r>
            </a:p>
          </p:txBody>
        </p:sp>
        <p:sp>
          <p:nvSpPr>
            <p:cNvPr id="312" name="Rectangle 474"/>
            <p:cNvSpPr>
              <a:spLocks noChangeArrowheads="1"/>
            </p:cNvSpPr>
            <p:nvPr/>
          </p:nvSpPr>
          <p:spPr bwMode="auto">
            <a:xfrm>
              <a:off x="846029" y="364009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40</a:t>
              </a:r>
            </a:p>
          </p:txBody>
        </p:sp>
        <p:sp>
          <p:nvSpPr>
            <p:cNvPr id="313" name="Rectangle 475"/>
            <p:cNvSpPr>
              <a:spLocks noChangeArrowheads="1"/>
            </p:cNvSpPr>
            <p:nvPr/>
          </p:nvSpPr>
          <p:spPr bwMode="auto">
            <a:xfrm>
              <a:off x="846029" y="389920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30</a:t>
              </a:r>
            </a:p>
          </p:txBody>
        </p:sp>
        <p:sp>
          <p:nvSpPr>
            <p:cNvPr id="314" name="Rectangle 476"/>
            <p:cNvSpPr>
              <a:spLocks noChangeArrowheads="1"/>
            </p:cNvSpPr>
            <p:nvPr/>
          </p:nvSpPr>
          <p:spPr bwMode="auto">
            <a:xfrm>
              <a:off x="846029" y="415831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20</a:t>
              </a:r>
            </a:p>
          </p:txBody>
        </p:sp>
        <p:sp>
          <p:nvSpPr>
            <p:cNvPr id="315" name="Rectangle 477"/>
            <p:cNvSpPr>
              <a:spLocks noChangeArrowheads="1"/>
            </p:cNvSpPr>
            <p:nvPr/>
          </p:nvSpPr>
          <p:spPr bwMode="auto">
            <a:xfrm>
              <a:off x="846029" y="441743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10</a:t>
              </a:r>
            </a:p>
          </p:txBody>
        </p:sp>
        <p:sp>
          <p:nvSpPr>
            <p:cNvPr id="316" name="Rectangle 478"/>
            <p:cNvSpPr>
              <a:spLocks noChangeArrowheads="1"/>
            </p:cNvSpPr>
            <p:nvPr/>
          </p:nvSpPr>
          <p:spPr bwMode="auto">
            <a:xfrm>
              <a:off x="930987" y="4676549"/>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0</a:t>
              </a:r>
            </a:p>
          </p:txBody>
        </p:sp>
        <p:sp>
          <p:nvSpPr>
            <p:cNvPr id="317" name="Rectangle 479"/>
            <p:cNvSpPr>
              <a:spLocks noChangeArrowheads="1"/>
            </p:cNvSpPr>
            <p:nvPr/>
          </p:nvSpPr>
          <p:spPr bwMode="auto">
            <a:xfrm>
              <a:off x="4034135" y="2931144"/>
              <a:ext cx="3590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CC"/>
                  </a:solidFill>
                  <a:effectLst/>
                  <a:uLnTx/>
                  <a:uFillTx/>
                  <a:latin typeface="Arial" panose="020B0604020202020204" pitchFamily="34" charset="0"/>
                  <a:ea typeface="+mn-ea"/>
                  <a:cs typeface="+mn-cs"/>
                </a:rPr>
                <a:t>67%</a:t>
              </a:r>
              <a:endParaRPr kumimoji="0" lang="en-US" altLang="en-US" sz="4400" b="1" i="0" u="none" strike="noStrike" kern="1200" cap="none" spc="0" normalizeH="0" baseline="0" noProof="0" dirty="0">
                <a:ln>
                  <a:noFill/>
                </a:ln>
                <a:solidFill>
                  <a:srgbClr val="0099CC"/>
                </a:solidFill>
                <a:effectLst/>
                <a:uLnTx/>
                <a:uFillTx/>
                <a:latin typeface="Arial" panose="020B0604020202020204" pitchFamily="34" charset="0"/>
                <a:ea typeface="+mn-ea"/>
                <a:cs typeface="+mn-cs"/>
              </a:endParaRPr>
            </a:p>
          </p:txBody>
        </p:sp>
        <p:sp>
          <p:nvSpPr>
            <p:cNvPr id="318" name="Rectangle 480"/>
            <p:cNvSpPr>
              <a:spLocks noChangeArrowheads="1"/>
            </p:cNvSpPr>
            <p:nvPr/>
          </p:nvSpPr>
          <p:spPr bwMode="auto">
            <a:xfrm>
              <a:off x="4034135" y="3577637"/>
              <a:ext cx="3590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42%</a:t>
              </a:r>
              <a:endParaRPr kumimoji="0" lang="en-US" altLang="en-US" sz="4400" b="1"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sp>
          <p:nvSpPr>
            <p:cNvPr id="319" name="Rectangle 482"/>
            <p:cNvSpPr>
              <a:spLocks noChangeArrowheads="1"/>
            </p:cNvSpPr>
            <p:nvPr/>
          </p:nvSpPr>
          <p:spPr bwMode="auto">
            <a:xfrm>
              <a:off x="1080155" y="486834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0</a:t>
              </a:r>
            </a:p>
          </p:txBody>
        </p:sp>
        <p:sp>
          <p:nvSpPr>
            <p:cNvPr id="320" name="Rectangle 483"/>
            <p:cNvSpPr>
              <a:spLocks noChangeArrowheads="1"/>
            </p:cNvSpPr>
            <p:nvPr/>
          </p:nvSpPr>
          <p:spPr bwMode="auto">
            <a:xfrm>
              <a:off x="1433872" y="486834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6</a:t>
              </a:r>
            </a:p>
          </p:txBody>
        </p:sp>
        <p:sp>
          <p:nvSpPr>
            <p:cNvPr id="321" name="Rectangle 484"/>
            <p:cNvSpPr>
              <a:spLocks noChangeArrowheads="1"/>
            </p:cNvSpPr>
            <p:nvPr/>
          </p:nvSpPr>
          <p:spPr bwMode="auto">
            <a:xfrm>
              <a:off x="1742000" y="486834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12</a:t>
              </a:r>
            </a:p>
          </p:txBody>
        </p:sp>
        <p:sp>
          <p:nvSpPr>
            <p:cNvPr id="322" name="Rectangle 485"/>
            <p:cNvSpPr>
              <a:spLocks noChangeArrowheads="1"/>
            </p:cNvSpPr>
            <p:nvPr/>
          </p:nvSpPr>
          <p:spPr bwMode="auto">
            <a:xfrm>
              <a:off x="2445513" y="486834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24</a:t>
              </a:r>
            </a:p>
          </p:txBody>
        </p:sp>
        <p:sp>
          <p:nvSpPr>
            <p:cNvPr id="323" name="Rectangle 486"/>
            <p:cNvSpPr>
              <a:spLocks noChangeArrowheads="1"/>
            </p:cNvSpPr>
            <p:nvPr/>
          </p:nvSpPr>
          <p:spPr bwMode="auto">
            <a:xfrm>
              <a:off x="3510672" y="486834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42</a:t>
              </a:r>
            </a:p>
          </p:txBody>
        </p:sp>
        <p:sp>
          <p:nvSpPr>
            <p:cNvPr id="324" name="Rectangle 487"/>
            <p:cNvSpPr>
              <a:spLocks noChangeArrowheads="1"/>
            </p:cNvSpPr>
            <p:nvPr/>
          </p:nvSpPr>
          <p:spPr bwMode="auto">
            <a:xfrm>
              <a:off x="3856605" y="486834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48</a:t>
              </a:r>
            </a:p>
          </p:txBody>
        </p:sp>
        <p:sp>
          <p:nvSpPr>
            <p:cNvPr id="325" name="Rectangle 528"/>
            <p:cNvSpPr>
              <a:spLocks noChangeArrowheads="1"/>
            </p:cNvSpPr>
            <p:nvPr/>
          </p:nvSpPr>
          <p:spPr bwMode="auto">
            <a:xfrm>
              <a:off x="881778" y="5102401"/>
              <a:ext cx="3277057"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Months since start of treatment</a:t>
              </a:r>
              <a:endParaRPr kumimoji="0" lang="en-US" altLang="en-US" sz="14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26" name="Rectangle 8"/>
            <p:cNvSpPr>
              <a:spLocks noChangeArrowheads="1"/>
            </p:cNvSpPr>
            <p:nvPr/>
          </p:nvSpPr>
          <p:spPr bwMode="auto">
            <a:xfrm rot="16200000">
              <a:off x="-1012971" y="3337312"/>
              <a:ext cx="3090066"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Progression-free survival, %</a:t>
              </a:r>
              <a:endParaRPr kumimoji="0" lang="en-US" altLang="en-US" sz="14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27" name="Rectangle 485"/>
            <p:cNvSpPr>
              <a:spLocks noChangeArrowheads="1"/>
            </p:cNvSpPr>
            <p:nvPr/>
          </p:nvSpPr>
          <p:spPr bwMode="auto">
            <a:xfrm>
              <a:off x="2086142" y="486834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18</a:t>
              </a:r>
            </a:p>
          </p:txBody>
        </p:sp>
        <p:sp>
          <p:nvSpPr>
            <p:cNvPr id="328" name="Rectangle 485"/>
            <p:cNvSpPr>
              <a:spLocks noChangeArrowheads="1"/>
            </p:cNvSpPr>
            <p:nvPr/>
          </p:nvSpPr>
          <p:spPr bwMode="auto">
            <a:xfrm>
              <a:off x="3153846" y="486834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36</a:t>
              </a:r>
            </a:p>
          </p:txBody>
        </p:sp>
        <p:sp>
          <p:nvSpPr>
            <p:cNvPr id="329" name="Rectangle 485"/>
            <p:cNvSpPr>
              <a:spLocks noChangeArrowheads="1"/>
            </p:cNvSpPr>
            <p:nvPr/>
          </p:nvSpPr>
          <p:spPr bwMode="auto">
            <a:xfrm>
              <a:off x="2809143" y="486834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30</a:t>
              </a:r>
            </a:p>
          </p:txBody>
        </p:sp>
        <p:grpSp>
          <p:nvGrpSpPr>
            <p:cNvPr id="391" name="Group 390"/>
            <p:cNvGrpSpPr/>
            <p:nvPr/>
          </p:nvGrpSpPr>
          <p:grpSpPr>
            <a:xfrm>
              <a:off x="1121070" y="2139897"/>
              <a:ext cx="2819700" cy="939955"/>
              <a:chOff x="763570" y="2876048"/>
              <a:chExt cx="2819700" cy="939955"/>
            </a:xfrm>
          </p:grpSpPr>
          <p:sp>
            <p:nvSpPr>
              <p:cNvPr id="392" name="Freeform 255"/>
              <p:cNvSpPr>
                <a:spLocks/>
              </p:cNvSpPr>
              <p:nvPr/>
            </p:nvSpPr>
            <p:spPr bwMode="auto">
              <a:xfrm>
                <a:off x="763570" y="2905157"/>
                <a:ext cx="2819700" cy="864863"/>
              </a:xfrm>
              <a:custGeom>
                <a:avLst/>
                <a:gdLst>
                  <a:gd name="T0" fmla="*/ 0 w 2046"/>
                  <a:gd name="T1" fmla="*/ 1 h 334"/>
                  <a:gd name="T2" fmla="*/ 252 w 2046"/>
                  <a:gd name="T3" fmla="*/ 0 h 334"/>
                  <a:gd name="T4" fmla="*/ 250 w 2046"/>
                  <a:gd name="T5" fmla="*/ 18 h 334"/>
                  <a:gd name="T6" fmla="*/ 277 w 2046"/>
                  <a:gd name="T7" fmla="*/ 18 h 334"/>
                  <a:gd name="T8" fmla="*/ 277 w 2046"/>
                  <a:gd name="T9" fmla="*/ 42 h 334"/>
                  <a:gd name="T10" fmla="*/ 349 w 2046"/>
                  <a:gd name="T11" fmla="*/ 41 h 334"/>
                  <a:gd name="T12" fmla="*/ 349 w 2046"/>
                  <a:gd name="T13" fmla="*/ 60 h 334"/>
                  <a:gd name="T14" fmla="*/ 355 w 2046"/>
                  <a:gd name="T15" fmla="*/ 60 h 334"/>
                  <a:gd name="T16" fmla="*/ 354 w 2046"/>
                  <a:gd name="T17" fmla="*/ 72 h 334"/>
                  <a:gd name="T18" fmla="*/ 354 w 2046"/>
                  <a:gd name="T19" fmla="*/ 85 h 334"/>
                  <a:gd name="T20" fmla="*/ 381 w 2046"/>
                  <a:gd name="T21" fmla="*/ 84 h 334"/>
                  <a:gd name="T22" fmla="*/ 381 w 2046"/>
                  <a:gd name="T23" fmla="*/ 101 h 334"/>
                  <a:gd name="T24" fmla="*/ 421 w 2046"/>
                  <a:gd name="T25" fmla="*/ 101 h 334"/>
                  <a:gd name="T26" fmla="*/ 422 w 2046"/>
                  <a:gd name="T27" fmla="*/ 124 h 334"/>
                  <a:gd name="T28" fmla="*/ 605 w 2046"/>
                  <a:gd name="T29" fmla="*/ 124 h 334"/>
                  <a:gd name="T30" fmla="*/ 605 w 2046"/>
                  <a:gd name="T31" fmla="*/ 146 h 334"/>
                  <a:gd name="T32" fmla="*/ 622 w 2046"/>
                  <a:gd name="T33" fmla="*/ 146 h 334"/>
                  <a:gd name="T34" fmla="*/ 622 w 2046"/>
                  <a:gd name="T35" fmla="*/ 168 h 334"/>
                  <a:gd name="T36" fmla="*/ 644 w 2046"/>
                  <a:gd name="T37" fmla="*/ 168 h 334"/>
                  <a:gd name="T38" fmla="*/ 644 w 2046"/>
                  <a:gd name="T39" fmla="*/ 191 h 334"/>
                  <a:gd name="T40" fmla="*/ 714 w 2046"/>
                  <a:gd name="T41" fmla="*/ 192 h 334"/>
                  <a:gd name="T42" fmla="*/ 714 w 2046"/>
                  <a:gd name="T43" fmla="*/ 214 h 334"/>
                  <a:gd name="T44" fmla="*/ 833 w 2046"/>
                  <a:gd name="T45" fmla="*/ 214 h 334"/>
                  <a:gd name="T46" fmla="*/ 833 w 2046"/>
                  <a:gd name="T47" fmla="*/ 239 h 334"/>
                  <a:gd name="T48" fmla="*/ 913 w 2046"/>
                  <a:gd name="T49" fmla="*/ 239 h 334"/>
                  <a:gd name="T50" fmla="*/ 913 w 2046"/>
                  <a:gd name="T51" fmla="*/ 259 h 334"/>
                  <a:gd name="T52" fmla="*/ 941 w 2046"/>
                  <a:gd name="T53" fmla="*/ 259 h 334"/>
                  <a:gd name="T54" fmla="*/ 941 w 2046"/>
                  <a:gd name="T55" fmla="*/ 283 h 334"/>
                  <a:gd name="T56" fmla="*/ 1210 w 2046"/>
                  <a:gd name="T57" fmla="*/ 283 h 334"/>
                  <a:gd name="T58" fmla="*/ 1210 w 2046"/>
                  <a:gd name="T59" fmla="*/ 306 h 334"/>
                  <a:gd name="T60" fmla="*/ 1272 w 2046"/>
                  <a:gd name="T61" fmla="*/ 305 h 334"/>
                  <a:gd name="T62" fmla="*/ 1482 w 2046"/>
                  <a:gd name="T63" fmla="*/ 305 h 334"/>
                  <a:gd name="T64" fmla="*/ 1482 w 2046"/>
                  <a:gd name="T65" fmla="*/ 334 h 334"/>
                  <a:gd name="T66" fmla="*/ 2046 w 2046"/>
                  <a:gd name="T67"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6" h="334">
                    <a:moveTo>
                      <a:pt x="0" y="1"/>
                    </a:moveTo>
                    <a:lnTo>
                      <a:pt x="252" y="0"/>
                    </a:lnTo>
                    <a:lnTo>
                      <a:pt x="250" y="18"/>
                    </a:lnTo>
                    <a:lnTo>
                      <a:pt x="277" y="18"/>
                    </a:lnTo>
                    <a:lnTo>
                      <a:pt x="277" y="42"/>
                    </a:lnTo>
                    <a:lnTo>
                      <a:pt x="349" y="41"/>
                    </a:lnTo>
                    <a:lnTo>
                      <a:pt x="349" y="60"/>
                    </a:lnTo>
                    <a:lnTo>
                      <a:pt x="355" y="60"/>
                    </a:lnTo>
                    <a:lnTo>
                      <a:pt x="354" y="72"/>
                    </a:lnTo>
                    <a:lnTo>
                      <a:pt x="354" y="85"/>
                    </a:lnTo>
                    <a:lnTo>
                      <a:pt x="381" y="84"/>
                    </a:lnTo>
                    <a:lnTo>
                      <a:pt x="381" y="101"/>
                    </a:lnTo>
                    <a:lnTo>
                      <a:pt x="421" y="101"/>
                    </a:lnTo>
                    <a:lnTo>
                      <a:pt x="422" y="124"/>
                    </a:lnTo>
                    <a:lnTo>
                      <a:pt x="605" y="124"/>
                    </a:lnTo>
                    <a:lnTo>
                      <a:pt x="605" y="146"/>
                    </a:lnTo>
                    <a:lnTo>
                      <a:pt x="622" y="146"/>
                    </a:lnTo>
                    <a:lnTo>
                      <a:pt x="622" y="168"/>
                    </a:lnTo>
                    <a:lnTo>
                      <a:pt x="644" y="168"/>
                    </a:lnTo>
                    <a:lnTo>
                      <a:pt x="644" y="191"/>
                    </a:lnTo>
                    <a:lnTo>
                      <a:pt x="714" y="192"/>
                    </a:lnTo>
                    <a:lnTo>
                      <a:pt x="714" y="214"/>
                    </a:lnTo>
                    <a:lnTo>
                      <a:pt x="833" y="214"/>
                    </a:lnTo>
                    <a:lnTo>
                      <a:pt x="833" y="239"/>
                    </a:lnTo>
                    <a:lnTo>
                      <a:pt x="913" y="239"/>
                    </a:lnTo>
                    <a:lnTo>
                      <a:pt x="913" y="259"/>
                    </a:lnTo>
                    <a:lnTo>
                      <a:pt x="941" y="259"/>
                    </a:lnTo>
                    <a:lnTo>
                      <a:pt x="941" y="283"/>
                    </a:lnTo>
                    <a:lnTo>
                      <a:pt x="1210" y="283"/>
                    </a:lnTo>
                    <a:lnTo>
                      <a:pt x="1210" y="306"/>
                    </a:lnTo>
                    <a:lnTo>
                      <a:pt x="1272" y="305"/>
                    </a:lnTo>
                    <a:lnTo>
                      <a:pt x="1482" y="305"/>
                    </a:lnTo>
                    <a:lnTo>
                      <a:pt x="1482" y="334"/>
                    </a:lnTo>
                    <a:lnTo>
                      <a:pt x="2046" y="334"/>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grpSp>
            <p:nvGrpSpPr>
              <p:cNvPr id="393" name="Group 392"/>
              <p:cNvGrpSpPr/>
              <p:nvPr/>
            </p:nvGrpSpPr>
            <p:grpSpPr>
              <a:xfrm>
                <a:off x="1090192" y="2876048"/>
                <a:ext cx="2264305" cy="939955"/>
                <a:chOff x="790575" y="3101975"/>
                <a:chExt cx="2608263" cy="576262"/>
              </a:xfrm>
            </p:grpSpPr>
            <p:sp>
              <p:nvSpPr>
                <p:cNvPr id="394" name="Line 404"/>
                <p:cNvSpPr>
                  <a:spLocks noChangeShapeType="1"/>
                </p:cNvSpPr>
                <p:nvPr/>
              </p:nvSpPr>
              <p:spPr bwMode="auto">
                <a:xfrm>
                  <a:off x="2606675" y="3576637"/>
                  <a:ext cx="0" cy="5873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395" name="Line 405"/>
                <p:cNvSpPr>
                  <a:spLocks noChangeShapeType="1"/>
                </p:cNvSpPr>
                <p:nvPr/>
              </p:nvSpPr>
              <p:spPr bwMode="auto">
                <a:xfrm>
                  <a:off x="2643188" y="3576637"/>
                  <a:ext cx="0" cy="5873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397" name="Line 406"/>
                <p:cNvSpPr>
                  <a:spLocks noChangeShapeType="1"/>
                </p:cNvSpPr>
                <p:nvPr/>
              </p:nvSpPr>
              <p:spPr bwMode="auto">
                <a:xfrm>
                  <a:off x="2700338" y="3576637"/>
                  <a:ext cx="0" cy="5873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398" name="Line 411"/>
                <p:cNvSpPr>
                  <a:spLocks noChangeShapeType="1"/>
                </p:cNvSpPr>
                <p:nvPr/>
              </p:nvSpPr>
              <p:spPr bwMode="auto">
                <a:xfrm>
                  <a:off x="3046413" y="362108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399" name="Line 412"/>
                <p:cNvSpPr>
                  <a:spLocks noChangeShapeType="1"/>
                </p:cNvSpPr>
                <p:nvPr/>
              </p:nvSpPr>
              <p:spPr bwMode="auto">
                <a:xfrm>
                  <a:off x="3398838" y="362108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00" name="Line 413"/>
                <p:cNvSpPr>
                  <a:spLocks noChangeShapeType="1"/>
                </p:cNvSpPr>
                <p:nvPr/>
              </p:nvSpPr>
              <p:spPr bwMode="auto">
                <a:xfrm>
                  <a:off x="2325688" y="3576637"/>
                  <a:ext cx="0" cy="5873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01" name="Line 432"/>
                <p:cNvSpPr>
                  <a:spLocks noChangeShapeType="1"/>
                </p:cNvSpPr>
                <p:nvPr/>
              </p:nvSpPr>
              <p:spPr bwMode="auto">
                <a:xfrm>
                  <a:off x="1157287" y="329088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03" name="Line 433"/>
                <p:cNvSpPr>
                  <a:spLocks noChangeShapeType="1"/>
                </p:cNvSpPr>
                <p:nvPr/>
              </p:nvSpPr>
              <p:spPr bwMode="auto">
                <a:xfrm>
                  <a:off x="1285875" y="329088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04" name="Line 435"/>
                <p:cNvSpPr>
                  <a:spLocks noChangeShapeType="1"/>
                </p:cNvSpPr>
                <p:nvPr/>
              </p:nvSpPr>
              <p:spPr bwMode="auto">
                <a:xfrm>
                  <a:off x="1531937" y="33972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05" name="Line 436"/>
                <p:cNvSpPr>
                  <a:spLocks noChangeShapeType="1"/>
                </p:cNvSpPr>
                <p:nvPr/>
              </p:nvSpPr>
              <p:spPr bwMode="auto">
                <a:xfrm>
                  <a:off x="1135062" y="329088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06" name="Line 437"/>
                <p:cNvSpPr>
                  <a:spLocks noChangeShapeType="1"/>
                </p:cNvSpPr>
                <p:nvPr/>
              </p:nvSpPr>
              <p:spPr bwMode="auto">
                <a:xfrm flipV="1">
                  <a:off x="1076325" y="32797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07" name="Line 442"/>
                <p:cNvSpPr>
                  <a:spLocks noChangeShapeType="1"/>
                </p:cNvSpPr>
                <p:nvPr/>
              </p:nvSpPr>
              <p:spPr bwMode="auto">
                <a:xfrm>
                  <a:off x="992187" y="3224212"/>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09" name="Line 443"/>
                <p:cNvSpPr>
                  <a:spLocks noChangeShapeType="1"/>
                </p:cNvSpPr>
                <p:nvPr/>
              </p:nvSpPr>
              <p:spPr bwMode="auto">
                <a:xfrm>
                  <a:off x="976312" y="3203575"/>
                  <a:ext cx="0" cy="555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10" name="Line 489"/>
                <p:cNvSpPr>
                  <a:spLocks noChangeShapeType="1"/>
                </p:cNvSpPr>
                <p:nvPr/>
              </p:nvSpPr>
              <p:spPr bwMode="auto">
                <a:xfrm>
                  <a:off x="790575" y="31019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grpSp>
        </p:grpSp>
        <p:grpSp>
          <p:nvGrpSpPr>
            <p:cNvPr id="411" name="Group 410"/>
            <p:cNvGrpSpPr/>
            <p:nvPr/>
          </p:nvGrpSpPr>
          <p:grpSpPr>
            <a:xfrm>
              <a:off x="1118313" y="2143111"/>
              <a:ext cx="2843129" cy="1540700"/>
              <a:chOff x="760813" y="2879262"/>
              <a:chExt cx="2843129" cy="1540700"/>
            </a:xfrm>
          </p:grpSpPr>
          <p:sp>
            <p:nvSpPr>
              <p:cNvPr id="415" name="Freeform 254"/>
              <p:cNvSpPr>
                <a:spLocks/>
              </p:cNvSpPr>
              <p:nvPr/>
            </p:nvSpPr>
            <p:spPr bwMode="auto">
              <a:xfrm>
                <a:off x="760813" y="2905157"/>
                <a:ext cx="2843129" cy="1514805"/>
              </a:xfrm>
              <a:custGeom>
                <a:avLst/>
                <a:gdLst>
                  <a:gd name="T0" fmla="*/ 2063 w 2063"/>
                  <a:gd name="T1" fmla="*/ 585 h 585"/>
                  <a:gd name="T2" fmla="*/ 1943 w 2063"/>
                  <a:gd name="T3" fmla="*/ 584 h 585"/>
                  <a:gd name="T4" fmla="*/ 1943 w 2063"/>
                  <a:gd name="T5" fmla="*/ 548 h 585"/>
                  <a:gd name="T6" fmla="*/ 1709 w 2063"/>
                  <a:gd name="T7" fmla="*/ 548 h 585"/>
                  <a:gd name="T8" fmla="*/ 1709 w 2063"/>
                  <a:gd name="T9" fmla="*/ 531 h 585"/>
                  <a:gd name="T10" fmla="*/ 1563 w 2063"/>
                  <a:gd name="T11" fmla="*/ 531 h 585"/>
                  <a:gd name="T12" fmla="*/ 1562 w 2063"/>
                  <a:gd name="T13" fmla="*/ 513 h 585"/>
                  <a:gd name="T14" fmla="*/ 1444 w 2063"/>
                  <a:gd name="T15" fmla="*/ 513 h 585"/>
                  <a:gd name="T16" fmla="*/ 1444 w 2063"/>
                  <a:gd name="T17" fmla="*/ 494 h 585"/>
                  <a:gd name="T18" fmla="*/ 1185 w 2063"/>
                  <a:gd name="T19" fmla="*/ 493 h 585"/>
                  <a:gd name="T20" fmla="*/ 1185 w 2063"/>
                  <a:gd name="T21" fmla="*/ 466 h 585"/>
                  <a:gd name="T22" fmla="*/ 983 w 2063"/>
                  <a:gd name="T23" fmla="*/ 465 h 585"/>
                  <a:gd name="T24" fmla="*/ 982 w 2063"/>
                  <a:gd name="T25" fmla="*/ 437 h 585"/>
                  <a:gd name="T26" fmla="*/ 964 w 2063"/>
                  <a:gd name="T27" fmla="*/ 435 h 585"/>
                  <a:gd name="T28" fmla="*/ 963 w 2063"/>
                  <a:gd name="T29" fmla="*/ 424 h 585"/>
                  <a:gd name="T30" fmla="*/ 922 w 2063"/>
                  <a:gd name="T31" fmla="*/ 423 h 585"/>
                  <a:gd name="T32" fmla="*/ 922 w 2063"/>
                  <a:gd name="T33" fmla="*/ 405 h 585"/>
                  <a:gd name="T34" fmla="*/ 885 w 2063"/>
                  <a:gd name="T35" fmla="*/ 404 h 585"/>
                  <a:gd name="T36" fmla="*/ 885 w 2063"/>
                  <a:gd name="T37" fmla="*/ 382 h 585"/>
                  <a:gd name="T38" fmla="*/ 861 w 2063"/>
                  <a:gd name="T39" fmla="*/ 382 h 585"/>
                  <a:gd name="T40" fmla="*/ 861 w 2063"/>
                  <a:gd name="T41" fmla="*/ 370 h 585"/>
                  <a:gd name="T42" fmla="*/ 844 w 2063"/>
                  <a:gd name="T43" fmla="*/ 371 h 585"/>
                  <a:gd name="T44" fmla="*/ 844 w 2063"/>
                  <a:gd name="T45" fmla="*/ 341 h 585"/>
                  <a:gd name="T46" fmla="*/ 825 w 2063"/>
                  <a:gd name="T47" fmla="*/ 341 h 585"/>
                  <a:gd name="T48" fmla="*/ 823 w 2063"/>
                  <a:gd name="T49" fmla="*/ 331 h 585"/>
                  <a:gd name="T50" fmla="*/ 772 w 2063"/>
                  <a:gd name="T51" fmla="*/ 331 h 585"/>
                  <a:gd name="T52" fmla="*/ 771 w 2063"/>
                  <a:gd name="T53" fmla="*/ 317 h 585"/>
                  <a:gd name="T54" fmla="*/ 750 w 2063"/>
                  <a:gd name="T55" fmla="*/ 317 h 585"/>
                  <a:gd name="T56" fmla="*/ 750 w 2063"/>
                  <a:gd name="T57" fmla="*/ 307 h 585"/>
                  <a:gd name="T58" fmla="*/ 717 w 2063"/>
                  <a:gd name="T59" fmla="*/ 306 h 585"/>
                  <a:gd name="T60" fmla="*/ 717 w 2063"/>
                  <a:gd name="T61" fmla="*/ 288 h 585"/>
                  <a:gd name="T62" fmla="*/ 666 w 2063"/>
                  <a:gd name="T63" fmla="*/ 289 h 585"/>
                  <a:gd name="T64" fmla="*/ 667 w 2063"/>
                  <a:gd name="T65" fmla="*/ 268 h 585"/>
                  <a:gd name="T66" fmla="*/ 607 w 2063"/>
                  <a:gd name="T67" fmla="*/ 267 h 585"/>
                  <a:gd name="T68" fmla="*/ 607 w 2063"/>
                  <a:gd name="T69" fmla="*/ 252 h 585"/>
                  <a:gd name="T70" fmla="*/ 585 w 2063"/>
                  <a:gd name="T71" fmla="*/ 252 h 585"/>
                  <a:gd name="T72" fmla="*/ 585 w 2063"/>
                  <a:gd name="T73" fmla="*/ 227 h 585"/>
                  <a:gd name="T74" fmla="*/ 548 w 2063"/>
                  <a:gd name="T75" fmla="*/ 227 h 585"/>
                  <a:gd name="T76" fmla="*/ 538 w 2063"/>
                  <a:gd name="T77" fmla="*/ 217 h 585"/>
                  <a:gd name="T78" fmla="*/ 524 w 2063"/>
                  <a:gd name="T79" fmla="*/ 216 h 585"/>
                  <a:gd name="T80" fmla="*/ 524 w 2063"/>
                  <a:gd name="T81" fmla="*/ 189 h 585"/>
                  <a:gd name="T82" fmla="*/ 496 w 2063"/>
                  <a:gd name="T83" fmla="*/ 185 h 585"/>
                  <a:gd name="T84" fmla="*/ 451 w 2063"/>
                  <a:gd name="T85" fmla="*/ 182 h 585"/>
                  <a:gd name="T86" fmla="*/ 452 w 2063"/>
                  <a:gd name="T87" fmla="*/ 163 h 585"/>
                  <a:gd name="T88" fmla="*/ 423 w 2063"/>
                  <a:gd name="T89" fmla="*/ 162 h 585"/>
                  <a:gd name="T90" fmla="*/ 424 w 2063"/>
                  <a:gd name="T91" fmla="*/ 146 h 585"/>
                  <a:gd name="T92" fmla="*/ 405 w 2063"/>
                  <a:gd name="T93" fmla="*/ 146 h 585"/>
                  <a:gd name="T94" fmla="*/ 405 w 2063"/>
                  <a:gd name="T95" fmla="*/ 118 h 585"/>
                  <a:gd name="T96" fmla="*/ 385 w 2063"/>
                  <a:gd name="T97" fmla="*/ 118 h 585"/>
                  <a:gd name="T98" fmla="*/ 381 w 2063"/>
                  <a:gd name="T99" fmla="*/ 101 h 585"/>
                  <a:gd name="T100" fmla="*/ 313 w 2063"/>
                  <a:gd name="T101" fmla="*/ 99 h 585"/>
                  <a:gd name="T102" fmla="*/ 299 w 2063"/>
                  <a:gd name="T103" fmla="*/ 88 h 585"/>
                  <a:gd name="T104" fmla="*/ 283 w 2063"/>
                  <a:gd name="T105" fmla="*/ 89 h 585"/>
                  <a:gd name="T106" fmla="*/ 284 w 2063"/>
                  <a:gd name="T107" fmla="*/ 67 h 585"/>
                  <a:gd name="T108" fmla="*/ 251 w 2063"/>
                  <a:gd name="T109" fmla="*/ 66 h 585"/>
                  <a:gd name="T110" fmla="*/ 251 w 2063"/>
                  <a:gd name="T111" fmla="*/ 51 h 585"/>
                  <a:gd name="T112" fmla="*/ 223 w 2063"/>
                  <a:gd name="T113" fmla="*/ 51 h 585"/>
                  <a:gd name="T114" fmla="*/ 223 w 2063"/>
                  <a:gd name="T115" fmla="*/ 33 h 585"/>
                  <a:gd name="T116" fmla="*/ 204 w 2063"/>
                  <a:gd name="T117" fmla="*/ 33 h 585"/>
                  <a:gd name="T118" fmla="*/ 204 w 2063"/>
                  <a:gd name="T119" fmla="*/ 17 h 585"/>
                  <a:gd name="T120" fmla="*/ 163 w 2063"/>
                  <a:gd name="T121" fmla="*/ 17 h 585"/>
                  <a:gd name="T122" fmla="*/ 163 w 2063"/>
                  <a:gd name="T123" fmla="*/ 0 h 585"/>
                  <a:gd name="T124" fmla="*/ 0 w 2063"/>
                  <a:gd name="T125" fmla="*/ 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63" h="585">
                    <a:moveTo>
                      <a:pt x="2063" y="585"/>
                    </a:moveTo>
                    <a:lnTo>
                      <a:pt x="1943" y="584"/>
                    </a:lnTo>
                    <a:lnTo>
                      <a:pt x="1943" y="548"/>
                    </a:lnTo>
                    <a:lnTo>
                      <a:pt x="1709" y="548"/>
                    </a:lnTo>
                    <a:lnTo>
                      <a:pt x="1709" y="531"/>
                    </a:lnTo>
                    <a:lnTo>
                      <a:pt x="1563" y="531"/>
                    </a:lnTo>
                    <a:lnTo>
                      <a:pt x="1562" y="513"/>
                    </a:lnTo>
                    <a:lnTo>
                      <a:pt x="1444" y="513"/>
                    </a:lnTo>
                    <a:lnTo>
                      <a:pt x="1444" y="494"/>
                    </a:lnTo>
                    <a:lnTo>
                      <a:pt x="1185" y="493"/>
                    </a:lnTo>
                    <a:lnTo>
                      <a:pt x="1185" y="466"/>
                    </a:lnTo>
                    <a:lnTo>
                      <a:pt x="983" y="465"/>
                    </a:lnTo>
                    <a:lnTo>
                      <a:pt x="982" y="437"/>
                    </a:lnTo>
                    <a:lnTo>
                      <a:pt x="964" y="435"/>
                    </a:lnTo>
                    <a:lnTo>
                      <a:pt x="963" y="424"/>
                    </a:lnTo>
                    <a:lnTo>
                      <a:pt x="922" y="423"/>
                    </a:lnTo>
                    <a:lnTo>
                      <a:pt x="922" y="405"/>
                    </a:lnTo>
                    <a:lnTo>
                      <a:pt x="885" y="404"/>
                    </a:lnTo>
                    <a:lnTo>
                      <a:pt x="885" y="382"/>
                    </a:lnTo>
                    <a:lnTo>
                      <a:pt x="861" y="382"/>
                    </a:lnTo>
                    <a:lnTo>
                      <a:pt x="861" y="370"/>
                    </a:lnTo>
                    <a:lnTo>
                      <a:pt x="844" y="371"/>
                    </a:lnTo>
                    <a:lnTo>
                      <a:pt x="844" y="341"/>
                    </a:lnTo>
                    <a:lnTo>
                      <a:pt x="825" y="341"/>
                    </a:lnTo>
                    <a:lnTo>
                      <a:pt x="823" y="331"/>
                    </a:lnTo>
                    <a:lnTo>
                      <a:pt x="772" y="331"/>
                    </a:lnTo>
                    <a:lnTo>
                      <a:pt x="771" y="317"/>
                    </a:lnTo>
                    <a:lnTo>
                      <a:pt x="750" y="317"/>
                    </a:lnTo>
                    <a:lnTo>
                      <a:pt x="750" y="307"/>
                    </a:lnTo>
                    <a:lnTo>
                      <a:pt x="717" y="306"/>
                    </a:lnTo>
                    <a:lnTo>
                      <a:pt x="717" y="288"/>
                    </a:lnTo>
                    <a:lnTo>
                      <a:pt x="666" y="289"/>
                    </a:lnTo>
                    <a:lnTo>
                      <a:pt x="667" y="268"/>
                    </a:lnTo>
                    <a:lnTo>
                      <a:pt x="607" y="267"/>
                    </a:lnTo>
                    <a:lnTo>
                      <a:pt x="607" y="252"/>
                    </a:lnTo>
                    <a:lnTo>
                      <a:pt x="585" y="252"/>
                    </a:lnTo>
                    <a:lnTo>
                      <a:pt x="585" y="227"/>
                    </a:lnTo>
                    <a:lnTo>
                      <a:pt x="548" y="227"/>
                    </a:lnTo>
                    <a:lnTo>
                      <a:pt x="538" y="217"/>
                    </a:lnTo>
                    <a:lnTo>
                      <a:pt x="524" y="216"/>
                    </a:lnTo>
                    <a:lnTo>
                      <a:pt x="524" y="189"/>
                    </a:lnTo>
                    <a:lnTo>
                      <a:pt x="496" y="185"/>
                    </a:lnTo>
                    <a:lnTo>
                      <a:pt x="451" y="182"/>
                    </a:lnTo>
                    <a:lnTo>
                      <a:pt x="452" y="163"/>
                    </a:lnTo>
                    <a:lnTo>
                      <a:pt x="423" y="162"/>
                    </a:lnTo>
                    <a:lnTo>
                      <a:pt x="424" y="146"/>
                    </a:lnTo>
                    <a:lnTo>
                      <a:pt x="405" y="146"/>
                    </a:lnTo>
                    <a:lnTo>
                      <a:pt x="405" y="118"/>
                    </a:lnTo>
                    <a:lnTo>
                      <a:pt x="385" y="118"/>
                    </a:lnTo>
                    <a:lnTo>
                      <a:pt x="381" y="101"/>
                    </a:lnTo>
                    <a:lnTo>
                      <a:pt x="313" y="99"/>
                    </a:lnTo>
                    <a:lnTo>
                      <a:pt x="299" y="88"/>
                    </a:lnTo>
                    <a:lnTo>
                      <a:pt x="283" y="89"/>
                    </a:lnTo>
                    <a:lnTo>
                      <a:pt x="284" y="67"/>
                    </a:lnTo>
                    <a:lnTo>
                      <a:pt x="251" y="66"/>
                    </a:lnTo>
                    <a:lnTo>
                      <a:pt x="251" y="51"/>
                    </a:lnTo>
                    <a:lnTo>
                      <a:pt x="223" y="51"/>
                    </a:lnTo>
                    <a:lnTo>
                      <a:pt x="223" y="33"/>
                    </a:lnTo>
                    <a:lnTo>
                      <a:pt x="204" y="33"/>
                    </a:lnTo>
                    <a:lnTo>
                      <a:pt x="204" y="17"/>
                    </a:lnTo>
                    <a:lnTo>
                      <a:pt x="163" y="17"/>
                    </a:lnTo>
                    <a:lnTo>
                      <a:pt x="163" y="0"/>
                    </a:lnTo>
                    <a:lnTo>
                      <a:pt x="0" y="1"/>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grpSp>
            <p:nvGrpSpPr>
              <p:cNvPr id="416" name="Group 415"/>
              <p:cNvGrpSpPr/>
              <p:nvPr/>
            </p:nvGrpSpPr>
            <p:grpSpPr>
              <a:xfrm>
                <a:off x="981318" y="2879262"/>
                <a:ext cx="1729582" cy="1359439"/>
                <a:chOff x="665162" y="3108325"/>
                <a:chExt cx="1992313" cy="833437"/>
              </a:xfrm>
            </p:grpSpPr>
            <p:sp>
              <p:nvSpPr>
                <p:cNvPr id="417" name="Line 490"/>
                <p:cNvSpPr>
                  <a:spLocks noChangeShapeType="1"/>
                </p:cNvSpPr>
                <p:nvPr/>
              </p:nvSpPr>
              <p:spPr bwMode="auto">
                <a:xfrm>
                  <a:off x="790575" y="3173413"/>
                  <a:ext cx="0" cy="5715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21" name="Line 264"/>
                <p:cNvSpPr>
                  <a:spLocks noChangeShapeType="1"/>
                </p:cNvSpPr>
                <p:nvPr/>
              </p:nvSpPr>
              <p:spPr bwMode="auto">
                <a:xfrm flipV="1">
                  <a:off x="944562" y="3252787"/>
                  <a:ext cx="0" cy="587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22" name="Line 265"/>
                <p:cNvSpPr>
                  <a:spLocks noChangeShapeType="1"/>
                </p:cNvSpPr>
                <p:nvPr/>
              </p:nvSpPr>
              <p:spPr bwMode="auto">
                <a:xfrm flipV="1">
                  <a:off x="1263650" y="3440112"/>
                  <a:ext cx="0" cy="603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1" name="Line 266"/>
                <p:cNvSpPr>
                  <a:spLocks noChangeShapeType="1"/>
                </p:cNvSpPr>
                <p:nvPr/>
              </p:nvSpPr>
              <p:spPr bwMode="auto">
                <a:xfrm flipV="1">
                  <a:off x="2498725" y="3881437"/>
                  <a:ext cx="0" cy="603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2" name="Line 268"/>
                <p:cNvSpPr>
                  <a:spLocks noChangeShapeType="1"/>
                </p:cNvSpPr>
                <p:nvPr/>
              </p:nvSpPr>
              <p:spPr bwMode="auto">
                <a:xfrm flipV="1">
                  <a:off x="665162" y="3108325"/>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3" name="Line 407"/>
                <p:cNvSpPr>
                  <a:spLocks noChangeShapeType="1"/>
                </p:cNvSpPr>
                <p:nvPr/>
              </p:nvSpPr>
              <p:spPr bwMode="auto">
                <a:xfrm>
                  <a:off x="1604962" y="3594100"/>
                  <a:ext cx="0" cy="555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4" name="Line 408"/>
                <p:cNvSpPr>
                  <a:spLocks noChangeShapeType="1"/>
                </p:cNvSpPr>
                <p:nvPr/>
              </p:nvSpPr>
              <p:spPr bwMode="auto">
                <a:xfrm>
                  <a:off x="1625600" y="35941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5" name="Line 409"/>
                <p:cNvSpPr>
                  <a:spLocks noChangeShapeType="1"/>
                </p:cNvSpPr>
                <p:nvPr/>
              </p:nvSpPr>
              <p:spPr bwMode="auto">
                <a:xfrm>
                  <a:off x="1635125" y="36210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6" name="Line 410"/>
                <p:cNvSpPr>
                  <a:spLocks noChangeShapeType="1"/>
                </p:cNvSpPr>
                <p:nvPr/>
              </p:nvSpPr>
              <p:spPr bwMode="auto">
                <a:xfrm>
                  <a:off x="1374775" y="35194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7" name="Line 414"/>
                <p:cNvSpPr>
                  <a:spLocks noChangeShapeType="1"/>
                </p:cNvSpPr>
                <p:nvPr/>
              </p:nvSpPr>
              <p:spPr bwMode="auto">
                <a:xfrm>
                  <a:off x="2109787" y="38369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8" name="Line 415"/>
                <p:cNvSpPr>
                  <a:spLocks noChangeShapeType="1"/>
                </p:cNvSpPr>
                <p:nvPr/>
              </p:nvSpPr>
              <p:spPr bwMode="auto">
                <a:xfrm>
                  <a:off x="2154237" y="38369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49" name="Line 416"/>
                <p:cNvSpPr>
                  <a:spLocks noChangeShapeType="1"/>
                </p:cNvSpPr>
                <p:nvPr/>
              </p:nvSpPr>
              <p:spPr bwMode="auto">
                <a:xfrm>
                  <a:off x="2268538" y="38369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50" name="Line 417"/>
                <p:cNvSpPr>
                  <a:spLocks noChangeShapeType="1"/>
                </p:cNvSpPr>
                <p:nvPr/>
              </p:nvSpPr>
              <p:spPr bwMode="auto">
                <a:xfrm>
                  <a:off x="2303463" y="3879850"/>
                  <a:ext cx="0" cy="587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52" name="Line 418"/>
                <p:cNvSpPr>
                  <a:spLocks noChangeShapeType="1"/>
                </p:cNvSpPr>
                <p:nvPr/>
              </p:nvSpPr>
              <p:spPr bwMode="auto">
                <a:xfrm>
                  <a:off x="2349500" y="3879850"/>
                  <a:ext cx="0" cy="587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53" name="Line 419"/>
                <p:cNvSpPr>
                  <a:spLocks noChangeShapeType="1"/>
                </p:cNvSpPr>
                <p:nvPr/>
              </p:nvSpPr>
              <p:spPr bwMode="auto">
                <a:xfrm>
                  <a:off x="2657475" y="3879850"/>
                  <a:ext cx="0" cy="587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54" name="Line 420"/>
                <p:cNvSpPr>
                  <a:spLocks noChangeShapeType="1"/>
                </p:cNvSpPr>
                <p:nvPr/>
              </p:nvSpPr>
              <p:spPr bwMode="auto">
                <a:xfrm>
                  <a:off x="1489075" y="35575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55" name="Line 421"/>
                <p:cNvSpPr>
                  <a:spLocks noChangeShapeType="1"/>
                </p:cNvSpPr>
                <p:nvPr/>
              </p:nvSpPr>
              <p:spPr bwMode="auto">
                <a:xfrm>
                  <a:off x="1520825" y="3557587"/>
                  <a:ext cx="0" cy="555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56" name="Line 422"/>
                <p:cNvSpPr>
                  <a:spLocks noChangeShapeType="1"/>
                </p:cNvSpPr>
                <p:nvPr/>
              </p:nvSpPr>
              <p:spPr bwMode="auto">
                <a:xfrm>
                  <a:off x="1720850" y="3641725"/>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58" name="Line 428"/>
                <p:cNvSpPr>
                  <a:spLocks noChangeShapeType="1"/>
                </p:cNvSpPr>
                <p:nvPr/>
              </p:nvSpPr>
              <p:spPr bwMode="auto">
                <a:xfrm>
                  <a:off x="1216025" y="3403600"/>
                  <a:ext cx="0" cy="587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59" name="Line 429"/>
                <p:cNvSpPr>
                  <a:spLocks noChangeShapeType="1"/>
                </p:cNvSpPr>
                <p:nvPr/>
              </p:nvSpPr>
              <p:spPr bwMode="auto">
                <a:xfrm>
                  <a:off x="1179512" y="3382962"/>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60" name="Line 430"/>
                <p:cNvSpPr>
                  <a:spLocks noChangeShapeType="1"/>
                </p:cNvSpPr>
                <p:nvPr/>
              </p:nvSpPr>
              <p:spPr bwMode="auto">
                <a:xfrm>
                  <a:off x="1138237" y="3382962"/>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61" name="Line 431"/>
                <p:cNvSpPr>
                  <a:spLocks noChangeShapeType="1"/>
                </p:cNvSpPr>
                <p:nvPr/>
              </p:nvSpPr>
              <p:spPr bwMode="auto">
                <a:xfrm>
                  <a:off x="1104900" y="3355975"/>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62" name="Line 434"/>
                <p:cNvSpPr>
                  <a:spLocks noChangeShapeType="1"/>
                </p:cNvSpPr>
                <p:nvPr/>
              </p:nvSpPr>
              <p:spPr bwMode="auto">
                <a:xfrm>
                  <a:off x="682625" y="3121025"/>
                  <a:ext cx="0" cy="603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64" name="Line 438"/>
                <p:cNvSpPr>
                  <a:spLocks noChangeShapeType="1"/>
                </p:cNvSpPr>
                <p:nvPr/>
              </p:nvSpPr>
              <p:spPr bwMode="auto">
                <a:xfrm>
                  <a:off x="1041400" y="3319462"/>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65" name="Line 439"/>
                <p:cNvSpPr>
                  <a:spLocks noChangeShapeType="1"/>
                </p:cNvSpPr>
                <p:nvPr/>
              </p:nvSpPr>
              <p:spPr bwMode="auto">
                <a:xfrm>
                  <a:off x="855662" y="32385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66" name="Line 441"/>
                <p:cNvSpPr>
                  <a:spLocks noChangeShapeType="1"/>
                </p:cNvSpPr>
                <p:nvPr/>
              </p:nvSpPr>
              <p:spPr bwMode="auto">
                <a:xfrm>
                  <a:off x="747712" y="314483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67" name="Line 444"/>
                <p:cNvSpPr>
                  <a:spLocks noChangeShapeType="1"/>
                </p:cNvSpPr>
                <p:nvPr/>
              </p:nvSpPr>
              <p:spPr bwMode="auto">
                <a:xfrm>
                  <a:off x="1314450" y="3462337"/>
                  <a:ext cx="0" cy="555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68" name="Line 491"/>
                <p:cNvSpPr>
                  <a:spLocks noChangeShapeType="1"/>
                </p:cNvSpPr>
                <p:nvPr/>
              </p:nvSpPr>
              <p:spPr bwMode="auto">
                <a:xfrm>
                  <a:off x="804863" y="3195638"/>
                  <a:ext cx="0" cy="5238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grpSp>
        </p:grpSp>
        <p:grpSp>
          <p:nvGrpSpPr>
            <p:cNvPr id="480" name="Group 479"/>
            <p:cNvGrpSpPr/>
            <p:nvPr/>
          </p:nvGrpSpPr>
          <p:grpSpPr>
            <a:xfrm>
              <a:off x="1118314" y="2119806"/>
              <a:ext cx="2836238" cy="484220"/>
              <a:chOff x="760814" y="2855957"/>
              <a:chExt cx="2836238" cy="484220"/>
            </a:xfrm>
          </p:grpSpPr>
          <p:grpSp>
            <p:nvGrpSpPr>
              <p:cNvPr id="481" name="Group 480"/>
              <p:cNvGrpSpPr/>
              <p:nvPr/>
            </p:nvGrpSpPr>
            <p:grpSpPr>
              <a:xfrm>
                <a:off x="1043335" y="2855957"/>
                <a:ext cx="2553717" cy="484220"/>
                <a:chOff x="736600" y="3094037"/>
                <a:chExt cx="2941638" cy="296863"/>
              </a:xfrm>
            </p:grpSpPr>
            <p:sp>
              <p:nvSpPr>
                <p:cNvPr id="483" name="Line 267"/>
                <p:cNvSpPr>
                  <a:spLocks noChangeShapeType="1"/>
                </p:cNvSpPr>
                <p:nvPr/>
              </p:nvSpPr>
              <p:spPr bwMode="auto">
                <a:xfrm flipV="1">
                  <a:off x="736600" y="3094037"/>
                  <a:ext cx="0" cy="58738"/>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84" name="Line 399"/>
                <p:cNvSpPr>
                  <a:spLocks noChangeShapeType="1"/>
                </p:cNvSpPr>
                <p:nvPr/>
              </p:nvSpPr>
              <p:spPr bwMode="auto">
                <a:xfrm>
                  <a:off x="1150937" y="3151187"/>
                  <a:ext cx="0" cy="58738"/>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87" name="Line 400"/>
                <p:cNvSpPr>
                  <a:spLocks noChangeShapeType="1"/>
                </p:cNvSpPr>
                <p:nvPr/>
              </p:nvSpPr>
              <p:spPr bwMode="auto">
                <a:xfrm>
                  <a:off x="1006475" y="3151187"/>
                  <a:ext cx="0" cy="58738"/>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88" name="Line 401"/>
                <p:cNvSpPr>
                  <a:spLocks noChangeShapeType="1"/>
                </p:cNvSpPr>
                <p:nvPr/>
              </p:nvSpPr>
              <p:spPr bwMode="auto">
                <a:xfrm>
                  <a:off x="984250" y="3151187"/>
                  <a:ext cx="0" cy="58738"/>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89" name="Line 402"/>
                <p:cNvSpPr>
                  <a:spLocks noChangeShapeType="1"/>
                </p:cNvSpPr>
                <p:nvPr/>
              </p:nvSpPr>
              <p:spPr bwMode="auto">
                <a:xfrm>
                  <a:off x="1201737" y="3151187"/>
                  <a:ext cx="0" cy="58738"/>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90" name="Line 403"/>
                <p:cNvSpPr>
                  <a:spLocks noChangeShapeType="1"/>
                </p:cNvSpPr>
                <p:nvPr/>
              </p:nvSpPr>
              <p:spPr bwMode="auto">
                <a:xfrm>
                  <a:off x="1165225" y="3151187"/>
                  <a:ext cx="0" cy="58738"/>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91" name="Line 423"/>
                <p:cNvSpPr>
                  <a:spLocks noChangeShapeType="1"/>
                </p:cNvSpPr>
                <p:nvPr/>
              </p:nvSpPr>
              <p:spPr bwMode="auto">
                <a:xfrm>
                  <a:off x="1979612" y="3275012"/>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499" name="Line 424"/>
                <p:cNvSpPr>
                  <a:spLocks noChangeShapeType="1"/>
                </p:cNvSpPr>
                <p:nvPr/>
              </p:nvSpPr>
              <p:spPr bwMode="auto">
                <a:xfrm>
                  <a:off x="2036762" y="3332162"/>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0" name="Line 425"/>
                <p:cNvSpPr>
                  <a:spLocks noChangeShapeType="1"/>
                </p:cNvSpPr>
                <p:nvPr/>
              </p:nvSpPr>
              <p:spPr bwMode="auto">
                <a:xfrm>
                  <a:off x="2109787" y="3332162"/>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1" name="Line 426"/>
                <p:cNvSpPr>
                  <a:spLocks noChangeShapeType="1"/>
                </p:cNvSpPr>
                <p:nvPr/>
              </p:nvSpPr>
              <p:spPr bwMode="auto">
                <a:xfrm>
                  <a:off x="2303463" y="3332162"/>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2" name="Line 427"/>
                <p:cNvSpPr>
                  <a:spLocks noChangeShapeType="1"/>
                </p:cNvSpPr>
                <p:nvPr/>
              </p:nvSpPr>
              <p:spPr bwMode="auto">
                <a:xfrm>
                  <a:off x="1770062" y="3238500"/>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3" name="Line 445"/>
                <p:cNvSpPr>
                  <a:spLocks noChangeShapeType="1"/>
                </p:cNvSpPr>
                <p:nvPr/>
              </p:nvSpPr>
              <p:spPr bwMode="auto">
                <a:xfrm>
                  <a:off x="2498725" y="3333750"/>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4" name="Line 446"/>
                <p:cNvSpPr>
                  <a:spLocks noChangeShapeType="1"/>
                </p:cNvSpPr>
                <p:nvPr/>
              </p:nvSpPr>
              <p:spPr bwMode="auto">
                <a:xfrm>
                  <a:off x="3678238" y="3333750"/>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5" name="Line 447"/>
                <p:cNvSpPr>
                  <a:spLocks noChangeShapeType="1"/>
                </p:cNvSpPr>
                <p:nvPr/>
              </p:nvSpPr>
              <p:spPr bwMode="auto">
                <a:xfrm>
                  <a:off x="3246438" y="3332162"/>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6" name="Line 448"/>
                <p:cNvSpPr>
                  <a:spLocks noChangeShapeType="1"/>
                </p:cNvSpPr>
                <p:nvPr/>
              </p:nvSpPr>
              <p:spPr bwMode="auto">
                <a:xfrm>
                  <a:off x="2751138" y="3332162"/>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7" name="Line 488"/>
                <p:cNvSpPr>
                  <a:spLocks noChangeShapeType="1"/>
                </p:cNvSpPr>
                <p:nvPr/>
              </p:nvSpPr>
              <p:spPr bwMode="auto">
                <a:xfrm flipV="1">
                  <a:off x="1668463" y="3213100"/>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508" name="Line 492"/>
                <p:cNvSpPr>
                  <a:spLocks noChangeShapeType="1"/>
                </p:cNvSpPr>
                <p:nvPr/>
              </p:nvSpPr>
              <p:spPr bwMode="auto">
                <a:xfrm>
                  <a:off x="871538" y="3094037"/>
                  <a:ext cx="0" cy="57150"/>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grpSp>
          <p:sp>
            <p:nvSpPr>
              <p:cNvPr id="482" name="Freeform 493"/>
              <p:cNvSpPr>
                <a:spLocks/>
              </p:cNvSpPr>
              <p:nvPr/>
            </p:nvSpPr>
            <p:spPr bwMode="auto">
              <a:xfrm>
                <a:off x="760814" y="2905157"/>
                <a:ext cx="2833481" cy="383233"/>
              </a:xfrm>
              <a:custGeom>
                <a:avLst/>
                <a:gdLst>
                  <a:gd name="T0" fmla="*/ 0 w 2056"/>
                  <a:gd name="T1" fmla="*/ 1 h 148"/>
                  <a:gd name="T2" fmla="*/ 294 w 2056"/>
                  <a:gd name="T3" fmla="*/ 0 h 148"/>
                  <a:gd name="T4" fmla="*/ 293 w 2056"/>
                  <a:gd name="T5" fmla="*/ 20 h 148"/>
                  <a:gd name="T6" fmla="*/ 357 w 2056"/>
                  <a:gd name="T7" fmla="*/ 20 h 148"/>
                  <a:gd name="T8" fmla="*/ 357 w 2056"/>
                  <a:gd name="T9" fmla="*/ 33 h 148"/>
                  <a:gd name="T10" fmla="*/ 374 w 2056"/>
                  <a:gd name="T11" fmla="*/ 32 h 148"/>
                  <a:gd name="T12" fmla="*/ 702 w 2056"/>
                  <a:gd name="T13" fmla="*/ 33 h 148"/>
                  <a:gd name="T14" fmla="*/ 702 w 2056"/>
                  <a:gd name="T15" fmla="*/ 50 h 148"/>
                  <a:gd name="T16" fmla="*/ 714 w 2056"/>
                  <a:gd name="T17" fmla="*/ 50 h 148"/>
                  <a:gd name="T18" fmla="*/ 717 w 2056"/>
                  <a:gd name="T19" fmla="*/ 70 h 148"/>
                  <a:gd name="T20" fmla="*/ 844 w 2056"/>
                  <a:gd name="T21" fmla="*/ 70 h 148"/>
                  <a:gd name="T22" fmla="*/ 844 w 2056"/>
                  <a:gd name="T23" fmla="*/ 73 h 148"/>
                  <a:gd name="T24" fmla="*/ 844 w 2056"/>
                  <a:gd name="T25" fmla="*/ 93 h 148"/>
                  <a:gd name="T26" fmla="*/ 903 w 2056"/>
                  <a:gd name="T27" fmla="*/ 93 h 148"/>
                  <a:gd name="T28" fmla="*/ 902 w 2056"/>
                  <a:gd name="T29" fmla="*/ 109 h 148"/>
                  <a:gd name="T30" fmla="*/ 997 w 2056"/>
                  <a:gd name="T31" fmla="*/ 110 h 148"/>
                  <a:gd name="T32" fmla="*/ 997 w 2056"/>
                  <a:gd name="T33" fmla="*/ 129 h 148"/>
                  <a:gd name="T34" fmla="*/ 1021 w 2056"/>
                  <a:gd name="T35" fmla="*/ 128 h 148"/>
                  <a:gd name="T36" fmla="*/ 1021 w 2056"/>
                  <a:gd name="T37" fmla="*/ 148 h 148"/>
                  <a:gd name="T38" fmla="*/ 1032 w 2056"/>
                  <a:gd name="T39" fmla="*/ 147 h 148"/>
                  <a:gd name="T40" fmla="*/ 2056 w 2056"/>
                  <a:gd name="T4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6" h="148">
                    <a:moveTo>
                      <a:pt x="0" y="1"/>
                    </a:moveTo>
                    <a:lnTo>
                      <a:pt x="294" y="0"/>
                    </a:lnTo>
                    <a:lnTo>
                      <a:pt x="293" y="20"/>
                    </a:lnTo>
                    <a:lnTo>
                      <a:pt x="357" y="20"/>
                    </a:lnTo>
                    <a:lnTo>
                      <a:pt x="357" y="33"/>
                    </a:lnTo>
                    <a:lnTo>
                      <a:pt x="374" y="32"/>
                    </a:lnTo>
                    <a:lnTo>
                      <a:pt x="702" y="33"/>
                    </a:lnTo>
                    <a:lnTo>
                      <a:pt x="702" y="50"/>
                    </a:lnTo>
                    <a:lnTo>
                      <a:pt x="714" y="50"/>
                    </a:lnTo>
                    <a:lnTo>
                      <a:pt x="717" y="70"/>
                    </a:lnTo>
                    <a:lnTo>
                      <a:pt x="844" y="70"/>
                    </a:lnTo>
                    <a:lnTo>
                      <a:pt x="844" y="73"/>
                    </a:lnTo>
                    <a:lnTo>
                      <a:pt x="844" y="93"/>
                    </a:lnTo>
                    <a:lnTo>
                      <a:pt x="903" y="93"/>
                    </a:lnTo>
                    <a:lnTo>
                      <a:pt x="902" y="109"/>
                    </a:lnTo>
                    <a:lnTo>
                      <a:pt x="997" y="110"/>
                    </a:lnTo>
                    <a:lnTo>
                      <a:pt x="997" y="129"/>
                    </a:lnTo>
                    <a:lnTo>
                      <a:pt x="1021" y="128"/>
                    </a:lnTo>
                    <a:lnTo>
                      <a:pt x="1021" y="148"/>
                    </a:lnTo>
                    <a:lnTo>
                      <a:pt x="1032" y="147"/>
                    </a:lnTo>
                    <a:lnTo>
                      <a:pt x="2056" y="147"/>
                    </a:lnTo>
                  </a:path>
                </a:pathLst>
              </a:cu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grpSp>
        <p:sp>
          <p:nvSpPr>
            <p:cNvPr id="643" name="Line 256"/>
            <p:cNvSpPr>
              <a:spLocks noChangeShapeType="1"/>
            </p:cNvSpPr>
            <p:nvPr/>
          </p:nvSpPr>
          <p:spPr bwMode="auto">
            <a:xfrm>
              <a:off x="1516987" y="3794360"/>
              <a:ext cx="902762" cy="0"/>
            </a:xfrm>
            <a:prstGeom prst="line">
              <a:avLst/>
            </a:prstGeom>
            <a:noFill/>
            <a:ln w="9525"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644" name="Rectangle 273"/>
            <p:cNvSpPr>
              <a:spLocks noChangeArrowheads="1"/>
            </p:cNvSpPr>
            <p:nvPr/>
          </p:nvSpPr>
          <p:spPr bwMode="auto">
            <a:xfrm>
              <a:off x="1279843" y="3559605"/>
              <a:ext cx="13632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BCR-ABL</a:t>
              </a:r>
            </a:p>
          </p:txBody>
        </p:sp>
        <p:sp>
          <p:nvSpPr>
            <p:cNvPr id="645" name="Rectangle 269"/>
            <p:cNvSpPr>
              <a:spLocks noChangeArrowheads="1"/>
            </p:cNvSpPr>
            <p:nvPr/>
          </p:nvSpPr>
          <p:spPr bwMode="auto">
            <a:xfrm>
              <a:off x="3008876" y="3970780"/>
              <a:ext cx="575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P</a:t>
              </a: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=0.014</a:t>
              </a:r>
            </a:p>
          </p:txBody>
        </p:sp>
        <p:sp>
          <p:nvSpPr>
            <p:cNvPr id="646" name="Rectangle 271"/>
            <p:cNvSpPr>
              <a:spLocks noChangeArrowheads="1"/>
            </p:cNvSpPr>
            <p:nvPr/>
          </p:nvSpPr>
          <p:spPr bwMode="auto">
            <a:xfrm>
              <a:off x="3008876" y="4277215"/>
              <a:ext cx="575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P</a:t>
              </a: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=0.026</a:t>
              </a:r>
            </a:p>
          </p:txBody>
        </p:sp>
        <p:sp>
          <p:nvSpPr>
            <p:cNvPr id="647" name="Line 261"/>
            <p:cNvSpPr>
              <a:spLocks noChangeShapeType="1"/>
            </p:cNvSpPr>
            <p:nvPr/>
          </p:nvSpPr>
          <p:spPr bwMode="auto">
            <a:xfrm>
              <a:off x="2869984" y="3918383"/>
              <a:ext cx="56463"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7125A"/>
                </a:solidFill>
                <a:effectLst/>
                <a:uLnTx/>
                <a:uFillTx/>
                <a:latin typeface="Arial"/>
                <a:ea typeface="+mn-ea"/>
                <a:cs typeface="+mn-cs"/>
              </a:endParaRPr>
            </a:p>
          </p:txBody>
        </p:sp>
        <p:sp>
          <p:nvSpPr>
            <p:cNvPr id="648" name="Line 262"/>
            <p:cNvSpPr>
              <a:spLocks noChangeShapeType="1"/>
            </p:cNvSpPr>
            <p:nvPr/>
          </p:nvSpPr>
          <p:spPr bwMode="auto">
            <a:xfrm>
              <a:off x="2869984" y="4555573"/>
              <a:ext cx="56463"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7125A"/>
                </a:solidFill>
                <a:effectLst/>
                <a:uLnTx/>
                <a:uFillTx/>
                <a:latin typeface="Arial"/>
                <a:ea typeface="+mn-ea"/>
                <a:cs typeface="+mn-cs"/>
              </a:endParaRPr>
            </a:p>
          </p:txBody>
        </p:sp>
        <p:sp>
          <p:nvSpPr>
            <p:cNvPr id="649" name="Line 263"/>
            <p:cNvSpPr>
              <a:spLocks noChangeShapeType="1"/>
            </p:cNvSpPr>
            <p:nvPr/>
          </p:nvSpPr>
          <p:spPr bwMode="auto">
            <a:xfrm>
              <a:off x="2869984" y="4231673"/>
              <a:ext cx="56463"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7125A"/>
                </a:solidFill>
                <a:effectLst/>
                <a:uLnTx/>
                <a:uFillTx/>
                <a:latin typeface="Arial"/>
                <a:ea typeface="+mn-ea"/>
                <a:cs typeface="+mn-cs"/>
              </a:endParaRPr>
            </a:p>
          </p:txBody>
        </p:sp>
        <p:sp>
          <p:nvSpPr>
            <p:cNvPr id="650" name="Line 449"/>
            <p:cNvSpPr>
              <a:spLocks noChangeShapeType="1"/>
            </p:cNvSpPr>
            <p:nvPr/>
          </p:nvSpPr>
          <p:spPr bwMode="auto">
            <a:xfrm>
              <a:off x="2923692" y="3916938"/>
              <a:ext cx="0" cy="64008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7125A"/>
                </a:solidFill>
                <a:effectLst/>
                <a:uLnTx/>
                <a:uFillTx/>
                <a:latin typeface="Arial"/>
                <a:ea typeface="+mn-ea"/>
                <a:cs typeface="+mn-cs"/>
              </a:endParaRPr>
            </a:p>
          </p:txBody>
        </p:sp>
        <p:sp>
          <p:nvSpPr>
            <p:cNvPr id="651" name="TextBox 650"/>
            <p:cNvSpPr txBox="1"/>
            <p:nvPr/>
          </p:nvSpPr>
          <p:spPr>
            <a:xfrm>
              <a:off x="1081452" y="1818710"/>
              <a:ext cx="3238064" cy="338554"/>
            </a:xfrm>
            <a:prstGeom prst="rect">
              <a:avLst/>
            </a:prstGeom>
            <a:noFill/>
            <a:ln w="19050">
              <a:noFill/>
            </a:ln>
            <a:effectLst/>
          </p:spPr>
          <p:txBody>
            <a:bodyPr wrap="square" rtlCol="0">
              <a:spAutoFit/>
            </a:bodyPr>
            <a:lstStyle>
              <a:defPPr>
                <a:defRPr lang="en-US"/>
              </a:defPPr>
              <a:lvl1pPr algn="ctr">
                <a:spcBef>
                  <a:spcPts val="600"/>
                </a:spcBef>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4F5968">
                      <a:lumMod val="75000"/>
                    </a:srgbClr>
                  </a:solidFill>
                  <a:effectLst/>
                  <a:uLnTx/>
                  <a:uFillTx/>
                  <a:latin typeface="Arial"/>
                  <a:ea typeface="+mn-ea"/>
                  <a:cs typeface="+mn-cs"/>
                </a:rPr>
                <a:t>4-year PFS</a:t>
              </a:r>
              <a:r>
                <a:rPr kumimoji="0" lang="en-US" sz="1600" b="1" i="0" u="none" strike="noStrike" kern="1200" cap="none" spc="0" normalizeH="0" baseline="30000" noProof="0" dirty="0">
                  <a:ln>
                    <a:noFill/>
                  </a:ln>
                  <a:solidFill>
                    <a:srgbClr val="4F5968">
                      <a:lumMod val="75000"/>
                    </a:srgbClr>
                  </a:solidFill>
                  <a:effectLst/>
                  <a:uLnTx/>
                  <a:uFillTx/>
                  <a:latin typeface="Arial"/>
                  <a:ea typeface="+mn-ea"/>
                  <a:cs typeface="+mn-cs"/>
                </a:rPr>
                <a:t>1</a:t>
              </a:r>
            </a:p>
          </p:txBody>
        </p:sp>
      </p:grpSp>
      <p:grpSp>
        <p:nvGrpSpPr>
          <p:cNvPr id="11" name="Group 10"/>
          <p:cNvGrpSpPr/>
          <p:nvPr/>
        </p:nvGrpSpPr>
        <p:grpSpPr>
          <a:xfrm>
            <a:off x="4751026" y="1671135"/>
            <a:ext cx="3985582" cy="3581761"/>
            <a:chOff x="4751026" y="1794960"/>
            <a:chExt cx="3985582" cy="3581761"/>
          </a:xfrm>
        </p:grpSpPr>
        <p:sp>
          <p:nvSpPr>
            <p:cNvPr id="330" name="Line 258"/>
            <p:cNvSpPr>
              <a:spLocks noChangeShapeType="1"/>
            </p:cNvSpPr>
            <p:nvPr/>
          </p:nvSpPr>
          <p:spPr bwMode="auto">
            <a:xfrm>
              <a:off x="5425371" y="3496749"/>
              <a:ext cx="2867218" cy="0"/>
            </a:xfrm>
            <a:prstGeom prst="line">
              <a:avLst/>
            </a:prstGeom>
            <a:noFill/>
            <a:ln w="9525" cap="flat">
              <a:solidFill>
                <a:schemeClr val="bg2">
                  <a:lumMod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32" name="Line 259"/>
            <p:cNvSpPr>
              <a:spLocks noChangeShapeType="1"/>
            </p:cNvSpPr>
            <p:nvPr/>
          </p:nvSpPr>
          <p:spPr bwMode="auto">
            <a:xfrm flipV="1">
              <a:off x="5425370" y="2185661"/>
              <a:ext cx="0" cy="2645451"/>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33" name="Line 260"/>
            <p:cNvSpPr>
              <a:spLocks noChangeShapeType="1"/>
            </p:cNvSpPr>
            <p:nvPr/>
          </p:nvSpPr>
          <p:spPr bwMode="auto">
            <a:xfrm>
              <a:off x="5425370" y="4823352"/>
              <a:ext cx="2867219"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34" name="Line 333"/>
            <p:cNvSpPr>
              <a:spLocks noChangeShapeType="1"/>
            </p:cNvSpPr>
            <p:nvPr/>
          </p:nvSpPr>
          <p:spPr bwMode="auto">
            <a:xfrm>
              <a:off x="5386812" y="4789735"/>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35" name="Line 334"/>
            <p:cNvSpPr>
              <a:spLocks noChangeShapeType="1"/>
            </p:cNvSpPr>
            <p:nvPr/>
          </p:nvSpPr>
          <p:spPr bwMode="auto">
            <a:xfrm flipV="1">
              <a:off x="5462553"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36" name="Line 340"/>
            <p:cNvSpPr>
              <a:spLocks noChangeShapeType="1"/>
            </p:cNvSpPr>
            <p:nvPr/>
          </p:nvSpPr>
          <p:spPr bwMode="auto">
            <a:xfrm flipV="1">
              <a:off x="5813725"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37" name="Line 346"/>
            <p:cNvSpPr>
              <a:spLocks noChangeShapeType="1"/>
            </p:cNvSpPr>
            <p:nvPr/>
          </p:nvSpPr>
          <p:spPr bwMode="auto">
            <a:xfrm flipV="1">
              <a:off x="6169029"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38" name="Line 352"/>
            <p:cNvSpPr>
              <a:spLocks noChangeShapeType="1"/>
            </p:cNvSpPr>
            <p:nvPr/>
          </p:nvSpPr>
          <p:spPr bwMode="auto">
            <a:xfrm flipV="1">
              <a:off x="6520201"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39" name="Line 358"/>
            <p:cNvSpPr>
              <a:spLocks noChangeShapeType="1"/>
            </p:cNvSpPr>
            <p:nvPr/>
          </p:nvSpPr>
          <p:spPr bwMode="auto">
            <a:xfrm flipV="1">
              <a:off x="6875505"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0" name="Line 364"/>
            <p:cNvSpPr>
              <a:spLocks noChangeShapeType="1"/>
            </p:cNvSpPr>
            <p:nvPr/>
          </p:nvSpPr>
          <p:spPr bwMode="auto">
            <a:xfrm flipV="1">
              <a:off x="7232186"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1" name="Line 370"/>
            <p:cNvSpPr>
              <a:spLocks noChangeShapeType="1"/>
            </p:cNvSpPr>
            <p:nvPr/>
          </p:nvSpPr>
          <p:spPr bwMode="auto">
            <a:xfrm flipV="1">
              <a:off x="7581981"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2" name="Line 376"/>
            <p:cNvSpPr>
              <a:spLocks noChangeShapeType="1"/>
            </p:cNvSpPr>
            <p:nvPr/>
          </p:nvSpPr>
          <p:spPr bwMode="auto">
            <a:xfrm flipV="1">
              <a:off x="7938661"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3" name="Line 382"/>
            <p:cNvSpPr>
              <a:spLocks noChangeShapeType="1"/>
            </p:cNvSpPr>
            <p:nvPr/>
          </p:nvSpPr>
          <p:spPr bwMode="auto">
            <a:xfrm flipV="1">
              <a:off x="8288456" y="4823352"/>
              <a:ext cx="0" cy="4572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4" name="Line 383"/>
            <p:cNvSpPr>
              <a:spLocks noChangeShapeType="1"/>
            </p:cNvSpPr>
            <p:nvPr/>
          </p:nvSpPr>
          <p:spPr bwMode="auto">
            <a:xfrm>
              <a:off x="5386812" y="4531138"/>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5" name="Line 386"/>
            <p:cNvSpPr>
              <a:spLocks noChangeShapeType="1"/>
            </p:cNvSpPr>
            <p:nvPr/>
          </p:nvSpPr>
          <p:spPr bwMode="auto">
            <a:xfrm>
              <a:off x="5386812" y="4272540"/>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6" name="Line 387"/>
            <p:cNvSpPr>
              <a:spLocks noChangeShapeType="1"/>
            </p:cNvSpPr>
            <p:nvPr/>
          </p:nvSpPr>
          <p:spPr bwMode="auto">
            <a:xfrm>
              <a:off x="5386812" y="4013943"/>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7" name="Line 392"/>
            <p:cNvSpPr>
              <a:spLocks noChangeShapeType="1"/>
            </p:cNvSpPr>
            <p:nvPr/>
          </p:nvSpPr>
          <p:spPr bwMode="auto">
            <a:xfrm>
              <a:off x="5386812" y="3755346"/>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8" name="Line 393"/>
            <p:cNvSpPr>
              <a:spLocks noChangeShapeType="1"/>
            </p:cNvSpPr>
            <p:nvPr/>
          </p:nvSpPr>
          <p:spPr bwMode="auto">
            <a:xfrm>
              <a:off x="5386812" y="3496749"/>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49" name="Line 394"/>
            <p:cNvSpPr>
              <a:spLocks noChangeShapeType="1"/>
            </p:cNvSpPr>
            <p:nvPr/>
          </p:nvSpPr>
          <p:spPr bwMode="auto">
            <a:xfrm>
              <a:off x="5386812" y="3238151"/>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50" name="Line 395"/>
            <p:cNvSpPr>
              <a:spLocks noChangeShapeType="1"/>
            </p:cNvSpPr>
            <p:nvPr/>
          </p:nvSpPr>
          <p:spPr bwMode="auto">
            <a:xfrm>
              <a:off x="5386812" y="2966624"/>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51" name="Line 396"/>
            <p:cNvSpPr>
              <a:spLocks noChangeShapeType="1"/>
            </p:cNvSpPr>
            <p:nvPr/>
          </p:nvSpPr>
          <p:spPr bwMode="auto">
            <a:xfrm>
              <a:off x="5386812" y="2708027"/>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52" name="Line 397"/>
            <p:cNvSpPr>
              <a:spLocks noChangeShapeType="1"/>
            </p:cNvSpPr>
            <p:nvPr/>
          </p:nvSpPr>
          <p:spPr bwMode="auto">
            <a:xfrm>
              <a:off x="5386812" y="2449430"/>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53" name="Line 398"/>
            <p:cNvSpPr>
              <a:spLocks noChangeShapeType="1"/>
            </p:cNvSpPr>
            <p:nvPr/>
          </p:nvSpPr>
          <p:spPr bwMode="auto">
            <a:xfrm>
              <a:off x="5386812" y="2190833"/>
              <a:ext cx="39662"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7125A"/>
                </a:solidFill>
                <a:effectLst/>
                <a:uLnTx/>
                <a:uFillTx/>
                <a:latin typeface="Arial"/>
                <a:ea typeface="+mn-ea"/>
                <a:cs typeface="+mn-cs"/>
              </a:endParaRPr>
            </a:p>
          </p:txBody>
        </p:sp>
        <p:sp>
          <p:nvSpPr>
            <p:cNvPr id="354" name="Rectangle 450"/>
            <p:cNvSpPr>
              <a:spLocks noChangeArrowheads="1"/>
            </p:cNvSpPr>
            <p:nvPr/>
          </p:nvSpPr>
          <p:spPr bwMode="auto">
            <a:xfrm>
              <a:off x="8377535" y="2203941"/>
              <a:ext cx="3590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37125A"/>
                  </a:solidFill>
                  <a:effectLst/>
                  <a:uLnTx/>
                  <a:uFillTx/>
                  <a:latin typeface="Arial" panose="020B0604020202020204" pitchFamily="34" charset="0"/>
                  <a:ea typeface="+mn-ea"/>
                  <a:cs typeface="+mn-cs"/>
                </a:rPr>
                <a:t>95%</a:t>
              </a:r>
            </a:p>
          </p:txBody>
        </p:sp>
        <p:sp>
          <p:nvSpPr>
            <p:cNvPr id="355" name="Rectangle 452"/>
            <p:cNvSpPr>
              <a:spLocks noChangeArrowheads="1"/>
            </p:cNvSpPr>
            <p:nvPr/>
          </p:nvSpPr>
          <p:spPr bwMode="auto">
            <a:xfrm>
              <a:off x="5076765" y="210017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100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56" name="Rectangle 469"/>
            <p:cNvSpPr>
              <a:spLocks noChangeArrowheads="1"/>
            </p:cNvSpPr>
            <p:nvPr/>
          </p:nvSpPr>
          <p:spPr bwMode="auto">
            <a:xfrm>
              <a:off x="5161726" y="23592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90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57" name="Rectangle 470"/>
            <p:cNvSpPr>
              <a:spLocks noChangeArrowheads="1"/>
            </p:cNvSpPr>
            <p:nvPr/>
          </p:nvSpPr>
          <p:spPr bwMode="auto">
            <a:xfrm>
              <a:off x="5161726" y="261839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80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58" name="Rectangle 471"/>
            <p:cNvSpPr>
              <a:spLocks noChangeArrowheads="1"/>
            </p:cNvSpPr>
            <p:nvPr/>
          </p:nvSpPr>
          <p:spPr bwMode="auto">
            <a:xfrm>
              <a:off x="5161726" y="28775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70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59" name="Rectangle 472"/>
            <p:cNvSpPr>
              <a:spLocks noChangeArrowheads="1"/>
            </p:cNvSpPr>
            <p:nvPr/>
          </p:nvSpPr>
          <p:spPr bwMode="auto">
            <a:xfrm>
              <a:off x="5161726" y="313662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60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60" name="Rectangle 473"/>
            <p:cNvSpPr>
              <a:spLocks noChangeArrowheads="1"/>
            </p:cNvSpPr>
            <p:nvPr/>
          </p:nvSpPr>
          <p:spPr bwMode="auto">
            <a:xfrm>
              <a:off x="5161726" y="339574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50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61" name="Rectangle 474"/>
            <p:cNvSpPr>
              <a:spLocks noChangeArrowheads="1"/>
            </p:cNvSpPr>
            <p:nvPr/>
          </p:nvSpPr>
          <p:spPr bwMode="auto">
            <a:xfrm>
              <a:off x="5161726" y="365485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40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62" name="Rectangle 475"/>
            <p:cNvSpPr>
              <a:spLocks noChangeArrowheads="1"/>
            </p:cNvSpPr>
            <p:nvPr/>
          </p:nvSpPr>
          <p:spPr bwMode="auto">
            <a:xfrm>
              <a:off x="5161726" y="391397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30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63" name="Rectangle 476"/>
            <p:cNvSpPr>
              <a:spLocks noChangeArrowheads="1"/>
            </p:cNvSpPr>
            <p:nvPr/>
          </p:nvSpPr>
          <p:spPr bwMode="auto">
            <a:xfrm>
              <a:off x="5161726" y="417308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20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64" name="Rectangle 477"/>
            <p:cNvSpPr>
              <a:spLocks noChangeArrowheads="1"/>
            </p:cNvSpPr>
            <p:nvPr/>
          </p:nvSpPr>
          <p:spPr bwMode="auto">
            <a:xfrm>
              <a:off x="5161726" y="443219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10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65" name="Rectangle 478"/>
            <p:cNvSpPr>
              <a:spLocks noChangeArrowheads="1"/>
            </p:cNvSpPr>
            <p:nvPr/>
          </p:nvSpPr>
          <p:spPr bwMode="auto">
            <a:xfrm>
              <a:off x="5246683" y="4691315"/>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66" name="Rectangle 479"/>
            <p:cNvSpPr>
              <a:spLocks noChangeArrowheads="1"/>
            </p:cNvSpPr>
            <p:nvPr/>
          </p:nvSpPr>
          <p:spPr bwMode="auto">
            <a:xfrm>
              <a:off x="8377535" y="2571212"/>
              <a:ext cx="3590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CC"/>
                  </a:solidFill>
                  <a:effectLst/>
                  <a:uLnTx/>
                  <a:uFillTx/>
                  <a:latin typeface="Arial" panose="020B0604020202020204" pitchFamily="34" charset="0"/>
                  <a:ea typeface="+mn-ea"/>
                  <a:cs typeface="+mn-cs"/>
                </a:rPr>
                <a:t>81%</a:t>
              </a:r>
            </a:p>
          </p:txBody>
        </p:sp>
        <p:sp>
          <p:nvSpPr>
            <p:cNvPr id="367" name="Rectangle 480"/>
            <p:cNvSpPr>
              <a:spLocks noChangeArrowheads="1"/>
            </p:cNvSpPr>
            <p:nvPr/>
          </p:nvSpPr>
          <p:spPr bwMode="auto">
            <a:xfrm>
              <a:off x="8377535" y="2864773"/>
              <a:ext cx="3590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71%</a:t>
              </a:r>
            </a:p>
          </p:txBody>
        </p:sp>
        <p:sp>
          <p:nvSpPr>
            <p:cNvPr id="368" name="Rectangle 482"/>
            <p:cNvSpPr>
              <a:spLocks noChangeArrowheads="1"/>
            </p:cNvSpPr>
            <p:nvPr/>
          </p:nvSpPr>
          <p:spPr bwMode="auto">
            <a:xfrm>
              <a:off x="5411726" y="488862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69" name="Rectangle 483"/>
            <p:cNvSpPr>
              <a:spLocks noChangeArrowheads="1"/>
            </p:cNvSpPr>
            <p:nvPr/>
          </p:nvSpPr>
          <p:spPr bwMode="auto">
            <a:xfrm>
              <a:off x="5765444" y="488862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6</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0" name="Rectangle 484"/>
            <p:cNvSpPr>
              <a:spLocks noChangeArrowheads="1"/>
            </p:cNvSpPr>
            <p:nvPr/>
          </p:nvSpPr>
          <p:spPr bwMode="auto">
            <a:xfrm>
              <a:off x="6073572" y="488862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12</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1" name="Rectangle 485"/>
            <p:cNvSpPr>
              <a:spLocks noChangeArrowheads="1"/>
            </p:cNvSpPr>
            <p:nvPr/>
          </p:nvSpPr>
          <p:spPr bwMode="auto">
            <a:xfrm>
              <a:off x="6777084" y="488862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24</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2" name="Rectangle 486"/>
            <p:cNvSpPr>
              <a:spLocks noChangeArrowheads="1"/>
            </p:cNvSpPr>
            <p:nvPr/>
          </p:nvSpPr>
          <p:spPr bwMode="auto">
            <a:xfrm>
              <a:off x="7842243" y="488862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42</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3" name="Rectangle 487"/>
            <p:cNvSpPr>
              <a:spLocks noChangeArrowheads="1"/>
            </p:cNvSpPr>
            <p:nvPr/>
          </p:nvSpPr>
          <p:spPr bwMode="auto">
            <a:xfrm>
              <a:off x="8188177" y="488862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48</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4" name="Rectangle 528"/>
            <p:cNvSpPr>
              <a:spLocks noChangeArrowheads="1"/>
            </p:cNvSpPr>
            <p:nvPr/>
          </p:nvSpPr>
          <p:spPr bwMode="auto">
            <a:xfrm>
              <a:off x="5272582" y="5102401"/>
              <a:ext cx="3277057"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Months since start of treatment</a:t>
              </a:r>
              <a:endParaRPr kumimoji="0" lang="en-US" altLang="en-US" sz="14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5" name="Rectangle 8"/>
            <p:cNvSpPr>
              <a:spLocks noChangeArrowheads="1"/>
            </p:cNvSpPr>
            <p:nvPr/>
          </p:nvSpPr>
          <p:spPr bwMode="auto">
            <a:xfrm rot="16200000">
              <a:off x="3483610" y="3337312"/>
              <a:ext cx="2809151"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Overall survival, %</a:t>
              </a:r>
              <a:endParaRPr kumimoji="0" lang="en-US" altLang="en-US" sz="14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6" name="Rectangle 485"/>
            <p:cNvSpPr>
              <a:spLocks noChangeArrowheads="1"/>
            </p:cNvSpPr>
            <p:nvPr/>
          </p:nvSpPr>
          <p:spPr bwMode="auto">
            <a:xfrm>
              <a:off x="6417713" y="488862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18</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7" name="Rectangle 485"/>
            <p:cNvSpPr>
              <a:spLocks noChangeArrowheads="1"/>
            </p:cNvSpPr>
            <p:nvPr/>
          </p:nvSpPr>
          <p:spPr bwMode="auto">
            <a:xfrm>
              <a:off x="7485418" y="488862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36</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8" name="Rectangle 485"/>
            <p:cNvSpPr>
              <a:spLocks noChangeArrowheads="1"/>
            </p:cNvSpPr>
            <p:nvPr/>
          </p:nvSpPr>
          <p:spPr bwMode="auto">
            <a:xfrm>
              <a:off x="7140714" y="488862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30</a:t>
              </a:r>
              <a:endParaRPr kumimoji="0" lang="en-US" altLang="en-US" sz="4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endParaRPr>
            </a:p>
          </p:txBody>
        </p:sp>
        <p:sp>
          <p:nvSpPr>
            <p:cNvPr id="379" name="Rectangle 276"/>
            <p:cNvSpPr>
              <a:spLocks noChangeArrowheads="1"/>
            </p:cNvSpPr>
            <p:nvPr/>
          </p:nvSpPr>
          <p:spPr bwMode="auto">
            <a:xfrm>
              <a:off x="5712821" y="4614967"/>
              <a:ext cx="1041985" cy="16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Censored observations</a:t>
              </a:r>
            </a:p>
          </p:txBody>
        </p:sp>
        <p:sp>
          <p:nvSpPr>
            <p:cNvPr id="380" name="Line 389"/>
            <p:cNvSpPr>
              <a:spLocks noChangeShapeType="1"/>
            </p:cNvSpPr>
            <p:nvPr/>
          </p:nvSpPr>
          <p:spPr bwMode="auto">
            <a:xfrm flipV="1">
              <a:off x="5550732" y="4656218"/>
              <a:ext cx="0" cy="9309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4F5968">
                    <a:lumMod val="75000"/>
                  </a:srgbClr>
                </a:solidFill>
                <a:effectLst/>
                <a:uLnTx/>
                <a:uFillTx/>
                <a:latin typeface="Arial"/>
                <a:ea typeface="+mn-ea"/>
                <a:cs typeface="+mn-cs"/>
              </a:endParaRPr>
            </a:p>
          </p:txBody>
        </p:sp>
        <p:sp>
          <p:nvSpPr>
            <p:cNvPr id="384" name="Line 390"/>
            <p:cNvSpPr>
              <a:spLocks noChangeShapeType="1"/>
            </p:cNvSpPr>
            <p:nvPr/>
          </p:nvSpPr>
          <p:spPr bwMode="auto">
            <a:xfrm flipV="1">
              <a:off x="5603752" y="4656218"/>
              <a:ext cx="0" cy="93094"/>
            </a:xfrm>
            <a:prstGeom prst="line">
              <a:avLst/>
            </a:prstGeom>
            <a:noFill/>
            <a:ln w="12700"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385" name="Line 391"/>
            <p:cNvSpPr>
              <a:spLocks noChangeShapeType="1"/>
            </p:cNvSpPr>
            <p:nvPr/>
          </p:nvSpPr>
          <p:spPr bwMode="auto">
            <a:xfrm flipV="1">
              <a:off x="5656771" y="4656218"/>
              <a:ext cx="0" cy="9309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4F5968">
                    <a:lumMod val="75000"/>
                  </a:srgbClr>
                </a:solidFill>
                <a:effectLst/>
                <a:uLnTx/>
                <a:uFillTx/>
                <a:latin typeface="Arial"/>
                <a:ea typeface="+mn-ea"/>
                <a:cs typeface="+mn-cs"/>
              </a:endParaRPr>
            </a:p>
          </p:txBody>
        </p:sp>
        <p:grpSp>
          <p:nvGrpSpPr>
            <p:cNvPr id="510" name="Group 509"/>
            <p:cNvGrpSpPr/>
            <p:nvPr/>
          </p:nvGrpSpPr>
          <p:grpSpPr>
            <a:xfrm>
              <a:off x="5982330" y="2184694"/>
              <a:ext cx="2342153" cy="535590"/>
              <a:chOff x="5595610" y="2900571"/>
              <a:chExt cx="2342153" cy="535590"/>
            </a:xfrm>
          </p:grpSpPr>
          <p:sp>
            <p:nvSpPr>
              <p:cNvPr id="512" name="Freeform 501"/>
              <p:cNvSpPr>
                <a:spLocks/>
              </p:cNvSpPr>
              <p:nvPr/>
            </p:nvSpPr>
            <p:spPr bwMode="auto">
              <a:xfrm>
                <a:off x="5595610" y="2900571"/>
                <a:ext cx="2342153" cy="489399"/>
              </a:xfrm>
              <a:custGeom>
                <a:avLst/>
                <a:gdLst>
                  <a:gd name="T0" fmla="*/ 0 w 1686"/>
                  <a:gd name="T1" fmla="*/ 0 h 189"/>
                  <a:gd name="T2" fmla="*/ 203 w 1686"/>
                  <a:gd name="T3" fmla="*/ 0 h 189"/>
                  <a:gd name="T4" fmla="*/ 203 w 1686"/>
                  <a:gd name="T5" fmla="*/ 13 h 189"/>
                  <a:gd name="T6" fmla="*/ 285 w 1686"/>
                  <a:gd name="T7" fmla="*/ 13 h 189"/>
                  <a:gd name="T8" fmla="*/ 285 w 1686"/>
                  <a:gd name="T9" fmla="*/ 37 h 189"/>
                  <a:gd name="T10" fmla="*/ 317 w 1686"/>
                  <a:gd name="T11" fmla="*/ 37 h 189"/>
                  <a:gd name="T12" fmla="*/ 317 w 1686"/>
                  <a:gd name="T13" fmla="*/ 50 h 189"/>
                  <a:gd name="T14" fmla="*/ 356 w 1686"/>
                  <a:gd name="T15" fmla="*/ 50 h 189"/>
                  <a:gd name="T16" fmla="*/ 356 w 1686"/>
                  <a:gd name="T17" fmla="*/ 73 h 189"/>
                  <a:gd name="T18" fmla="*/ 556 w 1686"/>
                  <a:gd name="T19" fmla="*/ 73 h 189"/>
                  <a:gd name="T20" fmla="*/ 555 w 1686"/>
                  <a:gd name="T21" fmla="*/ 92 h 189"/>
                  <a:gd name="T22" fmla="*/ 597 w 1686"/>
                  <a:gd name="T23" fmla="*/ 92 h 189"/>
                  <a:gd name="T24" fmla="*/ 597 w 1686"/>
                  <a:gd name="T25" fmla="*/ 109 h 189"/>
                  <a:gd name="T26" fmla="*/ 1337 w 1686"/>
                  <a:gd name="T27" fmla="*/ 110 h 189"/>
                  <a:gd name="T28" fmla="*/ 1338 w 1686"/>
                  <a:gd name="T29" fmla="*/ 150 h 189"/>
                  <a:gd name="T30" fmla="*/ 1348 w 1686"/>
                  <a:gd name="T31" fmla="*/ 150 h 189"/>
                  <a:gd name="T32" fmla="*/ 1348 w 1686"/>
                  <a:gd name="T33" fmla="*/ 168 h 189"/>
                  <a:gd name="T34" fmla="*/ 1624 w 1686"/>
                  <a:gd name="T35" fmla="*/ 168 h 189"/>
                  <a:gd name="T36" fmla="*/ 1624 w 1686"/>
                  <a:gd name="T37" fmla="*/ 189 h 189"/>
                  <a:gd name="T38" fmla="*/ 1686 w 1686"/>
                  <a:gd name="T39" fmla="*/ 189 h 189"/>
                  <a:gd name="connsiteX0" fmla="*/ 0 w 10080"/>
                  <a:gd name="connsiteY0" fmla="*/ 0 h 10000"/>
                  <a:gd name="connsiteX1" fmla="*/ 1284 w 10080"/>
                  <a:gd name="connsiteY1" fmla="*/ 0 h 10000"/>
                  <a:gd name="connsiteX2" fmla="*/ 1284 w 10080"/>
                  <a:gd name="connsiteY2" fmla="*/ 688 h 10000"/>
                  <a:gd name="connsiteX3" fmla="*/ 1770 w 10080"/>
                  <a:gd name="connsiteY3" fmla="*/ 688 h 10000"/>
                  <a:gd name="connsiteX4" fmla="*/ 1770 w 10080"/>
                  <a:gd name="connsiteY4" fmla="*/ 1958 h 10000"/>
                  <a:gd name="connsiteX5" fmla="*/ 1960 w 10080"/>
                  <a:gd name="connsiteY5" fmla="*/ 1958 h 10000"/>
                  <a:gd name="connsiteX6" fmla="*/ 1960 w 10080"/>
                  <a:gd name="connsiteY6" fmla="*/ 2646 h 10000"/>
                  <a:gd name="connsiteX7" fmla="*/ 2192 w 10080"/>
                  <a:gd name="connsiteY7" fmla="*/ 2646 h 10000"/>
                  <a:gd name="connsiteX8" fmla="*/ 2192 w 10080"/>
                  <a:gd name="connsiteY8" fmla="*/ 3862 h 10000"/>
                  <a:gd name="connsiteX9" fmla="*/ 3378 w 10080"/>
                  <a:gd name="connsiteY9" fmla="*/ 3862 h 10000"/>
                  <a:gd name="connsiteX10" fmla="*/ 3372 w 10080"/>
                  <a:gd name="connsiteY10" fmla="*/ 4868 h 10000"/>
                  <a:gd name="connsiteX11" fmla="*/ 3621 w 10080"/>
                  <a:gd name="connsiteY11" fmla="*/ 4868 h 10000"/>
                  <a:gd name="connsiteX12" fmla="*/ 3621 w 10080"/>
                  <a:gd name="connsiteY12" fmla="*/ 5767 h 10000"/>
                  <a:gd name="connsiteX13" fmla="*/ 8010 w 10080"/>
                  <a:gd name="connsiteY13" fmla="*/ 5820 h 10000"/>
                  <a:gd name="connsiteX14" fmla="*/ 8016 w 10080"/>
                  <a:gd name="connsiteY14" fmla="*/ 7937 h 10000"/>
                  <a:gd name="connsiteX15" fmla="*/ 8075 w 10080"/>
                  <a:gd name="connsiteY15" fmla="*/ 7937 h 10000"/>
                  <a:gd name="connsiteX16" fmla="*/ 8075 w 10080"/>
                  <a:gd name="connsiteY16" fmla="*/ 8889 h 10000"/>
                  <a:gd name="connsiteX17" fmla="*/ 9712 w 10080"/>
                  <a:gd name="connsiteY17" fmla="*/ 8889 h 10000"/>
                  <a:gd name="connsiteX18" fmla="*/ 9712 w 10080"/>
                  <a:gd name="connsiteY18" fmla="*/ 10000 h 10000"/>
                  <a:gd name="connsiteX19" fmla="*/ 10080 w 10080"/>
                  <a:gd name="connsiteY1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0" h="10000">
                    <a:moveTo>
                      <a:pt x="0" y="0"/>
                    </a:moveTo>
                    <a:lnTo>
                      <a:pt x="1284" y="0"/>
                    </a:lnTo>
                    <a:lnTo>
                      <a:pt x="1284" y="688"/>
                    </a:lnTo>
                    <a:lnTo>
                      <a:pt x="1770" y="688"/>
                    </a:lnTo>
                    <a:lnTo>
                      <a:pt x="1770" y="1958"/>
                    </a:lnTo>
                    <a:lnTo>
                      <a:pt x="1960" y="1958"/>
                    </a:lnTo>
                    <a:lnTo>
                      <a:pt x="1960" y="2646"/>
                    </a:lnTo>
                    <a:lnTo>
                      <a:pt x="2192" y="2646"/>
                    </a:lnTo>
                    <a:lnTo>
                      <a:pt x="2192" y="3862"/>
                    </a:lnTo>
                    <a:lnTo>
                      <a:pt x="3378" y="3862"/>
                    </a:lnTo>
                    <a:cubicBezTo>
                      <a:pt x="3376" y="4197"/>
                      <a:pt x="3374" y="4533"/>
                      <a:pt x="3372" y="4868"/>
                    </a:cubicBezTo>
                    <a:lnTo>
                      <a:pt x="3621" y="4868"/>
                    </a:lnTo>
                    <a:lnTo>
                      <a:pt x="3621" y="5767"/>
                    </a:lnTo>
                    <a:lnTo>
                      <a:pt x="8010" y="5820"/>
                    </a:lnTo>
                    <a:cubicBezTo>
                      <a:pt x="8012" y="6526"/>
                      <a:pt x="8014" y="7231"/>
                      <a:pt x="8016" y="7937"/>
                    </a:cubicBezTo>
                    <a:lnTo>
                      <a:pt x="8075" y="7937"/>
                    </a:lnTo>
                    <a:lnTo>
                      <a:pt x="8075" y="8889"/>
                    </a:lnTo>
                    <a:lnTo>
                      <a:pt x="9712" y="8889"/>
                    </a:lnTo>
                    <a:lnTo>
                      <a:pt x="9712" y="10000"/>
                    </a:lnTo>
                    <a:lnTo>
                      <a:pt x="10080" y="1000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grpSp>
            <p:nvGrpSpPr>
              <p:cNvPr id="537" name="Group 536"/>
              <p:cNvGrpSpPr/>
              <p:nvPr/>
            </p:nvGrpSpPr>
            <p:grpSpPr>
              <a:xfrm>
                <a:off x="6267442" y="3055519"/>
                <a:ext cx="1667564" cy="380642"/>
                <a:chOff x="6429375" y="3216275"/>
                <a:chExt cx="1920875" cy="233362"/>
              </a:xfrm>
            </p:grpSpPr>
            <p:sp>
              <p:nvSpPr>
                <p:cNvPr id="538" name="Line 509"/>
                <p:cNvSpPr>
                  <a:spLocks noChangeShapeType="1"/>
                </p:cNvSpPr>
                <p:nvPr/>
              </p:nvSpPr>
              <p:spPr bwMode="auto">
                <a:xfrm flipV="1">
                  <a:off x="8350250" y="3389312"/>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39" name="Line 619"/>
                <p:cNvSpPr>
                  <a:spLocks noChangeShapeType="1"/>
                </p:cNvSpPr>
                <p:nvPr/>
              </p:nvSpPr>
              <p:spPr bwMode="auto">
                <a:xfrm>
                  <a:off x="7194550" y="32670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40" name="Line 620"/>
                <p:cNvSpPr>
                  <a:spLocks noChangeShapeType="1"/>
                </p:cNvSpPr>
                <p:nvPr/>
              </p:nvSpPr>
              <p:spPr bwMode="auto">
                <a:xfrm>
                  <a:off x="7410450" y="32670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42" name="Line 621"/>
                <p:cNvSpPr>
                  <a:spLocks noChangeShapeType="1"/>
                </p:cNvSpPr>
                <p:nvPr/>
              </p:nvSpPr>
              <p:spPr bwMode="auto">
                <a:xfrm>
                  <a:off x="7461250" y="32670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43" name="Line 632"/>
                <p:cNvSpPr>
                  <a:spLocks noChangeShapeType="1"/>
                </p:cNvSpPr>
                <p:nvPr/>
              </p:nvSpPr>
              <p:spPr bwMode="auto">
                <a:xfrm>
                  <a:off x="6429375" y="3216275"/>
                  <a:ext cx="0" cy="5873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49" name="Line 639"/>
                <p:cNvSpPr>
                  <a:spLocks noChangeShapeType="1"/>
                </p:cNvSpPr>
                <p:nvPr/>
              </p:nvSpPr>
              <p:spPr bwMode="auto">
                <a:xfrm>
                  <a:off x="8210550" y="336073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50" name="Line 647"/>
                <p:cNvSpPr>
                  <a:spLocks noChangeShapeType="1"/>
                </p:cNvSpPr>
                <p:nvPr/>
              </p:nvSpPr>
              <p:spPr bwMode="auto">
                <a:xfrm>
                  <a:off x="8181975" y="336073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51" name="Line 649"/>
                <p:cNvSpPr>
                  <a:spLocks noChangeShapeType="1"/>
                </p:cNvSpPr>
                <p:nvPr/>
              </p:nvSpPr>
              <p:spPr bwMode="auto">
                <a:xfrm>
                  <a:off x="7813675" y="336073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52" name="Line 650"/>
                <p:cNvSpPr>
                  <a:spLocks noChangeShapeType="1"/>
                </p:cNvSpPr>
                <p:nvPr/>
              </p:nvSpPr>
              <p:spPr bwMode="auto">
                <a:xfrm>
                  <a:off x="8102600" y="3360737"/>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grpSp>
        </p:grpSp>
        <p:grpSp>
          <p:nvGrpSpPr>
            <p:cNvPr id="553" name="Group 552"/>
            <p:cNvGrpSpPr/>
            <p:nvPr/>
          </p:nvGrpSpPr>
          <p:grpSpPr>
            <a:xfrm>
              <a:off x="5892045" y="2192462"/>
              <a:ext cx="2443463" cy="789770"/>
              <a:chOff x="5505325" y="2908339"/>
              <a:chExt cx="2443463" cy="789770"/>
            </a:xfrm>
          </p:grpSpPr>
          <p:sp>
            <p:nvSpPr>
              <p:cNvPr id="555" name="Freeform 500"/>
              <p:cNvSpPr>
                <a:spLocks/>
              </p:cNvSpPr>
              <p:nvPr/>
            </p:nvSpPr>
            <p:spPr bwMode="auto">
              <a:xfrm>
                <a:off x="5505325" y="2908339"/>
                <a:ext cx="2443463" cy="745750"/>
              </a:xfrm>
              <a:custGeom>
                <a:avLst/>
                <a:gdLst>
                  <a:gd name="T0" fmla="*/ 0 w 1773"/>
                  <a:gd name="T1" fmla="*/ 0 h 288"/>
                  <a:gd name="T2" fmla="*/ 0 w 1773"/>
                  <a:gd name="T3" fmla="*/ 11 h 288"/>
                  <a:gd name="T4" fmla="*/ 35 w 1773"/>
                  <a:gd name="T5" fmla="*/ 11 h 288"/>
                  <a:gd name="T6" fmla="*/ 35 w 1773"/>
                  <a:gd name="T7" fmla="*/ 38 h 288"/>
                  <a:gd name="T8" fmla="*/ 107 w 1773"/>
                  <a:gd name="T9" fmla="*/ 38 h 288"/>
                  <a:gd name="T10" fmla="*/ 107 w 1773"/>
                  <a:gd name="T11" fmla="*/ 47 h 288"/>
                  <a:gd name="T12" fmla="*/ 107 w 1773"/>
                  <a:gd name="T13" fmla="*/ 51 h 288"/>
                  <a:gd name="T14" fmla="*/ 132 w 1773"/>
                  <a:gd name="T15" fmla="*/ 51 h 288"/>
                  <a:gd name="T16" fmla="*/ 132 w 1773"/>
                  <a:gd name="T17" fmla="*/ 64 h 288"/>
                  <a:gd name="T18" fmla="*/ 189 w 1773"/>
                  <a:gd name="T19" fmla="*/ 64 h 288"/>
                  <a:gd name="T20" fmla="*/ 189 w 1773"/>
                  <a:gd name="T21" fmla="*/ 72 h 288"/>
                  <a:gd name="T22" fmla="*/ 259 w 1773"/>
                  <a:gd name="T23" fmla="*/ 72 h 288"/>
                  <a:gd name="T24" fmla="*/ 259 w 1773"/>
                  <a:gd name="T25" fmla="*/ 82 h 288"/>
                  <a:gd name="T26" fmla="*/ 278 w 1773"/>
                  <a:gd name="T27" fmla="*/ 82 h 288"/>
                  <a:gd name="T28" fmla="*/ 278 w 1773"/>
                  <a:gd name="T29" fmla="*/ 90 h 288"/>
                  <a:gd name="T30" fmla="*/ 324 w 1773"/>
                  <a:gd name="T31" fmla="*/ 90 h 288"/>
                  <a:gd name="T32" fmla="*/ 350 w 1773"/>
                  <a:gd name="T33" fmla="*/ 97 h 288"/>
                  <a:gd name="T34" fmla="*/ 353 w 1773"/>
                  <a:gd name="T35" fmla="*/ 105 h 288"/>
                  <a:gd name="T36" fmla="*/ 418 w 1773"/>
                  <a:gd name="T37" fmla="*/ 105 h 288"/>
                  <a:gd name="T38" fmla="*/ 418 w 1773"/>
                  <a:gd name="T39" fmla="*/ 113 h 288"/>
                  <a:gd name="T40" fmla="*/ 485 w 1773"/>
                  <a:gd name="T41" fmla="*/ 113 h 288"/>
                  <a:gd name="T42" fmla="*/ 485 w 1773"/>
                  <a:gd name="T43" fmla="*/ 132 h 288"/>
                  <a:gd name="T44" fmla="*/ 506 w 1773"/>
                  <a:gd name="T45" fmla="*/ 132 h 288"/>
                  <a:gd name="T46" fmla="*/ 506 w 1773"/>
                  <a:gd name="T47" fmla="*/ 142 h 288"/>
                  <a:gd name="T48" fmla="*/ 540 w 1773"/>
                  <a:gd name="T49" fmla="*/ 142 h 288"/>
                  <a:gd name="T50" fmla="*/ 540 w 1773"/>
                  <a:gd name="T51" fmla="*/ 150 h 288"/>
                  <a:gd name="T52" fmla="*/ 622 w 1773"/>
                  <a:gd name="T53" fmla="*/ 150 h 288"/>
                  <a:gd name="T54" fmla="*/ 634 w 1773"/>
                  <a:gd name="T55" fmla="*/ 150 h 288"/>
                  <a:gd name="T56" fmla="*/ 633 w 1773"/>
                  <a:gd name="T57" fmla="*/ 160 h 288"/>
                  <a:gd name="T58" fmla="*/ 707 w 1773"/>
                  <a:gd name="T59" fmla="*/ 160 h 288"/>
                  <a:gd name="T60" fmla="*/ 712 w 1773"/>
                  <a:gd name="T61" fmla="*/ 173 h 288"/>
                  <a:gd name="T62" fmla="*/ 732 w 1773"/>
                  <a:gd name="T63" fmla="*/ 173 h 288"/>
                  <a:gd name="T64" fmla="*/ 732 w 1773"/>
                  <a:gd name="T65" fmla="*/ 186 h 288"/>
                  <a:gd name="T66" fmla="*/ 935 w 1773"/>
                  <a:gd name="T67" fmla="*/ 186 h 288"/>
                  <a:gd name="T68" fmla="*/ 935 w 1773"/>
                  <a:gd name="T69" fmla="*/ 196 h 288"/>
                  <a:gd name="T70" fmla="*/ 979 w 1773"/>
                  <a:gd name="T71" fmla="*/ 197 h 288"/>
                  <a:gd name="T72" fmla="*/ 979 w 1773"/>
                  <a:gd name="T73" fmla="*/ 212 h 288"/>
                  <a:gd name="T74" fmla="*/ 1002 w 1773"/>
                  <a:gd name="T75" fmla="*/ 212 h 288"/>
                  <a:gd name="T76" fmla="*/ 1002 w 1773"/>
                  <a:gd name="T77" fmla="*/ 220 h 288"/>
                  <a:gd name="T78" fmla="*/ 1120 w 1773"/>
                  <a:gd name="T79" fmla="*/ 220 h 288"/>
                  <a:gd name="T80" fmla="*/ 1120 w 1773"/>
                  <a:gd name="T81" fmla="*/ 237 h 288"/>
                  <a:gd name="T82" fmla="*/ 1280 w 1773"/>
                  <a:gd name="T83" fmla="*/ 236 h 288"/>
                  <a:gd name="T84" fmla="*/ 1284 w 1773"/>
                  <a:gd name="T85" fmla="*/ 244 h 288"/>
                  <a:gd name="T86" fmla="*/ 1409 w 1773"/>
                  <a:gd name="T87" fmla="*/ 244 h 288"/>
                  <a:gd name="T88" fmla="*/ 1409 w 1773"/>
                  <a:gd name="T89" fmla="*/ 254 h 288"/>
                  <a:gd name="T90" fmla="*/ 1448 w 1773"/>
                  <a:gd name="T91" fmla="*/ 254 h 288"/>
                  <a:gd name="T92" fmla="*/ 1448 w 1773"/>
                  <a:gd name="T93" fmla="*/ 265 h 288"/>
                  <a:gd name="T94" fmla="*/ 1624 w 1773"/>
                  <a:gd name="T95" fmla="*/ 265 h 288"/>
                  <a:gd name="T96" fmla="*/ 1641 w 1773"/>
                  <a:gd name="T97" fmla="*/ 265 h 288"/>
                  <a:gd name="T98" fmla="*/ 1641 w 1773"/>
                  <a:gd name="T99" fmla="*/ 288 h 288"/>
                  <a:gd name="T100" fmla="*/ 1714 w 1773"/>
                  <a:gd name="T101" fmla="*/ 287 h 288"/>
                  <a:gd name="T102" fmla="*/ 1773 w 1773"/>
                  <a:gd name="T103" fmla="*/ 28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3" h="288">
                    <a:moveTo>
                      <a:pt x="0" y="0"/>
                    </a:moveTo>
                    <a:lnTo>
                      <a:pt x="0" y="11"/>
                    </a:lnTo>
                    <a:lnTo>
                      <a:pt x="35" y="11"/>
                    </a:lnTo>
                    <a:lnTo>
                      <a:pt x="35" y="38"/>
                    </a:lnTo>
                    <a:lnTo>
                      <a:pt x="107" y="38"/>
                    </a:lnTo>
                    <a:lnTo>
                      <a:pt x="107" y="47"/>
                    </a:lnTo>
                    <a:lnTo>
                      <a:pt x="107" y="51"/>
                    </a:lnTo>
                    <a:lnTo>
                      <a:pt x="132" y="51"/>
                    </a:lnTo>
                    <a:lnTo>
                      <a:pt x="132" y="64"/>
                    </a:lnTo>
                    <a:lnTo>
                      <a:pt x="189" y="64"/>
                    </a:lnTo>
                    <a:lnTo>
                      <a:pt x="189" y="72"/>
                    </a:lnTo>
                    <a:lnTo>
                      <a:pt x="259" y="72"/>
                    </a:lnTo>
                    <a:lnTo>
                      <a:pt x="259" y="82"/>
                    </a:lnTo>
                    <a:lnTo>
                      <a:pt x="278" y="82"/>
                    </a:lnTo>
                    <a:lnTo>
                      <a:pt x="278" y="90"/>
                    </a:lnTo>
                    <a:lnTo>
                      <a:pt x="324" y="90"/>
                    </a:lnTo>
                    <a:lnTo>
                      <a:pt x="350" y="97"/>
                    </a:lnTo>
                    <a:lnTo>
                      <a:pt x="353" y="105"/>
                    </a:lnTo>
                    <a:lnTo>
                      <a:pt x="418" y="105"/>
                    </a:lnTo>
                    <a:lnTo>
                      <a:pt x="418" y="113"/>
                    </a:lnTo>
                    <a:lnTo>
                      <a:pt x="485" y="113"/>
                    </a:lnTo>
                    <a:lnTo>
                      <a:pt x="485" y="132"/>
                    </a:lnTo>
                    <a:lnTo>
                      <a:pt x="506" y="132"/>
                    </a:lnTo>
                    <a:lnTo>
                      <a:pt x="506" y="142"/>
                    </a:lnTo>
                    <a:lnTo>
                      <a:pt x="540" y="142"/>
                    </a:lnTo>
                    <a:lnTo>
                      <a:pt x="540" y="150"/>
                    </a:lnTo>
                    <a:lnTo>
                      <a:pt x="622" y="150"/>
                    </a:lnTo>
                    <a:lnTo>
                      <a:pt x="634" y="150"/>
                    </a:lnTo>
                    <a:lnTo>
                      <a:pt x="633" y="160"/>
                    </a:lnTo>
                    <a:lnTo>
                      <a:pt x="707" y="160"/>
                    </a:lnTo>
                    <a:lnTo>
                      <a:pt x="712" y="173"/>
                    </a:lnTo>
                    <a:lnTo>
                      <a:pt x="732" y="173"/>
                    </a:lnTo>
                    <a:lnTo>
                      <a:pt x="732" y="186"/>
                    </a:lnTo>
                    <a:lnTo>
                      <a:pt x="935" y="186"/>
                    </a:lnTo>
                    <a:lnTo>
                      <a:pt x="935" y="196"/>
                    </a:lnTo>
                    <a:lnTo>
                      <a:pt x="979" y="197"/>
                    </a:lnTo>
                    <a:lnTo>
                      <a:pt x="979" y="212"/>
                    </a:lnTo>
                    <a:lnTo>
                      <a:pt x="1002" y="212"/>
                    </a:lnTo>
                    <a:lnTo>
                      <a:pt x="1002" y="220"/>
                    </a:lnTo>
                    <a:lnTo>
                      <a:pt x="1120" y="220"/>
                    </a:lnTo>
                    <a:lnTo>
                      <a:pt x="1120" y="237"/>
                    </a:lnTo>
                    <a:lnTo>
                      <a:pt x="1280" y="236"/>
                    </a:lnTo>
                    <a:lnTo>
                      <a:pt x="1284" y="244"/>
                    </a:lnTo>
                    <a:lnTo>
                      <a:pt x="1409" y="244"/>
                    </a:lnTo>
                    <a:lnTo>
                      <a:pt x="1409" y="254"/>
                    </a:lnTo>
                    <a:lnTo>
                      <a:pt x="1448" y="254"/>
                    </a:lnTo>
                    <a:lnTo>
                      <a:pt x="1448" y="265"/>
                    </a:lnTo>
                    <a:lnTo>
                      <a:pt x="1624" y="265"/>
                    </a:lnTo>
                    <a:lnTo>
                      <a:pt x="1641" y="265"/>
                    </a:lnTo>
                    <a:lnTo>
                      <a:pt x="1641" y="288"/>
                    </a:lnTo>
                    <a:lnTo>
                      <a:pt x="1714" y="287"/>
                    </a:lnTo>
                    <a:lnTo>
                      <a:pt x="1773" y="286"/>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grpSp>
            <p:nvGrpSpPr>
              <p:cNvPr id="556" name="Group 555"/>
              <p:cNvGrpSpPr/>
              <p:nvPr/>
            </p:nvGrpSpPr>
            <p:grpSpPr>
              <a:xfrm>
                <a:off x="5680350" y="3027451"/>
                <a:ext cx="2254657" cy="670658"/>
                <a:chOff x="5753100" y="3201987"/>
                <a:chExt cx="2597150" cy="411163"/>
              </a:xfrm>
            </p:grpSpPr>
            <p:sp>
              <p:nvSpPr>
                <p:cNvPr id="557" name="Line 511"/>
                <p:cNvSpPr>
                  <a:spLocks noChangeShapeType="1"/>
                </p:cNvSpPr>
                <p:nvPr/>
              </p:nvSpPr>
              <p:spPr bwMode="auto">
                <a:xfrm flipV="1">
                  <a:off x="7875588" y="35194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58" name="Line 512"/>
                <p:cNvSpPr>
                  <a:spLocks noChangeShapeType="1"/>
                </p:cNvSpPr>
                <p:nvPr/>
              </p:nvSpPr>
              <p:spPr bwMode="auto">
                <a:xfrm flipV="1">
                  <a:off x="7961313" y="35194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59" name="Line 513"/>
                <p:cNvSpPr>
                  <a:spLocks noChangeShapeType="1"/>
                </p:cNvSpPr>
                <p:nvPr/>
              </p:nvSpPr>
              <p:spPr bwMode="auto">
                <a:xfrm flipV="1">
                  <a:off x="8350250" y="35560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61" name="Line 622"/>
                <p:cNvSpPr>
                  <a:spLocks noChangeShapeType="1"/>
                </p:cNvSpPr>
                <p:nvPr/>
              </p:nvSpPr>
              <p:spPr bwMode="auto">
                <a:xfrm>
                  <a:off x="7467600" y="3476625"/>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62" name="Line 623"/>
                <p:cNvSpPr>
                  <a:spLocks noChangeShapeType="1"/>
                </p:cNvSpPr>
                <p:nvPr/>
              </p:nvSpPr>
              <p:spPr bwMode="auto">
                <a:xfrm>
                  <a:off x="7546975" y="3476625"/>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63" name="Line 624"/>
                <p:cNvSpPr>
                  <a:spLocks noChangeShapeType="1"/>
                </p:cNvSpPr>
                <p:nvPr/>
              </p:nvSpPr>
              <p:spPr bwMode="auto">
                <a:xfrm>
                  <a:off x="7597775" y="3490912"/>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64" name="Line 625"/>
                <p:cNvSpPr>
                  <a:spLocks noChangeShapeType="1"/>
                </p:cNvSpPr>
                <p:nvPr/>
              </p:nvSpPr>
              <p:spPr bwMode="auto">
                <a:xfrm>
                  <a:off x="7634288" y="3490912"/>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65" name="Line 626"/>
                <p:cNvSpPr>
                  <a:spLocks noChangeShapeType="1"/>
                </p:cNvSpPr>
                <p:nvPr/>
              </p:nvSpPr>
              <p:spPr bwMode="auto">
                <a:xfrm>
                  <a:off x="7683500" y="3490912"/>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67" name="Line 627"/>
                <p:cNvSpPr>
                  <a:spLocks noChangeShapeType="1"/>
                </p:cNvSpPr>
                <p:nvPr/>
              </p:nvSpPr>
              <p:spPr bwMode="auto">
                <a:xfrm>
                  <a:off x="6913563" y="3389312"/>
                  <a:ext cx="0" cy="587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68" name="Line 628"/>
                <p:cNvSpPr>
                  <a:spLocks noChangeShapeType="1"/>
                </p:cNvSpPr>
                <p:nvPr/>
              </p:nvSpPr>
              <p:spPr bwMode="auto">
                <a:xfrm>
                  <a:off x="7050088" y="3417887"/>
                  <a:ext cx="0" cy="587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69" name="Line 629"/>
                <p:cNvSpPr>
                  <a:spLocks noChangeShapeType="1"/>
                </p:cNvSpPr>
                <p:nvPr/>
              </p:nvSpPr>
              <p:spPr bwMode="auto">
                <a:xfrm>
                  <a:off x="7316788" y="3454400"/>
                  <a:ext cx="0" cy="587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70" name="Line 630"/>
                <p:cNvSpPr>
                  <a:spLocks noChangeShapeType="1"/>
                </p:cNvSpPr>
                <p:nvPr/>
              </p:nvSpPr>
              <p:spPr bwMode="auto">
                <a:xfrm>
                  <a:off x="7273925" y="344805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71" name="Line 631"/>
                <p:cNvSpPr>
                  <a:spLocks noChangeShapeType="1"/>
                </p:cNvSpPr>
                <p:nvPr/>
              </p:nvSpPr>
              <p:spPr bwMode="auto">
                <a:xfrm>
                  <a:off x="7223125" y="344805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73" name="Line 633"/>
                <p:cNvSpPr>
                  <a:spLocks noChangeShapeType="1"/>
                </p:cNvSpPr>
                <p:nvPr/>
              </p:nvSpPr>
              <p:spPr bwMode="auto">
                <a:xfrm>
                  <a:off x="6272213" y="3281362"/>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74" name="Line 634"/>
                <p:cNvSpPr>
                  <a:spLocks noChangeShapeType="1"/>
                </p:cNvSpPr>
                <p:nvPr/>
              </p:nvSpPr>
              <p:spPr bwMode="auto">
                <a:xfrm>
                  <a:off x="6040438" y="32385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75" name="Line 635"/>
                <p:cNvSpPr>
                  <a:spLocks noChangeShapeType="1"/>
                </p:cNvSpPr>
                <p:nvPr/>
              </p:nvSpPr>
              <p:spPr bwMode="auto">
                <a:xfrm>
                  <a:off x="5753100" y="32019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76" name="Line 636"/>
                <p:cNvSpPr>
                  <a:spLocks noChangeShapeType="1"/>
                </p:cNvSpPr>
                <p:nvPr/>
              </p:nvSpPr>
              <p:spPr bwMode="auto">
                <a:xfrm>
                  <a:off x="6567488" y="3354387"/>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77" name="Line 640"/>
                <p:cNvSpPr>
                  <a:spLocks noChangeShapeType="1"/>
                </p:cNvSpPr>
                <p:nvPr/>
              </p:nvSpPr>
              <p:spPr bwMode="auto">
                <a:xfrm>
                  <a:off x="8159750" y="35560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79" name="Line 641"/>
                <p:cNvSpPr>
                  <a:spLocks noChangeShapeType="1"/>
                </p:cNvSpPr>
                <p:nvPr/>
              </p:nvSpPr>
              <p:spPr bwMode="auto">
                <a:xfrm>
                  <a:off x="8188325" y="35560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80" name="Line 642"/>
                <p:cNvSpPr>
                  <a:spLocks noChangeShapeType="1"/>
                </p:cNvSpPr>
                <p:nvPr/>
              </p:nvSpPr>
              <p:spPr bwMode="auto">
                <a:xfrm>
                  <a:off x="8210550" y="35560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81" name="Line 643"/>
                <p:cNvSpPr>
                  <a:spLocks noChangeShapeType="1"/>
                </p:cNvSpPr>
                <p:nvPr/>
              </p:nvSpPr>
              <p:spPr bwMode="auto">
                <a:xfrm>
                  <a:off x="8239125" y="35560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82" name="Line 644"/>
                <p:cNvSpPr>
                  <a:spLocks noChangeShapeType="1"/>
                </p:cNvSpPr>
                <p:nvPr/>
              </p:nvSpPr>
              <p:spPr bwMode="auto">
                <a:xfrm>
                  <a:off x="8289925" y="35560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83" name="Line 645"/>
                <p:cNvSpPr>
                  <a:spLocks noChangeShapeType="1"/>
                </p:cNvSpPr>
                <p:nvPr/>
              </p:nvSpPr>
              <p:spPr bwMode="auto">
                <a:xfrm>
                  <a:off x="8304213" y="35560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85" name="Line 646"/>
                <p:cNvSpPr>
                  <a:spLocks noChangeShapeType="1"/>
                </p:cNvSpPr>
                <p:nvPr/>
              </p:nvSpPr>
              <p:spPr bwMode="auto">
                <a:xfrm>
                  <a:off x="8326438" y="3556000"/>
                  <a:ext cx="0" cy="57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86" name="Line 648"/>
                <p:cNvSpPr>
                  <a:spLocks noChangeShapeType="1"/>
                </p:cNvSpPr>
                <p:nvPr/>
              </p:nvSpPr>
              <p:spPr bwMode="auto">
                <a:xfrm>
                  <a:off x="8145463" y="3543300"/>
                  <a:ext cx="0" cy="555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87" name="Line 651"/>
                <p:cNvSpPr>
                  <a:spLocks noChangeShapeType="1"/>
                </p:cNvSpPr>
                <p:nvPr/>
              </p:nvSpPr>
              <p:spPr bwMode="auto">
                <a:xfrm>
                  <a:off x="8102600" y="3521075"/>
                  <a:ext cx="0" cy="555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grpSp>
        </p:grpSp>
        <p:grpSp>
          <p:nvGrpSpPr>
            <p:cNvPr id="588" name="Group 587"/>
            <p:cNvGrpSpPr/>
            <p:nvPr/>
          </p:nvGrpSpPr>
          <p:grpSpPr>
            <a:xfrm>
              <a:off x="5463440" y="2179723"/>
              <a:ext cx="2863800" cy="189741"/>
              <a:chOff x="5076720" y="2895600"/>
              <a:chExt cx="2863800" cy="189741"/>
            </a:xfrm>
          </p:grpSpPr>
          <p:grpSp>
            <p:nvGrpSpPr>
              <p:cNvPr id="589" name="Group 588"/>
              <p:cNvGrpSpPr/>
              <p:nvPr/>
            </p:nvGrpSpPr>
            <p:grpSpPr>
              <a:xfrm>
                <a:off x="5479140" y="2895600"/>
                <a:ext cx="2460002" cy="189741"/>
                <a:chOff x="5479140" y="2895600"/>
                <a:chExt cx="2460002" cy="189741"/>
              </a:xfrm>
            </p:grpSpPr>
            <p:sp>
              <p:nvSpPr>
                <p:cNvPr id="592" name="Line 510"/>
                <p:cNvSpPr>
                  <a:spLocks noChangeShapeType="1"/>
                </p:cNvSpPr>
                <p:nvPr/>
              </p:nvSpPr>
              <p:spPr bwMode="auto">
                <a:xfrm flipV="1">
                  <a:off x="7153595" y="2986944"/>
                  <a:ext cx="0" cy="98397"/>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93" name="Line 602"/>
                <p:cNvSpPr>
                  <a:spLocks noChangeShapeType="1"/>
                </p:cNvSpPr>
                <p:nvPr/>
              </p:nvSpPr>
              <p:spPr bwMode="auto">
                <a:xfrm flipV="1">
                  <a:off x="5479140" y="2898189"/>
                  <a:ext cx="0" cy="53576"/>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94" name="Line 613"/>
                <p:cNvSpPr>
                  <a:spLocks noChangeShapeType="1"/>
                </p:cNvSpPr>
                <p:nvPr/>
              </p:nvSpPr>
              <p:spPr bwMode="auto">
                <a:xfrm>
                  <a:off x="7669024"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595" name="Line 614"/>
                <p:cNvSpPr>
                  <a:spLocks noChangeShapeType="1"/>
                </p:cNvSpPr>
                <p:nvPr/>
              </p:nvSpPr>
              <p:spPr bwMode="auto">
                <a:xfrm>
                  <a:off x="7532587"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07" name="Line 615"/>
                <p:cNvSpPr>
                  <a:spLocks noChangeShapeType="1"/>
                </p:cNvSpPr>
                <p:nvPr/>
              </p:nvSpPr>
              <p:spPr bwMode="auto">
                <a:xfrm>
                  <a:off x="7407175"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08" name="Line 616"/>
                <p:cNvSpPr>
                  <a:spLocks noChangeShapeType="1"/>
                </p:cNvSpPr>
                <p:nvPr/>
              </p:nvSpPr>
              <p:spPr bwMode="auto">
                <a:xfrm>
                  <a:off x="7269360"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09" name="Line 617"/>
                <p:cNvSpPr>
                  <a:spLocks noChangeShapeType="1"/>
                </p:cNvSpPr>
                <p:nvPr/>
              </p:nvSpPr>
              <p:spPr bwMode="auto">
                <a:xfrm>
                  <a:off x="7094334"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10" name="Line 618"/>
                <p:cNvSpPr>
                  <a:spLocks noChangeShapeType="1"/>
                </p:cNvSpPr>
                <p:nvPr/>
              </p:nvSpPr>
              <p:spPr bwMode="auto">
                <a:xfrm>
                  <a:off x="6937225"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11" name="Line 637"/>
                <p:cNvSpPr>
                  <a:spLocks noChangeShapeType="1"/>
                </p:cNvSpPr>
                <p:nvPr/>
              </p:nvSpPr>
              <p:spPr bwMode="auto">
                <a:xfrm>
                  <a:off x="6493460"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19" name="Line 638"/>
                <p:cNvSpPr>
                  <a:spLocks noChangeShapeType="1"/>
                </p:cNvSpPr>
                <p:nvPr/>
              </p:nvSpPr>
              <p:spPr bwMode="auto">
                <a:xfrm>
                  <a:off x="7801327"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22" name="Line 653"/>
                <p:cNvSpPr>
                  <a:spLocks noChangeShapeType="1"/>
                </p:cNvSpPr>
                <p:nvPr/>
              </p:nvSpPr>
              <p:spPr bwMode="auto">
                <a:xfrm>
                  <a:off x="7919848"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23" name="Line 654"/>
                <p:cNvSpPr>
                  <a:spLocks noChangeShapeType="1"/>
                </p:cNvSpPr>
                <p:nvPr/>
              </p:nvSpPr>
              <p:spPr bwMode="auto">
                <a:xfrm>
                  <a:off x="7939142"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40" name="Line 676"/>
                <p:cNvSpPr>
                  <a:spLocks noChangeShapeType="1"/>
                </p:cNvSpPr>
                <p:nvPr/>
              </p:nvSpPr>
              <p:spPr bwMode="auto">
                <a:xfrm flipV="1">
                  <a:off x="5993191" y="2895600"/>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41" name="Line 677"/>
                <p:cNvSpPr>
                  <a:spLocks noChangeShapeType="1"/>
                </p:cNvSpPr>
                <p:nvPr/>
              </p:nvSpPr>
              <p:spPr bwMode="auto">
                <a:xfrm>
                  <a:off x="5717561" y="2895600"/>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sp>
              <p:nvSpPr>
                <p:cNvPr id="642" name="Line 718"/>
                <p:cNvSpPr>
                  <a:spLocks noChangeShapeType="1"/>
                </p:cNvSpPr>
                <p:nvPr/>
              </p:nvSpPr>
              <p:spPr bwMode="auto">
                <a:xfrm>
                  <a:off x="6481057" y="2986944"/>
                  <a:ext cx="0" cy="95809"/>
                </a:xfrm>
                <a:prstGeom prst="line">
                  <a:avLst/>
                </a:prstGeom>
                <a:noFill/>
                <a:ln w="95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125A"/>
                    </a:solidFill>
                    <a:effectLst/>
                    <a:uLnTx/>
                    <a:uFillTx/>
                    <a:latin typeface="Arial"/>
                    <a:ea typeface="+mn-ea"/>
                    <a:cs typeface="+mn-cs"/>
                  </a:endParaRPr>
                </a:p>
              </p:txBody>
            </p:sp>
          </p:grpSp>
          <p:sp>
            <p:nvSpPr>
              <p:cNvPr id="591" name="Freeform 499"/>
              <p:cNvSpPr>
                <a:spLocks/>
              </p:cNvSpPr>
              <p:nvPr/>
            </p:nvSpPr>
            <p:spPr bwMode="auto">
              <a:xfrm>
                <a:off x="5076720" y="2900571"/>
                <a:ext cx="2863800" cy="132061"/>
              </a:xfrm>
              <a:custGeom>
                <a:avLst/>
                <a:gdLst>
                  <a:gd name="T0" fmla="*/ 0 w 2078"/>
                  <a:gd name="T1" fmla="*/ 0 h 51"/>
                  <a:gd name="T2" fmla="*/ 374 w 2078"/>
                  <a:gd name="T3" fmla="*/ 0 h 51"/>
                  <a:gd name="T4" fmla="*/ 374 w 2078"/>
                  <a:gd name="T5" fmla="*/ 15 h 51"/>
                  <a:gd name="T6" fmla="*/ 376 w 2078"/>
                  <a:gd name="T7" fmla="*/ 15 h 51"/>
                  <a:gd name="T8" fmla="*/ 737 w 2078"/>
                  <a:gd name="T9" fmla="*/ 15 h 51"/>
                  <a:gd name="T10" fmla="*/ 737 w 2078"/>
                  <a:gd name="T11" fmla="*/ 33 h 51"/>
                  <a:gd name="T12" fmla="*/ 1019 w 2078"/>
                  <a:gd name="T13" fmla="*/ 33 h 51"/>
                  <a:gd name="T14" fmla="*/ 1019 w 2078"/>
                  <a:gd name="T15" fmla="*/ 51 h 51"/>
                  <a:gd name="T16" fmla="*/ 2078 w 2078"/>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8" h="51">
                    <a:moveTo>
                      <a:pt x="0" y="0"/>
                    </a:moveTo>
                    <a:lnTo>
                      <a:pt x="374" y="0"/>
                    </a:lnTo>
                    <a:lnTo>
                      <a:pt x="374" y="15"/>
                    </a:lnTo>
                    <a:lnTo>
                      <a:pt x="376" y="15"/>
                    </a:lnTo>
                    <a:lnTo>
                      <a:pt x="737" y="15"/>
                    </a:lnTo>
                    <a:lnTo>
                      <a:pt x="737" y="33"/>
                    </a:lnTo>
                    <a:lnTo>
                      <a:pt x="1019" y="33"/>
                    </a:lnTo>
                    <a:lnTo>
                      <a:pt x="1019" y="51"/>
                    </a:lnTo>
                    <a:lnTo>
                      <a:pt x="2078" y="51"/>
                    </a:lnTo>
                  </a:path>
                </a:pathLst>
              </a:cu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7125A"/>
                  </a:solidFill>
                  <a:effectLst/>
                  <a:uLnTx/>
                  <a:uFillTx/>
                  <a:latin typeface="Arial"/>
                  <a:ea typeface="+mn-ea"/>
                  <a:cs typeface="+mn-cs"/>
                </a:endParaRPr>
              </a:p>
            </p:txBody>
          </p:sp>
        </p:grpSp>
        <p:sp>
          <p:nvSpPr>
            <p:cNvPr id="652" name="TextBox 651"/>
            <p:cNvSpPr txBox="1"/>
            <p:nvPr/>
          </p:nvSpPr>
          <p:spPr>
            <a:xfrm>
              <a:off x="5471160" y="1794960"/>
              <a:ext cx="3106382" cy="338554"/>
            </a:xfrm>
            <a:prstGeom prst="rect">
              <a:avLst/>
            </a:prstGeom>
            <a:noFill/>
            <a:ln w="19050">
              <a:noFill/>
            </a:ln>
            <a:effectLst/>
          </p:spPr>
          <p:txBody>
            <a:bodyPr wrap="square" rtlCol="0">
              <a:spAutoFit/>
            </a:bodyPr>
            <a:lstStyle>
              <a:defPPr>
                <a:defRPr lang="en-US"/>
              </a:defPPr>
              <a:lvl1pPr algn="ctr">
                <a:spcBef>
                  <a:spcPts val="600"/>
                </a:spcBef>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4F5968">
                      <a:lumMod val="75000"/>
                    </a:srgbClr>
                  </a:solidFill>
                  <a:effectLst/>
                  <a:uLnTx/>
                  <a:uFillTx/>
                  <a:latin typeface="Arial"/>
                  <a:ea typeface="+mn-ea"/>
                  <a:cs typeface="+mn-cs"/>
                </a:rPr>
                <a:t>4-year OS</a:t>
              </a:r>
              <a:r>
                <a:rPr kumimoji="0" lang="en-US" sz="1600" b="1" i="0" u="none" strike="noStrike" kern="1200" cap="none" spc="0" normalizeH="0" baseline="30000" noProof="0" dirty="0">
                  <a:ln>
                    <a:noFill/>
                  </a:ln>
                  <a:solidFill>
                    <a:srgbClr val="4F5968">
                      <a:lumMod val="75000"/>
                    </a:srgbClr>
                  </a:solidFill>
                  <a:effectLst/>
                  <a:uLnTx/>
                  <a:uFillTx/>
                  <a:latin typeface="Arial"/>
                  <a:ea typeface="+mn-ea"/>
                  <a:cs typeface="+mn-cs"/>
                </a:rPr>
                <a:t>1</a:t>
              </a:r>
            </a:p>
          </p:txBody>
        </p:sp>
        <p:sp>
          <p:nvSpPr>
            <p:cNvPr id="654" name="Line 384"/>
            <p:cNvSpPr>
              <a:spLocks noChangeShapeType="1"/>
            </p:cNvSpPr>
            <p:nvPr/>
          </p:nvSpPr>
          <p:spPr bwMode="auto">
            <a:xfrm>
              <a:off x="5549538" y="4431342"/>
              <a:ext cx="18288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655" name="Line 385"/>
            <p:cNvSpPr>
              <a:spLocks noChangeShapeType="1"/>
            </p:cNvSpPr>
            <p:nvPr/>
          </p:nvSpPr>
          <p:spPr bwMode="auto">
            <a:xfrm>
              <a:off x="5549538" y="4176622"/>
              <a:ext cx="18288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656" name="Line 388"/>
            <p:cNvSpPr>
              <a:spLocks noChangeShapeType="1"/>
            </p:cNvSpPr>
            <p:nvPr/>
          </p:nvSpPr>
          <p:spPr bwMode="auto">
            <a:xfrm>
              <a:off x="5549538" y="3923538"/>
              <a:ext cx="182880" cy="0"/>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657" name="Rectangle 463"/>
            <p:cNvSpPr>
              <a:spLocks noChangeArrowheads="1"/>
            </p:cNvSpPr>
            <p:nvPr/>
          </p:nvSpPr>
          <p:spPr bwMode="auto">
            <a:xfrm>
              <a:off x="5817639" y="3834558"/>
              <a:ext cx="13767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a:t>
              </a:r>
              <a:r>
                <a:rPr kumimoji="0" lang="en-US" alt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1% (n=61)</a:t>
              </a:r>
            </a:p>
          </p:txBody>
        </p:sp>
        <p:sp>
          <p:nvSpPr>
            <p:cNvPr id="658" name="Rectangle 466"/>
            <p:cNvSpPr>
              <a:spLocks noChangeArrowheads="1"/>
            </p:cNvSpPr>
            <p:nvPr/>
          </p:nvSpPr>
          <p:spPr bwMode="auto">
            <a:xfrm>
              <a:off x="5817639" y="4087642"/>
              <a:ext cx="16512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&gt;1%-10% (</a:t>
              </a:r>
              <a:r>
                <a:rPr kumimoji="0" lang="en-US" altLang="en-US" sz="1200" b="0" i="0" u="none" strike="noStrike" kern="1200" cap="none" spc="0" normalizeH="0" baseline="0" noProof="0" dirty="0" smtClean="0">
                  <a:ln>
                    <a:noFill/>
                  </a:ln>
                  <a:solidFill>
                    <a:srgbClr val="3F3F3F"/>
                  </a:solidFill>
                  <a:effectLst/>
                  <a:uLnTx/>
                  <a:uFillTx/>
                  <a:latin typeface="Arial" panose="020B0604020202020204" pitchFamily="34" charset="0"/>
                  <a:ea typeface="+mn-ea"/>
                  <a:cs typeface="+mn-cs"/>
                </a:rPr>
                <a:t>n=56)</a:t>
              </a:r>
              <a:endParaRPr kumimoji="0" lang="en-US" alt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sp>
          <p:nvSpPr>
            <p:cNvPr id="659" name="Rectangle 468"/>
            <p:cNvSpPr>
              <a:spLocks noChangeArrowheads="1"/>
            </p:cNvSpPr>
            <p:nvPr/>
          </p:nvSpPr>
          <p:spPr bwMode="auto">
            <a:xfrm>
              <a:off x="5817639" y="4342362"/>
              <a:ext cx="16910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&gt;10% (n=120)</a:t>
              </a:r>
            </a:p>
          </p:txBody>
        </p:sp>
        <p:sp>
          <p:nvSpPr>
            <p:cNvPr id="660" name="Line 256"/>
            <p:cNvSpPr>
              <a:spLocks noChangeShapeType="1"/>
            </p:cNvSpPr>
            <p:nvPr/>
          </p:nvSpPr>
          <p:spPr bwMode="auto">
            <a:xfrm>
              <a:off x="5929376" y="3778550"/>
              <a:ext cx="902762" cy="0"/>
            </a:xfrm>
            <a:prstGeom prst="line">
              <a:avLst/>
            </a:prstGeom>
            <a:noFill/>
            <a:ln w="9525"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F5968">
                    <a:lumMod val="75000"/>
                  </a:srgbClr>
                </a:solidFill>
                <a:effectLst/>
                <a:uLnTx/>
                <a:uFillTx/>
                <a:latin typeface="Arial"/>
                <a:ea typeface="+mn-ea"/>
                <a:cs typeface="+mn-cs"/>
              </a:endParaRPr>
            </a:p>
          </p:txBody>
        </p:sp>
        <p:sp>
          <p:nvSpPr>
            <p:cNvPr id="661" name="Rectangle 273"/>
            <p:cNvSpPr>
              <a:spLocks noChangeArrowheads="1"/>
            </p:cNvSpPr>
            <p:nvPr/>
          </p:nvSpPr>
          <p:spPr bwMode="auto">
            <a:xfrm>
              <a:off x="5692232" y="3543795"/>
              <a:ext cx="13632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BCR-ABL</a:t>
              </a:r>
            </a:p>
          </p:txBody>
        </p:sp>
        <p:sp>
          <p:nvSpPr>
            <p:cNvPr id="662" name="Rectangle 269"/>
            <p:cNvSpPr>
              <a:spLocks noChangeArrowheads="1"/>
            </p:cNvSpPr>
            <p:nvPr/>
          </p:nvSpPr>
          <p:spPr bwMode="auto">
            <a:xfrm>
              <a:off x="7361258" y="3954970"/>
              <a:ext cx="575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P</a:t>
              </a: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=0.030</a:t>
              </a:r>
            </a:p>
          </p:txBody>
        </p:sp>
        <p:sp>
          <p:nvSpPr>
            <p:cNvPr id="663" name="Rectangle 271"/>
            <p:cNvSpPr>
              <a:spLocks noChangeArrowheads="1"/>
            </p:cNvSpPr>
            <p:nvPr/>
          </p:nvSpPr>
          <p:spPr bwMode="auto">
            <a:xfrm>
              <a:off x="7361258" y="4261405"/>
              <a:ext cx="575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P</a:t>
              </a:r>
              <a:r>
                <a:rPr kumimoji="0" lang="en-US" altLang="en-US" sz="1200" b="0" i="0" u="none" strike="noStrike" kern="1200" cap="none" spc="0" normalizeH="0" baseline="0" noProof="0" dirty="0">
                  <a:ln>
                    <a:noFill/>
                  </a:ln>
                  <a:solidFill>
                    <a:srgbClr val="4F5968">
                      <a:lumMod val="75000"/>
                    </a:srgbClr>
                  </a:solidFill>
                  <a:effectLst/>
                  <a:uLnTx/>
                  <a:uFillTx/>
                  <a:latin typeface="Arial" panose="020B0604020202020204" pitchFamily="34" charset="0"/>
                  <a:ea typeface="+mn-ea"/>
                  <a:cs typeface="+mn-cs"/>
                </a:rPr>
                <a:t>=0.045</a:t>
              </a:r>
            </a:p>
          </p:txBody>
        </p:sp>
        <p:sp>
          <p:nvSpPr>
            <p:cNvPr id="664" name="Line 261"/>
            <p:cNvSpPr>
              <a:spLocks noChangeShapeType="1"/>
            </p:cNvSpPr>
            <p:nvPr/>
          </p:nvSpPr>
          <p:spPr bwMode="auto">
            <a:xfrm>
              <a:off x="7229033" y="3902573"/>
              <a:ext cx="56463"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7125A"/>
                </a:solidFill>
                <a:effectLst/>
                <a:uLnTx/>
                <a:uFillTx/>
                <a:latin typeface="Arial"/>
                <a:ea typeface="+mn-ea"/>
                <a:cs typeface="+mn-cs"/>
              </a:endParaRPr>
            </a:p>
          </p:txBody>
        </p:sp>
        <p:sp>
          <p:nvSpPr>
            <p:cNvPr id="665" name="Line 262"/>
            <p:cNvSpPr>
              <a:spLocks noChangeShapeType="1"/>
            </p:cNvSpPr>
            <p:nvPr/>
          </p:nvSpPr>
          <p:spPr bwMode="auto">
            <a:xfrm>
              <a:off x="7229033" y="4539763"/>
              <a:ext cx="56463"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7125A"/>
                </a:solidFill>
                <a:effectLst/>
                <a:uLnTx/>
                <a:uFillTx/>
                <a:latin typeface="Arial"/>
                <a:ea typeface="+mn-ea"/>
                <a:cs typeface="+mn-cs"/>
              </a:endParaRPr>
            </a:p>
          </p:txBody>
        </p:sp>
        <p:sp>
          <p:nvSpPr>
            <p:cNvPr id="666" name="Line 263"/>
            <p:cNvSpPr>
              <a:spLocks noChangeShapeType="1"/>
            </p:cNvSpPr>
            <p:nvPr/>
          </p:nvSpPr>
          <p:spPr bwMode="auto">
            <a:xfrm>
              <a:off x="7229033" y="4215863"/>
              <a:ext cx="56463" cy="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7125A"/>
                </a:solidFill>
                <a:effectLst/>
                <a:uLnTx/>
                <a:uFillTx/>
                <a:latin typeface="Arial"/>
                <a:ea typeface="+mn-ea"/>
                <a:cs typeface="+mn-cs"/>
              </a:endParaRPr>
            </a:p>
          </p:txBody>
        </p:sp>
        <p:sp>
          <p:nvSpPr>
            <p:cNvPr id="667" name="Line 449"/>
            <p:cNvSpPr>
              <a:spLocks noChangeShapeType="1"/>
            </p:cNvSpPr>
            <p:nvPr/>
          </p:nvSpPr>
          <p:spPr bwMode="auto">
            <a:xfrm>
              <a:off x="7282741" y="3901128"/>
              <a:ext cx="0" cy="640080"/>
            </a:xfrm>
            <a:prstGeom prst="line">
              <a:avLst/>
            </a:pr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7125A"/>
                </a:solidFill>
                <a:effectLst/>
                <a:uLnTx/>
                <a:uFillTx/>
                <a:latin typeface="Arial"/>
                <a:ea typeface="+mn-ea"/>
                <a:cs typeface="+mn-cs"/>
              </a:endParaRPr>
            </a:p>
          </p:txBody>
        </p:sp>
      </p:grpSp>
      <p:grpSp>
        <p:nvGrpSpPr>
          <p:cNvPr id="382" name="Group 381"/>
          <p:cNvGrpSpPr/>
          <p:nvPr/>
        </p:nvGrpSpPr>
        <p:grpSpPr>
          <a:xfrm>
            <a:off x="7597775" y="932012"/>
            <a:ext cx="1546225" cy="455463"/>
            <a:chOff x="7597775" y="932012"/>
            <a:chExt cx="1546225" cy="455463"/>
          </a:xfrm>
        </p:grpSpPr>
        <p:sp>
          <p:nvSpPr>
            <p:cNvPr id="383" name="Round Single Corner Rectangle 61"/>
            <p:cNvSpPr/>
            <p:nvPr/>
          </p:nvSpPr>
          <p:spPr>
            <a:xfrm flipH="1" flipV="1">
              <a:off x="7600950" y="932012"/>
              <a:ext cx="1543050" cy="452287"/>
            </a:xfrm>
            <a:prstGeom prst="round1Rect">
              <a:avLst/>
            </a:prstGeom>
            <a:solidFill>
              <a:srgbClr val="04799C"/>
            </a:solidFill>
            <a:ln>
              <a:noFill/>
            </a:ln>
            <a:effectLst>
              <a:outerShdw blurRad="101600" dist="50800" dir="5400000" algn="ctr" rotWithShape="0">
                <a:srgbClr val="000000">
                  <a:alpha val="23000"/>
                </a:srgbClr>
              </a:outerShdw>
            </a:effectLst>
            <a:scene3d>
              <a:camera prst="orthographicFront">
                <a:rot lat="0" lon="0" rev="0"/>
              </a:camera>
              <a:lightRig rig="brightRoom" dir="t">
                <a:rot lat="0" lon="0" rev="10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86" name="Rectangle 385"/>
            <p:cNvSpPr/>
            <p:nvPr/>
          </p:nvSpPr>
          <p:spPr>
            <a:xfrm>
              <a:off x="7597775" y="939800"/>
              <a:ext cx="1546225" cy="4476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Study 2101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landmark analysis</a:t>
              </a:r>
            </a:p>
          </p:txBody>
        </p:sp>
      </p:grpSp>
      <p:sp>
        <p:nvSpPr>
          <p:cNvPr id="387" name="Content Placeholder 5"/>
          <p:cNvSpPr txBox="1">
            <a:spLocks/>
          </p:cNvSpPr>
          <p:nvPr/>
        </p:nvSpPr>
        <p:spPr>
          <a:xfrm>
            <a:off x="228600" y="5372099"/>
            <a:ext cx="8686800" cy="790575"/>
          </a:xfrm>
          <a:prstGeom prst="rect">
            <a:avLst/>
          </a:prstGeom>
          <a:noFill/>
          <a:ln w="38100">
            <a:solidFill>
              <a:schemeClr val="accent2"/>
            </a:solidFill>
          </a:ln>
          <a:effectLst>
            <a:outerShdw blurRad="419100" dist="1270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algn="ctr">
              <a:spcBef>
                <a:spcPts val="600"/>
              </a:spcBef>
              <a:defRPr sz="17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700" b="1" i="0" u="none" strike="noStrike" kern="0" cap="none" spc="0" normalizeH="0" baseline="0" noProof="0" dirty="0">
                <a:ln>
                  <a:noFill/>
                </a:ln>
                <a:solidFill>
                  <a:srgbClr val="3F3F3F"/>
                </a:solidFill>
                <a:effectLst/>
                <a:uLnTx/>
                <a:uFillTx/>
                <a:latin typeface="Arial" panose="020B0604020202020204"/>
                <a:ea typeface="+mn-ea"/>
                <a:cs typeface="+mn-cs"/>
              </a:rPr>
              <a:t>Patients with BCR-ABL ≤10% at 3 months after switching to TASIGNA had improved rates of PFS and OS at 4 years vs patients without this response</a:t>
            </a:r>
            <a:r>
              <a:rPr kumimoji="0" lang="en-US" sz="1700" b="1" i="0" u="none" strike="noStrike" kern="0" cap="none" spc="0" normalizeH="0" baseline="30000" noProof="0" dirty="0">
                <a:ln>
                  <a:noFill/>
                </a:ln>
                <a:solidFill>
                  <a:srgbClr val="3F3F3F"/>
                </a:solidFill>
                <a:effectLst/>
                <a:uLnTx/>
                <a:uFillTx/>
                <a:latin typeface="Arial" panose="020B0604020202020204"/>
                <a:ea typeface="+mn-ea"/>
                <a:cs typeface="+mn-cs"/>
              </a:rPr>
              <a:t>1</a:t>
            </a:r>
          </a:p>
        </p:txBody>
      </p:sp>
    </p:spTree>
    <p:extLst>
      <p:ext uri="{BB962C8B-B14F-4D97-AF65-F5344CB8AC3E}">
        <p14:creationId xmlns:p14="http://schemas.microsoft.com/office/powerpoint/2010/main" val="72120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Study 2101 Demonstrated That TASIGNA</a:t>
            </a:r>
            <a:r>
              <a:rPr lang="en-US" sz="2200" baseline="30000" dirty="0"/>
              <a:t>®</a:t>
            </a:r>
            <a:r>
              <a:rPr lang="en-US" sz="2200" dirty="0"/>
              <a:t> (nilotinib) Has a Tolerable Safety Profile in Resistant or Intolerant Ph+ CML-CP</a:t>
            </a:r>
          </a:p>
        </p:txBody>
      </p:sp>
      <p:graphicFrame>
        <p:nvGraphicFramePr>
          <p:cNvPr id="104" name="Table 103"/>
          <p:cNvGraphicFramePr>
            <a:graphicFrameLocks noGrp="1"/>
          </p:cNvGraphicFramePr>
          <p:nvPr>
            <p:extLst>
              <p:ext uri="{D42A27DB-BD31-4B8C-83A1-F6EECF244321}">
                <p14:modId xmlns:p14="http://schemas.microsoft.com/office/powerpoint/2010/main" val="2001310168"/>
              </p:ext>
            </p:extLst>
          </p:nvPr>
        </p:nvGraphicFramePr>
        <p:xfrm>
          <a:off x="228600" y="1450871"/>
          <a:ext cx="4298244" cy="3611880"/>
        </p:xfrm>
        <a:graphic>
          <a:graphicData uri="http://schemas.openxmlformats.org/drawingml/2006/table">
            <a:tbl>
              <a:tblPr firstRow="1" firstCol="1" bandRow="1">
                <a:tableStyleId>{5C22544A-7EE6-4342-B048-85BDC9FD1C3A}</a:tableStyleId>
              </a:tblPr>
              <a:tblGrid>
                <a:gridCol w="1658227">
                  <a:extLst>
                    <a:ext uri="{9D8B030D-6E8A-4147-A177-3AD203B41FA5}">
                      <a16:colId xmlns:a16="http://schemas.microsoft.com/office/drawing/2014/main" val="2825185727"/>
                    </a:ext>
                  </a:extLst>
                </a:gridCol>
                <a:gridCol w="1475498">
                  <a:extLst>
                    <a:ext uri="{9D8B030D-6E8A-4147-A177-3AD203B41FA5}">
                      <a16:colId xmlns:a16="http://schemas.microsoft.com/office/drawing/2014/main" val="896994733"/>
                    </a:ext>
                  </a:extLst>
                </a:gridCol>
                <a:gridCol w="1164519">
                  <a:extLst>
                    <a:ext uri="{9D8B030D-6E8A-4147-A177-3AD203B41FA5}">
                      <a16:colId xmlns:a16="http://schemas.microsoft.com/office/drawing/2014/main" val="3941341879"/>
                    </a:ext>
                  </a:extLst>
                </a:gridCol>
              </a:tblGrid>
              <a:tr h="567535">
                <a:tc>
                  <a:txBody>
                    <a:bodyPr/>
                    <a:lstStyle/>
                    <a:p>
                      <a:pPr marL="0" marR="1397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AEs Reviewed by the ELN</a:t>
                      </a:r>
                      <a:r>
                        <a:rPr lang="en-US" sz="1100" baseline="30000" dirty="0">
                          <a:solidFill>
                            <a:schemeClr val="tx1"/>
                          </a:solidFill>
                          <a:effectLst/>
                          <a:latin typeface="Arial" panose="020B0604020202020204" pitchFamily="34" charset="0"/>
                          <a:cs typeface="Arial" panose="020B0604020202020204" pitchFamily="34" charset="0"/>
                        </a:rPr>
                        <a:t>1</a:t>
                      </a:r>
                      <a:endPar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b">
                    <a:solidFill>
                      <a:srgbClr val="42C4DD">
                        <a:alpha val="65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AE in Trial</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2101 (grade 3/4, %)</a:t>
                      </a:r>
                      <a:endPar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b">
                    <a:solidFill>
                      <a:srgbClr val="42C4DD">
                        <a:alpha val="65000"/>
                      </a:srgbClr>
                    </a:solidFill>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TASIGNA</a:t>
                      </a: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400 mg bid</a:t>
                      </a: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(n=321)</a:t>
                      </a:r>
                      <a:r>
                        <a:rPr lang="en-US" sz="1100" baseline="30000" dirty="0">
                          <a:effectLst/>
                          <a:latin typeface="Arial" panose="020B0604020202020204" pitchFamily="34" charset="0"/>
                          <a:ea typeface="Calibri" panose="020F0502020204030204" pitchFamily="34" charset="0"/>
                          <a:cs typeface="Arial" panose="020B0604020202020204" pitchFamily="34" charset="0"/>
                        </a:rPr>
                        <a:t>2</a:t>
                      </a:r>
                    </a:p>
                  </a:txBody>
                  <a:tcPr anchor="b">
                    <a:solidFill>
                      <a:srgbClr val="49176D"/>
                    </a:solidFill>
                  </a:tcPr>
                </a:tc>
                <a:extLst>
                  <a:ext uri="{0D108BD9-81ED-4DB2-BD59-A6C34878D82A}">
                    <a16:rowId xmlns:a16="http://schemas.microsoft.com/office/drawing/2014/main" val="2753284878"/>
                  </a:ext>
                </a:extLst>
              </a:tr>
              <a:tr h="206814">
                <a:tc rowSpan="3">
                  <a:txBody>
                    <a:bodyPr/>
                    <a:lstStyle/>
                    <a:p>
                      <a:pPr marL="0" marR="18415">
                        <a:spcBef>
                          <a:spcPts val="300"/>
                        </a:spcBef>
                        <a:spcAft>
                          <a:spcPts val="0"/>
                        </a:spcAft>
                      </a:pPr>
                      <a:r>
                        <a:rPr lang="en-US" sz="1050" dirty="0">
                          <a:solidFill>
                            <a:schemeClr val="tx1"/>
                          </a:solidFill>
                          <a:effectLst/>
                          <a:latin typeface="Arial" panose="020B0604020202020204" pitchFamily="34" charset="0"/>
                          <a:cs typeface="Arial" panose="020B0604020202020204" pitchFamily="34" charset="0"/>
                        </a:rPr>
                        <a:t>Myelosuppression</a:t>
                      </a:r>
                      <a:endParaRPr lang="en-US" sz="105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Neutropenia</a:t>
                      </a:r>
                    </a:p>
                  </a:txBody>
                  <a:tcPr anchor="ctr"/>
                </a:tc>
                <a:tc>
                  <a:txBody>
                    <a:bodyPr/>
                    <a:lstStyle/>
                    <a:p>
                      <a:pPr algn="ct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31</a:t>
                      </a:r>
                    </a:p>
                  </a:txBody>
                  <a:tcPr anchor="ctr"/>
                </a:tc>
                <a:extLst>
                  <a:ext uri="{0D108BD9-81ED-4DB2-BD59-A6C34878D82A}">
                    <a16:rowId xmlns:a16="http://schemas.microsoft.com/office/drawing/2014/main" val="131917545"/>
                  </a:ext>
                </a:extLst>
              </a:tr>
              <a:tr h="206814">
                <a:tc vMerge="1">
                  <a:txBody>
                    <a:bodyPr/>
                    <a:lstStyle/>
                    <a:p>
                      <a:endParaRPr lang="en-US"/>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Anemia</a:t>
                      </a:r>
                      <a:endParaRPr lang="en-US" sz="1200" b="0" i="0" u="none" strike="noStrike" kern="1200" baseline="300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11</a:t>
                      </a:r>
                    </a:p>
                  </a:txBody>
                  <a:tcPr anchor="ctr"/>
                </a:tc>
                <a:extLst>
                  <a:ext uri="{0D108BD9-81ED-4DB2-BD59-A6C34878D82A}">
                    <a16:rowId xmlns:a16="http://schemas.microsoft.com/office/drawing/2014/main" val="3467876870"/>
                  </a:ext>
                </a:extLst>
              </a:tr>
              <a:tr h="206814">
                <a:tc vMerge="1">
                  <a:txBody>
                    <a:bodyPr/>
                    <a:lstStyle/>
                    <a:p>
                      <a:endParaRPr lang="en-US"/>
                    </a:p>
                  </a:txBody>
                  <a:tcPr/>
                </a:tc>
                <a:tc>
                  <a:txBody>
                    <a:bodyPr/>
                    <a:lstStyle/>
                    <a:p>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Thrombocytopenia</a:t>
                      </a:r>
                    </a:p>
                  </a:txBody>
                  <a:tcPr anchor="ctr"/>
                </a:tc>
                <a:tc>
                  <a:txBody>
                    <a:bodyPr/>
                    <a:lstStyle/>
                    <a:p>
                      <a:pPr algn="ct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30</a:t>
                      </a:r>
                    </a:p>
                  </a:txBody>
                  <a:tcPr anchor="ctr"/>
                </a:tc>
                <a:extLst>
                  <a:ext uri="{0D108BD9-81ED-4DB2-BD59-A6C34878D82A}">
                    <a16:rowId xmlns:a16="http://schemas.microsoft.com/office/drawing/2014/main" val="1011829267"/>
                  </a:ext>
                </a:extLst>
              </a:tr>
              <a:tr h="206814">
                <a:tc rowSpan="4">
                  <a:txBody>
                    <a:bodyPr/>
                    <a:lstStyle/>
                    <a:p>
                      <a:pPr marL="0" marR="18415">
                        <a:spcBef>
                          <a:spcPts val="300"/>
                        </a:spcBef>
                        <a:spcAft>
                          <a:spcPts val="0"/>
                        </a:spcAft>
                      </a:pPr>
                      <a:r>
                        <a:rPr lang="en-US" sz="1050" dirty="0">
                          <a:solidFill>
                            <a:schemeClr val="tx1"/>
                          </a:solidFill>
                          <a:effectLst/>
                          <a:latin typeface="Arial" panose="020B0604020202020204" pitchFamily="34" charset="0"/>
                          <a:cs typeface="Arial" panose="020B0604020202020204" pitchFamily="34" charset="0"/>
                        </a:rPr>
                        <a:t>Gastrointestinal events</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Nausea</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n-NO" sz="1200" b="0" i="0" u="none" strike="noStrike" kern="1200" baseline="0" dirty="0">
                          <a:solidFill>
                            <a:schemeClr val="tx1"/>
                          </a:solidFill>
                          <a:latin typeface="Arial" panose="020B0604020202020204" pitchFamily="34" charset="0"/>
                          <a:ea typeface="+mn-ea"/>
                          <a:cs typeface="Arial" panose="020B0604020202020204" pitchFamily="34" charset="0"/>
                        </a:rPr>
                        <a:t>&lt;1</a:t>
                      </a:r>
                    </a:p>
                  </a:txBody>
                  <a:tcPr anchor="ctr"/>
                </a:tc>
                <a:extLst>
                  <a:ext uri="{0D108BD9-81ED-4DB2-BD59-A6C34878D82A}">
                    <a16:rowId xmlns:a16="http://schemas.microsoft.com/office/drawing/2014/main" val="3344875109"/>
                  </a:ext>
                </a:extLst>
              </a:tr>
              <a:tr h="206814">
                <a:tc vMerge="1">
                  <a:txBody>
                    <a:bodyPr/>
                    <a:lstStyle/>
                    <a:p>
                      <a:endParaRPr lang="en-US"/>
                    </a:p>
                  </a:txBody>
                  <a:tcPr/>
                </a:tc>
                <a:tc>
                  <a:txBody>
                    <a:bodyPr/>
                    <a:lstStyle/>
                    <a:p>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Constipation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Arial" panose="020B0604020202020204" pitchFamily="34" charset="0"/>
                          <a:ea typeface="+mn-ea"/>
                          <a:cs typeface="Arial" panose="020B0604020202020204" pitchFamily="34" charset="0"/>
                        </a:rPr>
                        <a:t>&lt;1</a:t>
                      </a:r>
                    </a:p>
                  </a:txBody>
                  <a:tcPr anchor="ctr"/>
                </a:tc>
                <a:extLst>
                  <a:ext uri="{0D108BD9-81ED-4DB2-BD59-A6C34878D82A}">
                    <a16:rowId xmlns:a16="http://schemas.microsoft.com/office/drawing/2014/main" val="2877361752"/>
                  </a:ext>
                </a:extLst>
              </a:tr>
              <a:tr h="206814">
                <a:tc vMerge="1">
                  <a:txBody>
                    <a:bodyPr/>
                    <a:lstStyle/>
                    <a:p>
                      <a:endParaRPr lang="en-US"/>
                    </a:p>
                  </a:txBody>
                  <a:tcPr/>
                </a:tc>
                <a:tc>
                  <a:txBody>
                    <a:bodyPr/>
                    <a:lstStyle/>
                    <a:p>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Diarrhea</a:t>
                      </a:r>
                    </a:p>
                  </a:txBody>
                  <a:tcPr anchor="ctr"/>
                </a:tc>
                <a:tc>
                  <a:txBody>
                    <a:bodyPr/>
                    <a:lstStyle/>
                    <a:p>
                      <a:pPr algn="ct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anchor="ctr"/>
                </a:tc>
                <a:extLst>
                  <a:ext uri="{0D108BD9-81ED-4DB2-BD59-A6C34878D82A}">
                    <a16:rowId xmlns:a16="http://schemas.microsoft.com/office/drawing/2014/main" val="851081834"/>
                  </a:ext>
                </a:extLst>
              </a:tr>
              <a:tr h="206814">
                <a:tc vMerge="1">
                  <a:txBody>
                    <a:bodyPr/>
                    <a:lstStyle/>
                    <a:p>
                      <a:endParaRPr lang="en-US"/>
                    </a:p>
                  </a:txBody>
                  <a:tcPr/>
                </a:tc>
                <a:tc>
                  <a:txBody>
                    <a:bodyPr/>
                    <a:lstStyle/>
                    <a:p>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Vomiting</a:t>
                      </a:r>
                    </a:p>
                  </a:txBody>
                  <a:tcPr anchor="ctr"/>
                </a:tc>
                <a:tc>
                  <a:txBody>
                    <a:bodyPr/>
                    <a:lstStyle/>
                    <a:p>
                      <a:pPr algn="ct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&lt;1</a:t>
                      </a:r>
                    </a:p>
                  </a:txBody>
                  <a:tcPr anchor="ctr"/>
                </a:tc>
                <a:extLst>
                  <a:ext uri="{0D108BD9-81ED-4DB2-BD59-A6C34878D82A}">
                    <a16:rowId xmlns:a16="http://schemas.microsoft.com/office/drawing/2014/main" val="557453626"/>
                  </a:ext>
                </a:extLst>
              </a:tr>
              <a:tr h="206814">
                <a:tc rowSpan="4">
                  <a:txBody>
                    <a:bodyPr/>
                    <a:lstStyle/>
                    <a:p>
                      <a:pPr marL="0" marR="18415">
                        <a:spcBef>
                          <a:spcPts val="30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Cutaneous events</a:t>
                      </a:r>
                    </a:p>
                  </a:txBody>
                  <a:tcPr>
                    <a:solidFill>
                      <a:srgbClr val="42C4DD">
                        <a:alpha val="65000"/>
                      </a:srgbClr>
                    </a:solidFill>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Rash </a:t>
                      </a:r>
                    </a:p>
                  </a:txBody>
                  <a:tcPr anchor="ct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a:t>
                      </a:r>
                    </a:p>
                  </a:txBody>
                  <a:tcPr anchor="ctr"/>
                </a:tc>
                <a:extLst>
                  <a:ext uri="{0D108BD9-81ED-4DB2-BD59-A6C34878D82A}">
                    <a16:rowId xmlns:a16="http://schemas.microsoft.com/office/drawing/2014/main" val="613320538"/>
                  </a:ext>
                </a:extLst>
              </a:tr>
              <a:tr h="206814">
                <a:tc vMerge="1">
                  <a:txBody>
                    <a:bodyPr/>
                    <a:lstStyle/>
                    <a:p>
                      <a:endParaRPr lang="en-US"/>
                    </a:p>
                  </a:txBody>
                  <a:tcPr/>
                </a:tc>
                <a:tc>
                  <a:txBody>
                    <a:bodyPr/>
                    <a:lstStyle/>
                    <a:p>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Pruritus</a:t>
                      </a:r>
                    </a:p>
                  </a:txBody>
                  <a:tcPr anchor="ctr"/>
                </a:tc>
                <a:tc>
                  <a:txBody>
                    <a:bodyPr/>
                    <a:lstStyle/>
                    <a:p>
                      <a:pPr algn="ct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&lt;1</a:t>
                      </a:r>
                    </a:p>
                  </a:txBody>
                  <a:tcPr anchor="ctr"/>
                </a:tc>
                <a:extLst>
                  <a:ext uri="{0D108BD9-81ED-4DB2-BD59-A6C34878D82A}">
                    <a16:rowId xmlns:a16="http://schemas.microsoft.com/office/drawing/2014/main" val="2595925615"/>
                  </a:ext>
                </a:extLst>
              </a:tr>
              <a:tr h="206814">
                <a:tc vMerge="1">
                  <a:txBody>
                    <a:bodyPr/>
                    <a:lstStyle/>
                    <a:p>
                      <a:endParaRPr lang="en-US"/>
                    </a:p>
                  </a:txBody>
                  <a:tcPr/>
                </a:tc>
                <a:tc>
                  <a:txBody>
                    <a:bodyPr/>
                    <a:lstStyle/>
                    <a:p>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Dry skin</a:t>
                      </a:r>
                    </a:p>
                  </a:txBody>
                  <a:tcPr anchor="ctr"/>
                </a:tc>
                <a:tc>
                  <a:txBody>
                    <a:bodyPr/>
                    <a:lstStyle/>
                    <a:p>
                      <a:pPr algn="ct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3102878221"/>
                  </a:ext>
                </a:extLst>
              </a:tr>
              <a:tr h="206814">
                <a:tc vMerge="1">
                  <a:txBody>
                    <a:bodyPr/>
                    <a:lstStyle/>
                    <a:p>
                      <a:endParaRPr lang="en-US"/>
                    </a:p>
                  </a:txBody>
                  <a:tcPr/>
                </a:tc>
                <a:tc>
                  <a:txBody>
                    <a:bodyPr/>
                    <a:lstStyle/>
                    <a:p>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Alopecia</a:t>
                      </a:r>
                    </a:p>
                  </a:txBody>
                  <a:tcPr anchor="ctr"/>
                </a:tc>
                <a:tc>
                  <a:txBody>
                    <a:bodyPr/>
                    <a:lstStyle/>
                    <a:p>
                      <a:pPr algn="ct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1467884024"/>
                  </a:ext>
                </a:extLst>
              </a:tr>
            </a:tbl>
          </a:graphicData>
        </a:graphic>
      </p:graphicFrame>
      <p:sp>
        <p:nvSpPr>
          <p:cNvPr id="8" name="TextBox 7"/>
          <p:cNvSpPr txBox="1"/>
          <p:nvPr/>
        </p:nvSpPr>
        <p:spPr>
          <a:xfrm>
            <a:off x="236988" y="6268031"/>
            <a:ext cx="8686801" cy="50783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smtClean="0">
                <a:ln>
                  <a:noFill/>
                </a:ln>
                <a:solidFill>
                  <a:sysClr val="windowText" lastClr="000000"/>
                </a:solidFill>
                <a:effectLst/>
                <a:uLnTx/>
                <a:uFillTx/>
                <a:latin typeface="Arial" panose="020B0604020202020204"/>
                <a:ea typeface="+mn-ea"/>
                <a:cs typeface="+mn-cs"/>
              </a:rPr>
              <a:t>References</a:t>
            </a:r>
            <a:r>
              <a:rPr kumimoji="0" lang="en-US" altLang="en-US" sz="900" b="1" i="0" u="none" strike="noStrike" kern="0" cap="none" spc="0" normalizeH="0" baseline="0" noProof="0" dirty="0">
                <a:ln>
                  <a:noFill/>
                </a:ln>
                <a:solidFill>
                  <a:sysClr val="windowText" lastClr="000000"/>
                </a:solidFill>
                <a:effectLst/>
                <a:uLnTx/>
                <a:uFillTx/>
                <a:latin typeface="Arial" panose="020B0604020202020204"/>
                <a:ea typeface="+mn-ea"/>
                <a:cs typeface="+mn-cs"/>
              </a:rPr>
              <a:t>: </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 Steegmann JL et al. </a:t>
            </a:r>
            <a:r>
              <a:rPr kumimoji="0" lang="en-US" sz="9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Leukemia</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2016;30(8):1648-1671. 2. </a:t>
            </a:r>
            <a:r>
              <a:rPr kumimoji="0" lang="it-IT" sz="900" b="0" i="0" u="none" strike="noStrike" kern="0" cap="none" spc="0" normalizeH="0" baseline="0" noProof="0" dirty="0">
                <a:ln>
                  <a:noFill/>
                </a:ln>
                <a:solidFill>
                  <a:srgbClr val="4F5968">
                    <a:lumMod val="75000"/>
                  </a:srgbClr>
                </a:solidFill>
                <a:effectLst/>
                <a:uLnTx/>
                <a:uFillTx/>
                <a:latin typeface="Arial" panose="020B0604020202020204"/>
                <a:ea typeface="+mn-ea"/>
                <a:cs typeface="+mn-cs"/>
              </a:rPr>
              <a:t>Kantarjian HM et al. Blood. 2011;117(4):1141-1145. </a:t>
            </a:r>
            <a:r>
              <a:rPr kumimoji="0" lang="en-US" sz="9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3</a:t>
            </a:r>
            <a:r>
              <a:rPr kumimoji="0" lang="en-US" sz="900" b="0" i="0" u="none" strike="noStrike" kern="0" cap="none" spc="0" normalizeH="0" baseline="0" noProof="0" dirty="0" smtClean="0">
                <a:ln>
                  <a:noFill/>
                </a:ln>
                <a:solidFill>
                  <a:sysClr val="windowText" lastClr="000000"/>
                </a:solidFill>
                <a:effectLst/>
                <a:uLnTx/>
                <a:uFillTx/>
                <a:latin typeface="Arial" panose="020B0604020202020204"/>
                <a:ea typeface="+mn-ea"/>
                <a:cs typeface="+mn-cs"/>
              </a:rPr>
              <a:t>. </a:t>
            </a:r>
            <a:r>
              <a:rPr kumimoji="0" lang="en-US" sz="900" b="0" i="0" u="none" strike="noStrike" kern="0" cap="none" spc="0" normalizeH="0" baseline="0" noProof="0" dirty="0">
                <a:ln>
                  <a:noFill/>
                </a:ln>
                <a:solidFill>
                  <a:sysClr val="windowText" lastClr="000000"/>
                </a:solidFill>
                <a:effectLst/>
                <a:uLnTx/>
                <a:uFillTx/>
                <a:latin typeface="Arial" panose="020B0604020202020204"/>
                <a:ea typeface="+mn-ea"/>
                <a:cs typeface="+mn-cs"/>
              </a:rPr>
              <a:t>Giles FJ et al. </a:t>
            </a:r>
            <a:r>
              <a:rPr kumimoji="0" lang="en-US" sz="900" b="0" i="1" u="none" strike="noStrike" kern="0" cap="none" spc="0" normalizeH="0" baseline="0" noProof="0" dirty="0">
                <a:ln>
                  <a:noFill/>
                </a:ln>
                <a:solidFill>
                  <a:sysClr val="windowText" lastClr="000000"/>
                </a:solidFill>
                <a:effectLst/>
                <a:uLnTx/>
                <a:uFillTx/>
                <a:latin typeface="Arial" panose="020B0604020202020204"/>
                <a:ea typeface="+mn-ea"/>
                <a:cs typeface="+mn-cs"/>
              </a:rPr>
              <a:t>Leukemia</a:t>
            </a:r>
            <a:r>
              <a:rPr kumimoji="0" lang="en-US" sz="900" b="0" i="0" u="none" strike="noStrike" kern="0" cap="none" spc="0" normalizeH="0" baseline="0" noProof="0" dirty="0">
                <a:ln>
                  <a:noFill/>
                </a:ln>
                <a:solidFill>
                  <a:sysClr val="windowText" lastClr="000000"/>
                </a:solidFill>
                <a:effectLst/>
                <a:uLnTx/>
                <a:uFillTx/>
                <a:latin typeface="Arial" panose="020B0604020202020204"/>
                <a:ea typeface="+mn-ea"/>
                <a:cs typeface="+mn-cs"/>
              </a:rPr>
              <a:t>. 2013;27(1):107-112.</a:t>
            </a:r>
            <a:endPar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2" name="Content Placeholder 2"/>
          <p:cNvSpPr txBox="1">
            <a:spLocks/>
          </p:cNvSpPr>
          <p:nvPr/>
        </p:nvSpPr>
        <p:spPr>
          <a:xfrm>
            <a:off x="236988" y="5066603"/>
            <a:ext cx="8686799" cy="1214831"/>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marR="0" lvl="0" indent="-176213" algn="l" defTabSz="914400" rtl="0" eaLnBrk="1" fontAlgn="auto" latinLnBrk="0" hangingPunct="1">
              <a:lnSpc>
                <a:spcPct val="100000"/>
              </a:lnSpc>
              <a:spcBef>
                <a:spcPts val="0"/>
              </a:spcBef>
              <a:spcAft>
                <a:spcPts val="400"/>
              </a:spcAft>
              <a:buClr>
                <a:srgbClr val="DC7B23"/>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Drug-related AEs were generally mild to moderate in severity, and grade 3/4 nonhematologic AEs were </a:t>
            </a:r>
            <a:r>
              <a:rPr kumimoji="0" lang="en-US" sz="1600" b="0" i="0" u="none" strike="noStrike" kern="1200" cap="none" spc="0" normalizeH="0" baseline="0" noProof="0" dirty="0" smtClean="0">
                <a:ln>
                  <a:noFill/>
                </a:ln>
                <a:solidFill>
                  <a:srgbClr val="3F3F3F"/>
                </a:solidFill>
                <a:effectLst/>
                <a:uLnTx/>
                <a:uFillTx/>
                <a:latin typeface="Arial" panose="020B0604020202020204"/>
                <a:ea typeface="+mn-ea"/>
                <a:cs typeface="+mn-cs"/>
              </a:rPr>
              <a:t>infrequent</a:t>
            </a:r>
            <a:r>
              <a:rPr kumimoji="0" lang="en-US" sz="1600" b="0" i="0" u="none" strike="noStrike" kern="1200" cap="none" spc="0" normalizeH="0" baseline="30000" noProof="0" dirty="0" smtClean="0">
                <a:ln>
                  <a:noFill/>
                </a:ln>
                <a:solidFill>
                  <a:srgbClr val="3F3F3F"/>
                </a:solidFill>
                <a:effectLst/>
                <a:uLnTx/>
                <a:uFillTx/>
                <a:latin typeface="Arial" panose="020B0604020202020204"/>
                <a:ea typeface="+mn-ea"/>
                <a:cs typeface="+mn-cs"/>
              </a:rPr>
              <a:t>2</a:t>
            </a:r>
            <a:endParaRPr kumimoji="0" lang="en-US" sz="1600" b="0" i="0" u="none" strike="noStrike" kern="1200" cap="none" spc="0" normalizeH="0" baseline="30000" noProof="0" dirty="0">
              <a:ln>
                <a:noFill/>
              </a:ln>
              <a:solidFill>
                <a:srgbClr val="3F3F3F"/>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400"/>
              </a:spcAft>
              <a:buClr>
                <a:srgbClr val="DC7B23"/>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No new grade 3/4 nonhematologic AEs were reported since the 24-month analysis, confirming the long-term tolerability of TASIGNA 400 mg </a:t>
            </a:r>
            <a:r>
              <a:rPr kumimoji="0" lang="en-US" sz="1600" b="0" i="0" u="none" strike="noStrike" kern="1200" cap="none" spc="0" normalizeH="0" baseline="0" noProof="0" dirty="0" smtClean="0">
                <a:ln>
                  <a:noFill/>
                </a:ln>
                <a:solidFill>
                  <a:srgbClr val="3F3F3F"/>
                </a:solidFill>
                <a:effectLst/>
                <a:uLnTx/>
                <a:uFillTx/>
                <a:latin typeface="Arial" panose="020B0604020202020204"/>
                <a:ea typeface="+mn-ea"/>
                <a:cs typeface="+mn-cs"/>
              </a:rPr>
              <a:t>bid</a:t>
            </a:r>
            <a:r>
              <a:rPr kumimoji="0" lang="en-US" sz="1600" b="0" i="0" u="none" strike="noStrike" kern="1200" cap="none" spc="0" normalizeH="0" baseline="30000" noProof="0" dirty="0" smtClean="0">
                <a:ln>
                  <a:noFill/>
                </a:ln>
                <a:solidFill>
                  <a:srgbClr val="3F3F3F"/>
                </a:solidFill>
                <a:effectLst/>
                <a:uLnTx/>
                <a:uFillTx/>
                <a:latin typeface="Arial" panose="020B0604020202020204"/>
                <a:ea typeface="+mn-ea"/>
                <a:cs typeface="+mn-cs"/>
              </a:rPr>
              <a:t>3</a:t>
            </a:r>
            <a:endParaRPr kumimoji="0" lang="en-US" sz="1600" b="0" i="0" u="none" strike="noStrike" kern="1200" cap="none" spc="0" normalizeH="0" baseline="30000" noProof="0" dirty="0">
              <a:ln>
                <a:noFill/>
              </a:ln>
              <a:solidFill>
                <a:srgbClr val="3F3F3F"/>
              </a:solidFill>
              <a:effectLst/>
              <a:uLnTx/>
              <a:uFillTx/>
              <a:latin typeface="Arial" panose="020B060402020202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690859388"/>
              </p:ext>
            </p:extLst>
          </p:nvPr>
        </p:nvGraphicFramePr>
        <p:xfrm>
          <a:off x="4730043" y="1450871"/>
          <a:ext cx="4185357" cy="2743200"/>
        </p:xfrm>
        <a:graphic>
          <a:graphicData uri="http://schemas.openxmlformats.org/drawingml/2006/table">
            <a:tbl>
              <a:tblPr firstRow="1" firstCol="1" bandRow="1">
                <a:tableStyleId>{5C22544A-7EE6-4342-B048-85BDC9FD1C3A}</a:tableStyleId>
              </a:tblPr>
              <a:tblGrid>
                <a:gridCol w="1614676">
                  <a:extLst>
                    <a:ext uri="{9D8B030D-6E8A-4147-A177-3AD203B41FA5}">
                      <a16:colId xmlns:a16="http://schemas.microsoft.com/office/drawing/2014/main" val="2825185727"/>
                    </a:ext>
                  </a:extLst>
                </a:gridCol>
                <a:gridCol w="1371029">
                  <a:extLst>
                    <a:ext uri="{9D8B030D-6E8A-4147-A177-3AD203B41FA5}">
                      <a16:colId xmlns:a16="http://schemas.microsoft.com/office/drawing/2014/main" val="896994733"/>
                    </a:ext>
                  </a:extLst>
                </a:gridCol>
                <a:gridCol w="1199652">
                  <a:extLst>
                    <a:ext uri="{9D8B030D-6E8A-4147-A177-3AD203B41FA5}">
                      <a16:colId xmlns:a16="http://schemas.microsoft.com/office/drawing/2014/main" val="3941341879"/>
                    </a:ext>
                  </a:extLst>
                </a:gridCol>
              </a:tblGrid>
              <a:tr h="457200">
                <a:tc>
                  <a:txBody>
                    <a:bodyPr/>
                    <a:lstStyle/>
                    <a:p>
                      <a:pPr marL="0" marR="1397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AEs Reviewed by the ELN</a:t>
                      </a:r>
                      <a:r>
                        <a:rPr lang="en-US" sz="1100" baseline="30000" dirty="0">
                          <a:solidFill>
                            <a:schemeClr val="tx1"/>
                          </a:solidFill>
                          <a:effectLst/>
                          <a:latin typeface="Arial" panose="020B0604020202020204" pitchFamily="34" charset="0"/>
                          <a:cs typeface="Arial" panose="020B0604020202020204" pitchFamily="34" charset="0"/>
                        </a:rPr>
                        <a:t>1</a:t>
                      </a:r>
                      <a:endPar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b">
                    <a:solidFill>
                      <a:srgbClr val="42C4DD">
                        <a:alpha val="65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AE in Trial</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2101</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(grade 3/4, %)</a:t>
                      </a:r>
                      <a:endPar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b">
                    <a:solidFill>
                      <a:srgbClr val="42C4DD">
                        <a:alpha val="65000"/>
                      </a:srgbClr>
                    </a:solidFill>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TASIGNA</a:t>
                      </a: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400 mg bid</a:t>
                      </a: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(n=321)</a:t>
                      </a:r>
                      <a:endParaRPr lang="en-US" sz="1100" baseline="30000" dirty="0">
                        <a:effectLst/>
                        <a:latin typeface="Arial" panose="020B0604020202020204" pitchFamily="34" charset="0"/>
                        <a:ea typeface="Calibri" panose="020F0502020204030204" pitchFamily="34" charset="0"/>
                        <a:cs typeface="Arial" panose="020B0604020202020204" pitchFamily="34" charset="0"/>
                      </a:endParaRPr>
                    </a:p>
                  </a:txBody>
                  <a:tcPr anchor="b">
                    <a:solidFill>
                      <a:srgbClr val="49176D"/>
                    </a:solidFill>
                  </a:tcPr>
                </a:tc>
                <a:extLst>
                  <a:ext uri="{0D108BD9-81ED-4DB2-BD59-A6C34878D82A}">
                    <a16:rowId xmlns:a16="http://schemas.microsoft.com/office/drawing/2014/main" val="2753284878"/>
                  </a:ext>
                </a:extLst>
              </a:tr>
              <a:tr h="244293">
                <a:tc rowSpan="2">
                  <a:txBody>
                    <a:bodyPr/>
                    <a:lstStyle/>
                    <a:p>
                      <a:pPr marL="0" marR="18415">
                        <a:spcBef>
                          <a:spcPts val="30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Hepatobiliary events</a:t>
                      </a:r>
                      <a:endParaRPr lang="en-US" sz="105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a:spcBef>
                          <a:spcPts val="300"/>
                        </a:spcBef>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Elevated bilirubin (total)</a:t>
                      </a:r>
                      <a:endParaRPr lang="en-US" sz="12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7</a:t>
                      </a:r>
                    </a:p>
                  </a:txBody>
                  <a:tcPr anchor="ctr"/>
                </a:tc>
                <a:extLst>
                  <a:ext uri="{0D108BD9-81ED-4DB2-BD59-A6C34878D82A}">
                    <a16:rowId xmlns:a16="http://schemas.microsoft.com/office/drawing/2014/main" val="10001"/>
                  </a:ext>
                </a:extLst>
              </a:tr>
              <a:tr h="244293">
                <a:tc vMerge="1">
                  <a:txBody>
                    <a:bodyPr/>
                    <a:lstStyle/>
                    <a:p>
                      <a:endParaRPr lang="en-US"/>
                    </a:p>
                  </a:txBody>
                  <a:tcPr>
                    <a:solidFill>
                      <a:srgbClr val="42C4DD">
                        <a:alpha val="65000"/>
                      </a:srgbClr>
                    </a:solidFill>
                  </a:tcPr>
                </a:tc>
                <a:tc>
                  <a:txBody>
                    <a:bodyPr/>
                    <a:lstStyle/>
                    <a:p>
                      <a:pPr marL="0" marR="0">
                        <a:spcBef>
                          <a:spcPts val="300"/>
                        </a:spcBef>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Increased ALT</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anchor="ctr"/>
                </a:tc>
                <a:extLst>
                  <a:ext uri="{0D108BD9-81ED-4DB2-BD59-A6C34878D82A}">
                    <a16:rowId xmlns:a16="http://schemas.microsoft.com/office/drawing/2014/main" val="299863119"/>
                  </a:ext>
                </a:extLst>
              </a:tr>
              <a:tr h="443137">
                <a:tc>
                  <a:txBody>
                    <a:bodyPr/>
                    <a:lstStyle/>
                    <a:p>
                      <a:pPr marL="0" marR="18415">
                        <a:spcBef>
                          <a:spcPts val="30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Phosphate and calcium</a:t>
                      </a:r>
                      <a:r>
                        <a:rPr lang="en-US" sz="105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metabolism</a:t>
                      </a:r>
                      <a:endParaRPr lang="en-US" sz="105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a:spcBef>
                          <a:spcPts val="300"/>
                        </a:spcBef>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Decreased phosphate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17</a:t>
                      </a:r>
                    </a:p>
                  </a:txBody>
                  <a:tcPr anchor="ctr"/>
                </a:tc>
                <a:extLst>
                  <a:ext uri="{0D108BD9-81ED-4DB2-BD59-A6C34878D82A}">
                    <a16:rowId xmlns:a16="http://schemas.microsoft.com/office/drawing/2014/main" val="2765494557"/>
                  </a:ext>
                </a:extLst>
              </a:tr>
              <a:tr h="244293">
                <a:tc>
                  <a:txBody>
                    <a:bodyPr/>
                    <a:lstStyle/>
                    <a:p>
                      <a:pPr marL="0" marR="18415">
                        <a:spcBef>
                          <a:spcPts val="300"/>
                        </a:spcBef>
                        <a:spcAft>
                          <a:spcPts val="0"/>
                        </a:spcAft>
                      </a:pPr>
                      <a:r>
                        <a:rPr lang="en-US" sz="1050" dirty="0">
                          <a:solidFill>
                            <a:schemeClr val="tx1"/>
                          </a:solidFill>
                          <a:effectLst/>
                          <a:latin typeface="Arial" panose="020B0604020202020204" pitchFamily="34" charset="0"/>
                          <a:cs typeface="Arial" panose="020B0604020202020204" pitchFamily="34" charset="0"/>
                        </a:rPr>
                        <a:t>Pancreatic</a:t>
                      </a:r>
                      <a:r>
                        <a:rPr lang="en-US" sz="1050" baseline="0" dirty="0">
                          <a:solidFill>
                            <a:schemeClr val="tx1"/>
                          </a:solidFill>
                          <a:effectLst/>
                          <a:latin typeface="Arial" panose="020B0604020202020204" pitchFamily="34" charset="0"/>
                          <a:cs typeface="Arial" panose="020B0604020202020204" pitchFamily="34" charset="0"/>
                        </a:rPr>
                        <a:t> events</a:t>
                      </a:r>
                      <a:endParaRPr lang="en-US" sz="105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Elevated lipase</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anchor="ctr"/>
                </a:tc>
                <a:extLst>
                  <a:ext uri="{0D108BD9-81ED-4DB2-BD59-A6C34878D82A}">
                    <a16:rowId xmlns:a16="http://schemas.microsoft.com/office/drawing/2014/main" val="3286027549"/>
                  </a:ext>
                </a:extLst>
              </a:tr>
              <a:tr h="244293">
                <a:tc>
                  <a:txBody>
                    <a:bodyPr/>
                    <a:lstStyle/>
                    <a:p>
                      <a:pPr marL="0" marR="18415">
                        <a:spcBef>
                          <a:spcPts val="30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Musculoskeletal events</a:t>
                      </a:r>
                    </a:p>
                  </a:txBody>
                  <a:tcPr>
                    <a:solidFill>
                      <a:srgbClr val="42C4DD">
                        <a:alpha val="65000"/>
                      </a:srgbClr>
                    </a:solidFill>
                  </a:tcPr>
                </a:tc>
                <a:tc>
                  <a:txBody>
                    <a:bodyPr/>
                    <a:lstStyle/>
                    <a:p>
                      <a:pPr marL="0" marR="0">
                        <a:spcBef>
                          <a:spcPts val="30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Myalgia</a:t>
                      </a:r>
                    </a:p>
                  </a:txBody>
                  <a:tcPr anchor="ctr"/>
                </a:tc>
                <a:tc>
                  <a:txBody>
                    <a:bodyPr/>
                    <a:lstStyle/>
                    <a:p>
                      <a:pPr marL="0" marR="0" algn="ctr">
                        <a:spcBef>
                          <a:spcPts val="300"/>
                        </a:spcBef>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&lt;1</a:t>
                      </a:r>
                    </a:p>
                  </a:txBody>
                  <a:tcPr anchor="ctr"/>
                </a:tc>
                <a:extLst>
                  <a:ext uri="{0D108BD9-81ED-4DB2-BD59-A6C34878D82A}">
                    <a16:rowId xmlns:a16="http://schemas.microsoft.com/office/drawing/2014/main" val="623604178"/>
                  </a:ext>
                </a:extLst>
              </a:tr>
              <a:tr h="244293">
                <a:tc>
                  <a:txBody>
                    <a:bodyPr/>
                    <a:lstStyle/>
                    <a:p>
                      <a:pPr marL="0" marR="18415">
                        <a:spcBef>
                          <a:spcPts val="30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Neurologic events</a:t>
                      </a:r>
                    </a:p>
                  </a:txBody>
                  <a:tcPr>
                    <a:solidFill>
                      <a:srgbClr val="42C4DD">
                        <a:alpha val="65000"/>
                      </a:srgbClr>
                    </a:solidFill>
                  </a:tcPr>
                </a:tc>
                <a:tc>
                  <a:txBody>
                    <a:bodyPr/>
                    <a:lstStyle/>
                    <a:p>
                      <a:pPr marL="0" marR="0">
                        <a:spcBef>
                          <a:spcPts val="30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Headache</a:t>
                      </a:r>
                    </a:p>
                  </a:txBody>
                  <a:tcPr anchor="ctr"/>
                </a:tc>
                <a:tc>
                  <a:txBody>
                    <a:bodyPr/>
                    <a:lstStyle/>
                    <a:p>
                      <a:pPr marL="0" marR="0" algn="ctr">
                        <a:spcBef>
                          <a:spcPts val="30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anchor="ctr"/>
                </a:tc>
                <a:extLst>
                  <a:ext uri="{0D108BD9-81ED-4DB2-BD59-A6C34878D82A}">
                    <a16:rowId xmlns:a16="http://schemas.microsoft.com/office/drawing/2014/main" val="1857589769"/>
                  </a:ext>
                </a:extLst>
              </a:tr>
            </a:tbl>
          </a:graphicData>
        </a:graphic>
      </p:graphicFrame>
      <p:grpSp>
        <p:nvGrpSpPr>
          <p:cNvPr id="11" name="Group 10"/>
          <p:cNvGrpSpPr/>
          <p:nvPr/>
        </p:nvGrpSpPr>
        <p:grpSpPr>
          <a:xfrm>
            <a:off x="7597775" y="932012"/>
            <a:ext cx="1546225" cy="455463"/>
            <a:chOff x="7597775" y="932012"/>
            <a:chExt cx="1546225" cy="455463"/>
          </a:xfrm>
        </p:grpSpPr>
        <p:sp>
          <p:nvSpPr>
            <p:cNvPr id="14" name="Round Single Corner Rectangle 61"/>
            <p:cNvSpPr/>
            <p:nvPr/>
          </p:nvSpPr>
          <p:spPr>
            <a:xfrm flipH="1" flipV="1">
              <a:off x="7600950" y="932012"/>
              <a:ext cx="1543050" cy="452287"/>
            </a:xfrm>
            <a:prstGeom prst="round1Rect">
              <a:avLst/>
            </a:prstGeom>
            <a:solidFill>
              <a:srgbClr val="04799C"/>
            </a:solidFill>
            <a:ln>
              <a:noFill/>
            </a:ln>
            <a:effectLst>
              <a:outerShdw blurRad="101600" dist="50800" dir="5400000" algn="ctr" rotWithShape="0">
                <a:srgbClr val="000000">
                  <a:alpha val="23000"/>
                </a:srgbClr>
              </a:outerShdw>
            </a:effectLst>
            <a:scene3d>
              <a:camera prst="orthographicFront">
                <a:rot lat="0" lon="0" rev="0"/>
              </a:camera>
              <a:lightRig rig="brightRoom" dir="t">
                <a:rot lat="0" lon="0" rev="10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5" name="Rectangle 14"/>
            <p:cNvSpPr/>
            <p:nvPr/>
          </p:nvSpPr>
          <p:spPr>
            <a:xfrm>
              <a:off x="7597775" y="939800"/>
              <a:ext cx="1546225" cy="4476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Study 2101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24-month follow-up</a:t>
              </a:r>
            </a:p>
          </p:txBody>
        </p:sp>
      </p:grpSp>
    </p:spTree>
    <p:extLst>
      <p:ext uri="{BB962C8B-B14F-4D97-AF65-F5344CB8AC3E}">
        <p14:creationId xmlns:p14="http://schemas.microsoft.com/office/powerpoint/2010/main" val="195237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82DAF-0A6C-44DF-98F1-51105D998B21}" type="slidenum">
              <a:rPr kumimoji="0" lang="en-US" sz="7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31" name="Rectangle 30"/>
          <p:cNvSpPr/>
          <p:nvPr/>
        </p:nvSpPr>
        <p:spPr>
          <a:xfrm>
            <a:off x="0" y="-7815"/>
            <a:ext cx="9144000" cy="78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itle 4"/>
          <p:cNvSpPr>
            <a:spLocks noGrp="1"/>
          </p:cNvSpPr>
          <p:nvPr>
            <p:ph type="title"/>
          </p:nvPr>
        </p:nvSpPr>
        <p:spPr/>
        <p:txBody>
          <a:bodyPr/>
          <a:lstStyle/>
          <a:p>
            <a:r>
              <a:rPr lang="en-US" sz="3600" b="1" dirty="0" smtClean="0"/>
              <a:t>DISCLAIMER</a:t>
            </a:r>
            <a:endParaRPr lang="en-US" sz="3600" b="1" dirty="0"/>
          </a:p>
        </p:txBody>
      </p:sp>
      <p:sp>
        <p:nvSpPr>
          <p:cNvPr id="14" name="Rectangle 13"/>
          <p:cNvSpPr/>
          <p:nvPr/>
        </p:nvSpPr>
        <p:spPr>
          <a:xfrm>
            <a:off x="933450" y="2551837"/>
            <a:ext cx="7835900" cy="2862322"/>
          </a:xfrm>
          <a:prstGeom prst="rect">
            <a:avLst/>
          </a:prstGeom>
        </p:spPr>
        <p:txBody>
          <a:bodyPr wrap="square">
            <a:spAutoFit/>
          </a:bodyPr>
          <a:lstStyle/>
          <a:p>
            <a:pPr marL="0" marR="0" lvl="0" indent="3175"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This presentation does not represent the </a:t>
            </a:r>
            <a:r>
              <a:rPr kumimoji="0" lang="en-US" sz="2400" b="0" i="0" u="none" strike="noStrike" kern="1200" cap="none" spc="0" normalizeH="0" baseline="0" noProof="0" dirty="0" smtClean="0">
                <a:ln>
                  <a:noFill/>
                </a:ln>
                <a:solidFill>
                  <a:srgbClr val="3F3F3F"/>
                </a:solidFill>
                <a:effectLst/>
                <a:uLnTx/>
                <a:uFillTx/>
                <a:latin typeface="Arial" panose="020B0604020202020204"/>
                <a:ea typeface="+mn-ea"/>
                <a:cs typeface="+mn-cs"/>
              </a:rPr>
              <a:t>association’s/the institution’s </a:t>
            </a: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position to induce or influence the participants for past, present, or future use or support of Novartis products</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78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 That Led to Discontinuation of Imatinib Occurred at Lower Rates After Switching to TASIGNA</a:t>
            </a:r>
            <a:r>
              <a:rPr lang="en-US" baseline="30000" dirty="0"/>
              <a:t>®</a:t>
            </a:r>
            <a:r>
              <a:rPr lang="en-US" dirty="0"/>
              <a:t> (</a:t>
            </a:r>
            <a:r>
              <a:rPr lang="en-US" dirty="0" err="1" smtClean="0"/>
              <a:t>nilotinib</a:t>
            </a:r>
            <a:r>
              <a:rPr lang="en-US" dirty="0" smtClean="0"/>
              <a:t>)</a:t>
            </a:r>
            <a:r>
              <a:rPr lang="en-US" baseline="30000" dirty="0" smtClean="0"/>
              <a:t>1,2,a</a:t>
            </a:r>
            <a:endParaRPr lang="en-US" baseline="30000" dirty="0"/>
          </a:p>
        </p:txBody>
      </p:sp>
      <p:sp>
        <p:nvSpPr>
          <p:cNvPr id="10" name="Content Placeholder 9"/>
          <p:cNvSpPr>
            <a:spLocks noGrp="1"/>
          </p:cNvSpPr>
          <p:nvPr>
            <p:ph idx="1"/>
          </p:nvPr>
        </p:nvSpPr>
        <p:spPr>
          <a:xfrm>
            <a:off x="236989" y="1151389"/>
            <a:ext cx="7296325" cy="866869"/>
          </a:xfrm>
        </p:spPr>
        <p:txBody>
          <a:bodyPr/>
          <a:lstStyle/>
          <a:p>
            <a:pPr>
              <a:lnSpc>
                <a:spcPct val="100000"/>
              </a:lnSpc>
              <a:spcBef>
                <a:spcPts val="0"/>
              </a:spcBef>
              <a:spcAft>
                <a:spcPts val="600"/>
              </a:spcAft>
            </a:pPr>
            <a:r>
              <a:rPr lang="en-US" sz="1800" dirty="0"/>
              <a:t>Nonhematologic AEs in imatinib-resistant and -intolerant patients </a:t>
            </a:r>
            <a:br>
              <a:rPr lang="en-US" sz="1800" dirty="0"/>
            </a:br>
            <a:r>
              <a:rPr lang="en-US" sz="1800" dirty="0"/>
              <a:t>with CML-CP after switching to TASIGNA 400 mg bid in the phase 2 </a:t>
            </a:r>
            <a:br>
              <a:rPr lang="en-US" sz="1800" dirty="0"/>
            </a:br>
            <a:r>
              <a:rPr lang="en-US" sz="1800" dirty="0"/>
              <a:t>Study 2101 (n = 95)</a:t>
            </a:r>
          </a:p>
          <a:p>
            <a:pPr>
              <a:lnSpc>
                <a:spcPct val="100000"/>
              </a:lnSpc>
              <a:spcBef>
                <a:spcPts val="0"/>
              </a:spcBef>
              <a:spcAft>
                <a:spcPts val="600"/>
              </a:spcAft>
            </a:pPr>
            <a:endParaRPr lang="en-US" sz="1800" dirty="0">
              <a:solidFill>
                <a:srgbClr val="080808"/>
              </a:solidFill>
            </a:endParaRPr>
          </a:p>
          <a:p>
            <a:pPr>
              <a:lnSpc>
                <a:spcPct val="100000"/>
              </a:lnSpc>
              <a:spcBef>
                <a:spcPts val="0"/>
              </a:spcBef>
              <a:spcAft>
                <a:spcPts val="600"/>
              </a:spcAft>
            </a:pPr>
            <a:endParaRPr lang="en-US" sz="1800" dirty="0"/>
          </a:p>
        </p:txBody>
      </p:sp>
      <p:sp>
        <p:nvSpPr>
          <p:cNvPr id="8" name="Text Placeholder 7"/>
          <p:cNvSpPr>
            <a:spLocks noGrp="1"/>
          </p:cNvSpPr>
          <p:nvPr>
            <p:ph type="body" sz="quarter" idx="13"/>
          </p:nvPr>
        </p:nvSpPr>
        <p:spPr>
          <a:xfrm>
            <a:off x="236989" y="6332989"/>
            <a:ext cx="8686800" cy="441325"/>
          </a:xfrm>
        </p:spPr>
        <p:txBody>
          <a:bodyPr/>
          <a:lstStyle/>
          <a:p>
            <a:r>
              <a:rPr lang="en-US" baseline="30000" dirty="0"/>
              <a:t>a</a:t>
            </a:r>
            <a:r>
              <a:rPr lang="en-US" dirty="0"/>
              <a:t>Reactivation of hepatitis B can occur in patients who are chronic carriers of this virus after receiving TKI treatment. Please refer to the TASIGNA Product label for additional information.</a:t>
            </a:r>
            <a:endParaRPr lang="fr-FR" dirty="0">
              <a:cs typeface="Arial"/>
            </a:endParaRPr>
          </a:p>
          <a:p>
            <a:r>
              <a:rPr lang="en-US" altLang="en-US" b="1" dirty="0"/>
              <a:t>References: </a:t>
            </a:r>
            <a:r>
              <a:rPr lang="fr-FR" dirty="0">
                <a:cs typeface="Arial"/>
              </a:rPr>
              <a:t>1. Cortes J et al. </a:t>
            </a:r>
            <a:r>
              <a:rPr lang="fr-FR" i="1" dirty="0">
                <a:cs typeface="Arial"/>
              </a:rPr>
              <a:t>Blood</a:t>
            </a:r>
            <a:r>
              <a:rPr lang="fr-FR" dirty="0">
                <a:cs typeface="Arial"/>
              </a:rPr>
              <a:t>. </a:t>
            </a:r>
            <a:r>
              <a:rPr lang="en-US" dirty="0">
                <a:cs typeface="Arial"/>
              </a:rPr>
              <a:t>2011;117(21):5600-5606. </a:t>
            </a:r>
            <a:r>
              <a:rPr lang="en-US" dirty="0" smtClean="0">
                <a:cs typeface="Arial"/>
              </a:rPr>
              <a:t>2. </a:t>
            </a:r>
            <a:r>
              <a:rPr lang="en-US" dirty="0">
                <a:solidFill>
                  <a:schemeClr val="accent4">
                    <a:lumMod val="75000"/>
                  </a:schemeClr>
                </a:solidFill>
              </a:rPr>
              <a:t>TASIGNA® (</a:t>
            </a:r>
            <a:r>
              <a:rPr lang="en-US" dirty="0" err="1">
                <a:solidFill>
                  <a:schemeClr val="accent4">
                    <a:lumMod val="75000"/>
                  </a:schemeClr>
                </a:solidFill>
              </a:rPr>
              <a:t>nilotinib</a:t>
            </a:r>
            <a:r>
              <a:rPr lang="en-US" dirty="0">
                <a:solidFill>
                  <a:schemeClr val="accent4">
                    <a:lumMod val="75000"/>
                  </a:schemeClr>
                </a:solidFill>
              </a:rPr>
              <a:t>) Indonesian Product Information based on CDS24.04.15 and CDS23.03.16</a:t>
            </a:r>
          </a:p>
        </p:txBody>
      </p:sp>
      <p:grpSp>
        <p:nvGrpSpPr>
          <p:cNvPr id="53" name="Group 52"/>
          <p:cNvGrpSpPr/>
          <p:nvPr/>
        </p:nvGrpSpPr>
        <p:grpSpPr>
          <a:xfrm>
            <a:off x="7597775" y="932012"/>
            <a:ext cx="1546225" cy="455463"/>
            <a:chOff x="7597775" y="932012"/>
            <a:chExt cx="1546225" cy="455463"/>
          </a:xfrm>
        </p:grpSpPr>
        <p:sp>
          <p:nvSpPr>
            <p:cNvPr id="54" name="Round Single Corner Rectangle 61"/>
            <p:cNvSpPr/>
            <p:nvPr/>
          </p:nvSpPr>
          <p:spPr>
            <a:xfrm flipH="1" flipV="1">
              <a:off x="7600950" y="932012"/>
              <a:ext cx="1543050" cy="452287"/>
            </a:xfrm>
            <a:prstGeom prst="round1Rect">
              <a:avLst/>
            </a:prstGeom>
            <a:solidFill>
              <a:srgbClr val="04799C"/>
            </a:solidFill>
            <a:ln>
              <a:noFill/>
            </a:ln>
            <a:effectLst>
              <a:outerShdw blurRad="101600" dist="50800" dir="5400000" algn="ctr" rotWithShape="0">
                <a:srgbClr val="000000">
                  <a:alpha val="23000"/>
                </a:srgbClr>
              </a:outerShdw>
            </a:effectLst>
            <a:scene3d>
              <a:camera prst="orthographicFront">
                <a:rot lat="0" lon="0" rev="0"/>
              </a:camera>
              <a:lightRig rig="brightRoom" dir="t">
                <a:rot lat="0" lon="0" rev="10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5" name="Rectangle 54"/>
            <p:cNvSpPr/>
            <p:nvPr/>
          </p:nvSpPr>
          <p:spPr>
            <a:xfrm>
              <a:off x="7597775" y="939800"/>
              <a:ext cx="1546225" cy="4476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Study 2101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24-month follow-up</a:t>
              </a:r>
            </a:p>
          </p:txBody>
        </p:sp>
      </p:grpSp>
      <p:grpSp>
        <p:nvGrpSpPr>
          <p:cNvPr id="4" name="Group 3"/>
          <p:cNvGrpSpPr/>
          <p:nvPr/>
        </p:nvGrpSpPr>
        <p:grpSpPr>
          <a:xfrm>
            <a:off x="364402" y="2093613"/>
            <a:ext cx="4388667" cy="3766016"/>
            <a:chOff x="364402" y="2093613"/>
            <a:chExt cx="4388667" cy="3766016"/>
          </a:xfrm>
        </p:grpSpPr>
        <p:sp>
          <p:nvSpPr>
            <p:cNvPr id="14" name="TextBox 13"/>
            <p:cNvSpPr txBox="1"/>
            <p:nvPr/>
          </p:nvSpPr>
          <p:spPr>
            <a:xfrm>
              <a:off x="1244512" y="2093613"/>
              <a:ext cx="331252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7125A"/>
                  </a:solidFill>
                  <a:effectLst/>
                  <a:uLnTx/>
                  <a:uFillTx/>
                  <a:latin typeface="Arial"/>
                  <a:ea typeface="+mn-ea"/>
                  <a:cs typeface="+mn-cs"/>
                </a:rPr>
                <a:t>Reasons for discontinuing imatinib at study entry, %</a:t>
              </a:r>
            </a:p>
          </p:txBody>
        </p:sp>
        <p:sp>
          <p:nvSpPr>
            <p:cNvPr id="16" name="Rectangle 15"/>
            <p:cNvSpPr/>
            <p:nvPr/>
          </p:nvSpPr>
          <p:spPr>
            <a:xfrm>
              <a:off x="1323873" y="5439614"/>
              <a:ext cx="129664" cy="129664"/>
            </a:xfrm>
            <a:prstGeom prst="rect">
              <a:avLst/>
            </a:prstGeom>
            <a:solidFill>
              <a:schemeClr val="accent3"/>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ound Same Side Corner Rectangle 16"/>
            <p:cNvSpPr/>
            <p:nvPr/>
          </p:nvSpPr>
          <p:spPr>
            <a:xfrm rot="5400000">
              <a:off x="3097164" y="1993565"/>
              <a:ext cx="228600" cy="2112573"/>
            </a:xfrm>
            <a:prstGeom prst="rect">
              <a:avLst/>
            </a:prstGeom>
            <a:solidFill>
              <a:schemeClr val="accent3"/>
            </a:solidFill>
            <a:ln>
              <a:noFill/>
            </a:ln>
            <a:effectLst/>
            <a:scene3d>
              <a:camera prst="orthographicFront">
                <a:rot lat="0" lon="0" rev="0"/>
              </a:camera>
              <a:lightRig rig="balanced" dir="t">
                <a:rot lat="0" lon="0" rev="2700000"/>
              </a:lightRig>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ound Same Side Corner Rectangle 17"/>
            <p:cNvSpPr/>
            <p:nvPr/>
          </p:nvSpPr>
          <p:spPr>
            <a:xfrm rot="5400000">
              <a:off x="2734023" y="2736974"/>
              <a:ext cx="228600" cy="1386292"/>
            </a:xfrm>
            <a:prstGeom prst="rect">
              <a:avLst/>
            </a:prstGeom>
            <a:solidFill>
              <a:schemeClr val="accent3"/>
            </a:solidFill>
            <a:ln>
              <a:noFill/>
            </a:ln>
            <a:effectLst/>
            <a:scene3d>
              <a:camera prst="orthographicFront">
                <a:rot lat="0" lon="0" rev="0"/>
              </a:camera>
              <a:lightRig rig="balanced" dir="t">
                <a:rot lat="0" lon="0" rev="2700000"/>
              </a:lightRig>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ound Same Side Corner Rectangle 18"/>
            <p:cNvSpPr/>
            <p:nvPr/>
          </p:nvSpPr>
          <p:spPr>
            <a:xfrm rot="5400000">
              <a:off x="2505983" y="3336317"/>
              <a:ext cx="228600" cy="948142"/>
            </a:xfrm>
            <a:prstGeom prst="rect">
              <a:avLst/>
            </a:prstGeom>
            <a:solidFill>
              <a:schemeClr val="accent3"/>
            </a:solidFill>
            <a:ln>
              <a:noFill/>
            </a:ln>
            <a:effectLst/>
            <a:scene3d>
              <a:camera prst="orthographicFront">
                <a:rot lat="0" lon="0" rev="0"/>
              </a:camera>
              <a:lightRig rig="balanced" dir="t">
                <a:rot lat="0" lon="0" rev="2700000"/>
              </a:lightRig>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ound Same Side Corner Rectangle 19"/>
            <p:cNvSpPr/>
            <p:nvPr/>
          </p:nvSpPr>
          <p:spPr>
            <a:xfrm rot="5400000">
              <a:off x="2441129" y="4550940"/>
              <a:ext cx="228600" cy="800504"/>
            </a:xfrm>
            <a:prstGeom prst="rect">
              <a:avLst/>
            </a:prstGeom>
            <a:solidFill>
              <a:schemeClr val="accent3"/>
            </a:solidFill>
            <a:ln>
              <a:noFill/>
            </a:ln>
            <a:effectLst/>
            <a:scene3d>
              <a:camera prst="orthographicFront">
                <a:rot lat="0" lon="0" rev="0"/>
              </a:camera>
              <a:lightRig rig="balanced" dir="t">
                <a:rot lat="0" lon="0" rev="2700000"/>
              </a:lightRig>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ound Same Side Corner Rectangle 20"/>
            <p:cNvSpPr/>
            <p:nvPr/>
          </p:nvSpPr>
          <p:spPr>
            <a:xfrm rot="5400000">
              <a:off x="2183954" y="4427847"/>
              <a:ext cx="228600" cy="286154"/>
            </a:xfrm>
            <a:prstGeom prst="rect">
              <a:avLst/>
            </a:prstGeom>
            <a:solidFill>
              <a:schemeClr val="accent3"/>
            </a:solidFill>
            <a:ln>
              <a:noFill/>
            </a:ln>
            <a:effectLst/>
            <a:scene3d>
              <a:camera prst="orthographicFront">
                <a:rot lat="0" lon="0" rev="0"/>
              </a:camera>
              <a:lightRig rig="balanced" dir="t">
                <a:rot lat="0" lon="0" rev="2700000"/>
              </a:lightRig>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ound Same Side Corner Rectangle 21"/>
            <p:cNvSpPr/>
            <p:nvPr/>
          </p:nvSpPr>
          <p:spPr>
            <a:xfrm rot="5400000">
              <a:off x="2139271" y="4083297"/>
              <a:ext cx="228600" cy="214718"/>
            </a:xfrm>
            <a:prstGeom prst="rect">
              <a:avLst/>
            </a:prstGeom>
            <a:solidFill>
              <a:schemeClr val="accent3"/>
            </a:solidFill>
            <a:ln>
              <a:noFill/>
            </a:ln>
            <a:effectLst/>
            <a:scene3d>
              <a:camera prst="orthographicFront">
                <a:rot lat="0" lon="0" rev="0"/>
              </a:camera>
              <a:lightRig rig="balanced" dir="t">
                <a:rot lat="0" lon="0" rev="2700000"/>
              </a:lightRig>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TextBox 25"/>
            <p:cNvSpPr txBox="1"/>
            <p:nvPr/>
          </p:nvSpPr>
          <p:spPr>
            <a:xfrm>
              <a:off x="364402" y="2916892"/>
              <a:ext cx="1760220" cy="246221"/>
            </a:xfrm>
            <a:prstGeom prst="rect">
              <a:avLst/>
            </a:prstGeom>
            <a:noFill/>
          </p:spPr>
          <p:txBody>
            <a:bodyPr wrap="square" lIns="0" tIns="0" rIns="9144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Rash/skin toxicity</a:t>
              </a:r>
            </a:p>
          </p:txBody>
        </p:sp>
        <p:sp>
          <p:nvSpPr>
            <p:cNvPr id="27" name="TextBox 26"/>
            <p:cNvSpPr txBox="1"/>
            <p:nvPr/>
          </p:nvSpPr>
          <p:spPr>
            <a:xfrm>
              <a:off x="364402" y="3298890"/>
              <a:ext cx="1760220" cy="246221"/>
            </a:xfrm>
            <a:prstGeom prst="rect">
              <a:avLst/>
            </a:prstGeom>
            <a:noFill/>
          </p:spPr>
          <p:txBody>
            <a:bodyPr wrap="square" lIns="0" tIns="0" rIns="9144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Fluid retention</a:t>
              </a:r>
            </a:p>
          </p:txBody>
        </p:sp>
        <p:sp>
          <p:nvSpPr>
            <p:cNvPr id="28" name="TextBox 27"/>
            <p:cNvSpPr txBox="1"/>
            <p:nvPr/>
          </p:nvSpPr>
          <p:spPr>
            <a:xfrm>
              <a:off x="364402" y="3680888"/>
              <a:ext cx="1760220" cy="246221"/>
            </a:xfrm>
            <a:prstGeom prst="rect">
              <a:avLst/>
            </a:prstGeom>
            <a:noFill/>
          </p:spPr>
          <p:txBody>
            <a:bodyPr wrap="square" lIns="0" tIns="0" rIns="9144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Diarrhea</a:t>
              </a:r>
            </a:p>
          </p:txBody>
        </p:sp>
        <p:sp>
          <p:nvSpPr>
            <p:cNvPr id="29" name="TextBox 28"/>
            <p:cNvSpPr txBox="1"/>
            <p:nvPr/>
          </p:nvSpPr>
          <p:spPr>
            <a:xfrm>
              <a:off x="364402" y="4062886"/>
              <a:ext cx="1760220" cy="246221"/>
            </a:xfrm>
            <a:prstGeom prst="rect">
              <a:avLst/>
            </a:prstGeom>
            <a:noFill/>
          </p:spPr>
          <p:txBody>
            <a:bodyPr wrap="square" lIns="0" tIns="0" rIns="9144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ALT elevations</a:t>
              </a:r>
            </a:p>
          </p:txBody>
        </p:sp>
        <p:sp>
          <p:nvSpPr>
            <p:cNvPr id="30" name="TextBox 29"/>
            <p:cNvSpPr txBox="1"/>
            <p:nvPr/>
          </p:nvSpPr>
          <p:spPr>
            <a:xfrm>
              <a:off x="364402" y="4444884"/>
              <a:ext cx="1760220" cy="246221"/>
            </a:xfrm>
            <a:prstGeom prst="rect">
              <a:avLst/>
            </a:prstGeom>
            <a:noFill/>
          </p:spPr>
          <p:txBody>
            <a:bodyPr wrap="square" lIns="0" tIns="0" rIns="9144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AST elevations</a:t>
              </a:r>
            </a:p>
          </p:txBody>
        </p:sp>
        <p:sp>
          <p:nvSpPr>
            <p:cNvPr id="31" name="TextBox 30"/>
            <p:cNvSpPr txBox="1"/>
            <p:nvPr/>
          </p:nvSpPr>
          <p:spPr>
            <a:xfrm>
              <a:off x="364402" y="4826881"/>
              <a:ext cx="1760220" cy="246221"/>
            </a:xfrm>
            <a:prstGeom prst="rect">
              <a:avLst/>
            </a:prstGeom>
            <a:noFill/>
          </p:spPr>
          <p:txBody>
            <a:bodyPr wrap="square" lIns="0" tIns="0" rIns="9144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Myalgia/arthralgia</a:t>
              </a:r>
            </a:p>
          </p:txBody>
        </p:sp>
        <p:sp>
          <p:nvSpPr>
            <p:cNvPr id="32" name="TextBox 31"/>
            <p:cNvSpPr txBox="1"/>
            <p:nvPr/>
          </p:nvSpPr>
          <p:spPr>
            <a:xfrm>
              <a:off x="1570039" y="5367186"/>
              <a:ext cx="2960015" cy="492443"/>
            </a:xfrm>
            <a:prstGeom prst="rect">
              <a:avLst/>
            </a:prstGeom>
            <a:noFill/>
          </p:spPr>
          <p:txBody>
            <a:bodyPr wrap="square" lIns="0" tIns="0" rIns="9144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5968">
                      <a:lumMod val="75000"/>
                    </a:srgbClr>
                  </a:solidFill>
                  <a:effectLst/>
                  <a:uLnTx/>
                  <a:uFillTx/>
                  <a:latin typeface="Arial"/>
                  <a:ea typeface="+mn-ea"/>
                  <a:cs typeface="+mn-cs"/>
                </a:rPr>
                <a:t>Grade 3/4 or persistent grade 2 AEs on frontline imatinib</a:t>
              </a:r>
            </a:p>
          </p:txBody>
        </p:sp>
        <p:sp>
          <p:nvSpPr>
            <p:cNvPr id="33" name="TextBox 32"/>
            <p:cNvSpPr txBox="1"/>
            <p:nvPr/>
          </p:nvSpPr>
          <p:spPr>
            <a:xfrm>
              <a:off x="2422589" y="4056354"/>
              <a:ext cx="345908" cy="274320"/>
            </a:xfrm>
            <a:prstGeom prst="rect">
              <a:avLst/>
            </a:prstGeom>
            <a:noFill/>
          </p:spPr>
          <p:txBody>
            <a:bodyPr wrap="square" lIns="0" tIns="0" rIns="9144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3</a:t>
              </a:r>
            </a:p>
          </p:txBody>
        </p:sp>
        <p:sp>
          <p:nvSpPr>
            <p:cNvPr id="34" name="TextBox 33"/>
            <p:cNvSpPr txBox="1"/>
            <p:nvPr/>
          </p:nvSpPr>
          <p:spPr>
            <a:xfrm>
              <a:off x="2511489" y="4440386"/>
              <a:ext cx="345908" cy="274320"/>
            </a:xfrm>
            <a:prstGeom prst="rect">
              <a:avLst/>
            </a:prstGeom>
            <a:noFill/>
          </p:spPr>
          <p:txBody>
            <a:bodyPr wrap="square" lIns="0" tIns="0" rIns="9144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4</a:t>
              </a:r>
            </a:p>
          </p:txBody>
        </p:sp>
        <p:sp>
          <p:nvSpPr>
            <p:cNvPr id="35" name="TextBox 34"/>
            <p:cNvSpPr txBox="1"/>
            <p:nvPr/>
          </p:nvSpPr>
          <p:spPr>
            <a:xfrm>
              <a:off x="3044889" y="4824420"/>
              <a:ext cx="345908" cy="274320"/>
            </a:xfrm>
            <a:prstGeom prst="rect">
              <a:avLst/>
            </a:prstGeom>
            <a:noFill/>
          </p:spPr>
          <p:txBody>
            <a:bodyPr wrap="square" lIns="0" tIns="0" rIns="9144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11</a:t>
              </a:r>
            </a:p>
          </p:txBody>
        </p:sp>
        <p:sp>
          <p:nvSpPr>
            <p:cNvPr id="36" name="TextBox 35"/>
            <p:cNvSpPr txBox="1"/>
            <p:nvPr/>
          </p:nvSpPr>
          <p:spPr>
            <a:xfrm>
              <a:off x="3121089" y="3672322"/>
              <a:ext cx="345908" cy="274320"/>
            </a:xfrm>
            <a:prstGeom prst="rect">
              <a:avLst/>
            </a:prstGeom>
            <a:noFill/>
          </p:spPr>
          <p:txBody>
            <a:bodyPr wrap="square" lIns="0" tIns="0" rIns="9144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13</a:t>
              </a:r>
            </a:p>
          </p:txBody>
        </p:sp>
        <p:sp>
          <p:nvSpPr>
            <p:cNvPr id="37" name="TextBox 36"/>
            <p:cNvSpPr txBox="1"/>
            <p:nvPr/>
          </p:nvSpPr>
          <p:spPr>
            <a:xfrm>
              <a:off x="3578289" y="3288290"/>
              <a:ext cx="345908" cy="274320"/>
            </a:xfrm>
            <a:prstGeom prst="rect">
              <a:avLst/>
            </a:prstGeom>
            <a:noFill/>
          </p:spPr>
          <p:txBody>
            <a:bodyPr wrap="square" lIns="0" tIns="0" rIns="9144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19</a:t>
              </a:r>
            </a:p>
          </p:txBody>
        </p:sp>
        <p:sp>
          <p:nvSpPr>
            <p:cNvPr id="38" name="TextBox 37"/>
            <p:cNvSpPr txBox="1"/>
            <p:nvPr/>
          </p:nvSpPr>
          <p:spPr>
            <a:xfrm>
              <a:off x="4330627" y="2904258"/>
              <a:ext cx="345908" cy="274320"/>
            </a:xfrm>
            <a:prstGeom prst="rect">
              <a:avLst/>
            </a:prstGeom>
            <a:noFill/>
          </p:spPr>
          <p:txBody>
            <a:bodyPr wrap="square" lIns="0" tIns="0" rIns="9144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29</a:t>
              </a:r>
            </a:p>
          </p:txBody>
        </p:sp>
        <p:cxnSp>
          <p:nvCxnSpPr>
            <p:cNvPr id="39" name="Straight Connector 38"/>
            <p:cNvCxnSpPr/>
            <p:nvPr/>
          </p:nvCxnSpPr>
          <p:spPr>
            <a:xfrm>
              <a:off x="2146212" y="2865272"/>
              <a:ext cx="0" cy="2272844"/>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158071" y="5131868"/>
              <a:ext cx="2594998" cy="0"/>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4927449" y="2093613"/>
            <a:ext cx="3467792" cy="3766016"/>
            <a:chOff x="5352962" y="2093613"/>
            <a:chExt cx="3467792" cy="3766016"/>
          </a:xfrm>
        </p:grpSpPr>
        <p:sp>
          <p:nvSpPr>
            <p:cNvPr id="15" name="TextBox 14"/>
            <p:cNvSpPr txBox="1"/>
            <p:nvPr/>
          </p:nvSpPr>
          <p:spPr>
            <a:xfrm>
              <a:off x="5352962" y="2093613"/>
              <a:ext cx="31980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7125A"/>
                  </a:solidFill>
                  <a:effectLst/>
                  <a:uLnTx/>
                  <a:uFillTx/>
                  <a:latin typeface="Arial"/>
                  <a:ea typeface="+mn-ea"/>
                  <a:cs typeface="+mn-cs"/>
                </a:rPr>
                <a:t>Recurrence after </a:t>
              </a:r>
              <a:br>
                <a:rPr kumimoji="0" lang="en-US" sz="1800" b="1" i="0" u="none" strike="noStrike" kern="1200" cap="none" spc="0" normalizeH="0" baseline="0" noProof="0" dirty="0">
                  <a:ln>
                    <a:noFill/>
                  </a:ln>
                  <a:solidFill>
                    <a:srgbClr val="37125A"/>
                  </a:solidFill>
                  <a:effectLst/>
                  <a:uLnTx/>
                  <a:uFillTx/>
                  <a:latin typeface="Arial"/>
                  <a:ea typeface="+mn-ea"/>
                  <a:cs typeface="+mn-cs"/>
                </a:rPr>
              </a:br>
              <a:r>
                <a:rPr kumimoji="0" lang="en-US" sz="1800" b="1" i="0" u="none" strike="noStrike" kern="1200" cap="none" spc="0" normalizeH="0" baseline="0" noProof="0" dirty="0">
                  <a:ln>
                    <a:noFill/>
                  </a:ln>
                  <a:solidFill>
                    <a:srgbClr val="37125A"/>
                  </a:solidFill>
                  <a:effectLst/>
                  <a:uLnTx/>
                  <a:uFillTx/>
                  <a:latin typeface="Arial"/>
                  <a:ea typeface="+mn-ea"/>
                  <a:cs typeface="+mn-cs"/>
                </a:rPr>
                <a:t>switching to TASIGNA, %</a:t>
              </a:r>
            </a:p>
          </p:txBody>
        </p:sp>
        <p:sp>
          <p:nvSpPr>
            <p:cNvPr id="23" name="Rectangle 22"/>
            <p:cNvSpPr/>
            <p:nvPr/>
          </p:nvSpPr>
          <p:spPr>
            <a:xfrm>
              <a:off x="5539881" y="5439614"/>
              <a:ext cx="129664" cy="129664"/>
            </a:xfrm>
            <a:prstGeom prst="rect">
              <a:avLst/>
            </a:prstGeom>
            <a:solidFill>
              <a:schemeClr val="accent1"/>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TextBox 46"/>
            <p:cNvSpPr txBox="1"/>
            <p:nvPr/>
          </p:nvSpPr>
          <p:spPr>
            <a:xfrm>
              <a:off x="5821264" y="5367186"/>
              <a:ext cx="2999490" cy="492443"/>
            </a:xfrm>
            <a:prstGeom prst="rect">
              <a:avLst/>
            </a:prstGeom>
            <a:noFill/>
          </p:spPr>
          <p:txBody>
            <a:bodyPr wrap="square" lIns="0" tIns="0" rIns="9144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5968">
                      <a:lumMod val="75000"/>
                    </a:srgbClr>
                  </a:solidFill>
                  <a:effectLst/>
                  <a:uLnTx/>
                  <a:uFillTx/>
                  <a:latin typeface="Arial"/>
                  <a:ea typeface="+mn-ea"/>
                  <a:cs typeface="+mn-cs"/>
                </a:rPr>
                <a:t>Grade 3/4 or persistent grade 2 AEs after switching to TASIGNA</a:t>
              </a:r>
            </a:p>
          </p:txBody>
        </p:sp>
        <p:grpSp>
          <p:nvGrpSpPr>
            <p:cNvPr id="6" name="Group 5"/>
            <p:cNvGrpSpPr/>
            <p:nvPr/>
          </p:nvGrpSpPr>
          <p:grpSpPr>
            <a:xfrm>
              <a:off x="5470759" y="2865272"/>
              <a:ext cx="3003284" cy="2272844"/>
              <a:chOff x="5199155" y="2738524"/>
              <a:chExt cx="3003284" cy="2272844"/>
            </a:xfrm>
          </p:grpSpPr>
          <p:sp>
            <p:nvSpPr>
              <p:cNvPr id="24" name="Round Same Side Corner Rectangle 23"/>
              <p:cNvSpPr/>
              <p:nvPr/>
            </p:nvSpPr>
            <p:spPr>
              <a:xfrm rot="5400000">
                <a:off x="5208375" y="3586690"/>
                <a:ext cx="228600" cy="214718"/>
              </a:xfrm>
              <a:prstGeom prst="rect">
                <a:avLst/>
              </a:prstGeom>
              <a:solidFill>
                <a:schemeClr val="accent1"/>
              </a:solidFill>
              <a:ln>
                <a:noFill/>
              </a:ln>
              <a:effectLst/>
              <a:scene3d>
                <a:camera prst="orthographicFront">
                  <a:rot lat="0" lon="0" rev="0"/>
                </a:camera>
                <a:lightRig rig="balanced" dir="t">
                  <a:rot lat="0" lon="0" rev="2700000"/>
                </a:lightRig>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ound Same Side Corner Rectangle 24"/>
              <p:cNvSpPr/>
              <p:nvPr/>
            </p:nvSpPr>
            <p:spPr>
              <a:xfrm rot="5400000">
                <a:off x="5132784" y="4033584"/>
                <a:ext cx="228600" cy="81466"/>
              </a:xfrm>
              <a:prstGeom prst="rect">
                <a:avLst/>
              </a:prstGeom>
              <a:solidFill>
                <a:schemeClr val="accent1"/>
              </a:solidFill>
              <a:ln>
                <a:noFill/>
              </a:ln>
              <a:effectLst/>
              <a:scene3d>
                <a:camera prst="orthographicFront">
                  <a:rot lat="0" lon="0" rev="0"/>
                </a:camera>
                <a:lightRig rig="balanced" dir="t">
                  <a:rot lat="0" lon="0" rev="2700000"/>
                </a:lightRig>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0" name="Straight Connector 39"/>
              <p:cNvCxnSpPr/>
              <p:nvPr/>
            </p:nvCxnSpPr>
            <p:spPr>
              <a:xfrm>
                <a:off x="5206351" y="2738524"/>
                <a:ext cx="0" cy="2272844"/>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497830" y="3570198"/>
                <a:ext cx="182880" cy="215444"/>
              </a:xfrm>
              <a:prstGeom prst="rect">
                <a:avLst/>
              </a:prstGeom>
              <a:noFill/>
            </p:spPr>
            <p:txBody>
              <a:bodyPr wrap="square" lIns="0" tIns="0" rIns="9144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3</a:t>
                </a:r>
              </a:p>
            </p:txBody>
          </p:sp>
          <p:sp>
            <p:nvSpPr>
              <p:cNvPr id="42" name="TextBox 41"/>
              <p:cNvSpPr txBox="1"/>
              <p:nvPr/>
            </p:nvSpPr>
            <p:spPr>
              <a:xfrm>
                <a:off x="5350510" y="3981128"/>
                <a:ext cx="182880" cy="215444"/>
              </a:xfrm>
              <a:prstGeom prst="rect">
                <a:avLst/>
              </a:prstGeom>
              <a:noFill/>
            </p:spPr>
            <p:txBody>
              <a:bodyPr wrap="square" lIns="0" tIns="0" rIns="9144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1</a:t>
                </a:r>
              </a:p>
            </p:txBody>
          </p:sp>
          <p:sp>
            <p:nvSpPr>
              <p:cNvPr id="43" name="TextBox 42"/>
              <p:cNvSpPr txBox="1"/>
              <p:nvPr/>
            </p:nvSpPr>
            <p:spPr>
              <a:xfrm>
                <a:off x="5276538" y="2834768"/>
                <a:ext cx="182880" cy="215444"/>
              </a:xfrm>
              <a:prstGeom prst="rect">
                <a:avLst/>
              </a:prstGeom>
              <a:noFill/>
            </p:spPr>
            <p:txBody>
              <a:bodyPr wrap="square" lIns="0" tIns="0" rIns="9144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0</a:t>
                </a:r>
              </a:p>
            </p:txBody>
          </p:sp>
          <p:sp>
            <p:nvSpPr>
              <p:cNvPr id="44" name="TextBox 43"/>
              <p:cNvSpPr txBox="1"/>
              <p:nvPr/>
            </p:nvSpPr>
            <p:spPr>
              <a:xfrm>
                <a:off x="5276538" y="3221533"/>
                <a:ext cx="182880" cy="215444"/>
              </a:xfrm>
              <a:prstGeom prst="rect">
                <a:avLst/>
              </a:prstGeom>
              <a:noFill/>
            </p:spPr>
            <p:txBody>
              <a:bodyPr wrap="square" lIns="0" tIns="0" rIns="9144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0</a:t>
                </a:r>
              </a:p>
            </p:txBody>
          </p:sp>
          <p:sp>
            <p:nvSpPr>
              <p:cNvPr id="45" name="TextBox 44"/>
              <p:cNvSpPr txBox="1"/>
              <p:nvPr/>
            </p:nvSpPr>
            <p:spPr>
              <a:xfrm>
                <a:off x="5276538" y="4343675"/>
                <a:ext cx="182880" cy="215444"/>
              </a:xfrm>
              <a:prstGeom prst="rect">
                <a:avLst/>
              </a:prstGeom>
              <a:noFill/>
            </p:spPr>
            <p:txBody>
              <a:bodyPr wrap="square" lIns="0" tIns="0" rIns="9144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0</a:t>
                </a:r>
              </a:p>
            </p:txBody>
          </p:sp>
          <p:sp>
            <p:nvSpPr>
              <p:cNvPr id="46" name="TextBox 45"/>
              <p:cNvSpPr txBox="1"/>
              <p:nvPr/>
            </p:nvSpPr>
            <p:spPr>
              <a:xfrm>
                <a:off x="5276538" y="4730440"/>
                <a:ext cx="182880" cy="215444"/>
              </a:xfrm>
              <a:prstGeom prst="rect">
                <a:avLst/>
              </a:prstGeom>
              <a:noFill/>
            </p:spPr>
            <p:txBody>
              <a:bodyPr wrap="square" lIns="0" tIns="0" rIns="9144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5968">
                        <a:lumMod val="75000"/>
                      </a:srgbClr>
                    </a:solidFill>
                    <a:effectLst/>
                    <a:uLnTx/>
                    <a:uFillTx/>
                    <a:latin typeface="Arial"/>
                    <a:ea typeface="+mn-ea"/>
                    <a:cs typeface="+mn-cs"/>
                  </a:rPr>
                  <a:t>0</a:t>
                </a:r>
              </a:p>
            </p:txBody>
          </p:sp>
          <p:cxnSp>
            <p:nvCxnSpPr>
              <p:cNvPr id="57" name="Straight Connector 56"/>
              <p:cNvCxnSpPr>
                <a:cxnSpLocks/>
              </p:cNvCxnSpPr>
              <p:nvPr/>
            </p:nvCxnSpPr>
            <p:spPr>
              <a:xfrm>
                <a:off x="5199155" y="5005120"/>
                <a:ext cx="3003284" cy="0"/>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9600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481"/>
            <a:ext cx="8915400" cy="876019"/>
          </a:xfrm>
        </p:spPr>
        <p:txBody>
          <a:bodyPr/>
          <a:lstStyle/>
          <a:p>
            <a:r>
              <a:rPr lang="en-US" sz="1800" dirty="0"/>
              <a:t>ENESTcmr Evaluated Whether Switch to TASIGNA</a:t>
            </a:r>
            <a:r>
              <a:rPr lang="en-US" sz="1800" baseline="30000" dirty="0"/>
              <a:t>®</a:t>
            </a:r>
            <a:r>
              <a:rPr lang="en-US" sz="1800" dirty="0"/>
              <a:t> (nilotinib) Could Improve Responses in Patients With Detectable Disease on Long-Term Imatinib</a:t>
            </a:r>
            <a:r>
              <a:rPr lang="en-US" sz="1800" baseline="30000" dirty="0"/>
              <a:t>1,2</a:t>
            </a:r>
          </a:p>
        </p:txBody>
      </p:sp>
      <p:sp>
        <p:nvSpPr>
          <p:cNvPr id="34" name="Text Placeholder 5"/>
          <p:cNvSpPr>
            <a:spLocks noGrp="1"/>
          </p:cNvSpPr>
          <p:nvPr>
            <p:ph type="body" sz="quarter" idx="13"/>
          </p:nvPr>
        </p:nvSpPr>
        <p:spPr>
          <a:xfrm>
            <a:off x="236989" y="6332989"/>
            <a:ext cx="8686800" cy="441325"/>
          </a:xfrm>
        </p:spPr>
        <p:txBody>
          <a:bodyPr/>
          <a:lstStyle/>
          <a:p>
            <a:pPr lvl="0"/>
            <a:r>
              <a:rPr lang="en-US" baseline="30000" dirty="0">
                <a:ea typeface="Calibri"/>
                <a:cs typeface="Franklin Gothic Std No.2"/>
              </a:rPr>
              <a:t>a</a:t>
            </a:r>
            <a:r>
              <a:rPr lang="en-US" dirty="0">
                <a:ea typeface="Calibri"/>
                <a:cs typeface="Franklin Gothic Std No.2"/>
              </a:rPr>
              <a:t>Loss of response confirmed </a:t>
            </a:r>
            <a:r>
              <a:rPr lang="en-US" dirty="0" smtClean="0">
                <a:ea typeface="Calibri"/>
                <a:cs typeface="Franklin Gothic Std No.2"/>
              </a:rPr>
              <a:t>in 2 consecutive </a:t>
            </a:r>
            <a:r>
              <a:rPr lang="en-US" dirty="0">
                <a:ea typeface="Calibri"/>
                <a:cs typeface="Franklin Gothic Std No.2"/>
              </a:rPr>
              <a:t>assessments, including loss of </a:t>
            </a:r>
            <a:r>
              <a:rPr lang="en-US" dirty="0" smtClean="0">
                <a:ea typeface="Calibri"/>
                <a:cs typeface="Franklin Gothic Std No.2"/>
              </a:rPr>
              <a:t>CHR, </a:t>
            </a:r>
            <a:r>
              <a:rPr lang="en-US" dirty="0" err="1" smtClean="0">
                <a:ea typeface="Calibri"/>
                <a:cs typeface="Franklin Gothic Std No.2"/>
              </a:rPr>
              <a:t>CCyR</a:t>
            </a:r>
            <a:r>
              <a:rPr lang="en-US" dirty="0" smtClean="0">
                <a:ea typeface="Calibri"/>
                <a:cs typeface="Franklin Gothic Std No.2"/>
              </a:rPr>
              <a:t>, or MMR.</a:t>
            </a:r>
            <a:endParaRPr lang="en-US" dirty="0">
              <a:ea typeface="Calibri"/>
              <a:cs typeface="Times New Roman"/>
            </a:endParaRPr>
          </a:p>
          <a:p>
            <a:r>
              <a:rPr lang="en-US" altLang="en-US" b="1" dirty="0"/>
              <a:t>References: </a:t>
            </a:r>
            <a:r>
              <a:rPr lang="en-US" dirty="0"/>
              <a:t>1. Hughes TP et al. </a:t>
            </a:r>
            <a:r>
              <a:rPr lang="en-US" i="1" dirty="0"/>
              <a:t>Blood. </a:t>
            </a:r>
            <a:r>
              <a:rPr lang="en-US" dirty="0"/>
              <a:t>2014;124(5):729-736. 2. Hughes TP et al. </a:t>
            </a:r>
            <a:r>
              <a:rPr lang="en-US" i="1" dirty="0"/>
              <a:t>Haematologica. </a:t>
            </a:r>
            <a:r>
              <a:rPr lang="en-US" dirty="0"/>
              <a:t>2015;100:abstract P229.</a:t>
            </a:r>
            <a:endParaRPr lang="en-US" dirty="0">
              <a:solidFill>
                <a:srgbClr val="FF0000"/>
              </a:solidFill>
              <a:ea typeface="Calibri"/>
              <a:cs typeface="Times New Roman"/>
            </a:endParaRPr>
          </a:p>
        </p:txBody>
      </p:sp>
      <p:sp>
        <p:nvSpPr>
          <p:cNvPr id="74" name="Rectangle 73"/>
          <p:cNvSpPr/>
          <p:nvPr/>
        </p:nvSpPr>
        <p:spPr>
          <a:xfrm>
            <a:off x="236989" y="1151389"/>
            <a:ext cx="2581104" cy="1954381"/>
          </a:xfrm>
          <a:prstGeom prst="rect">
            <a:avLst/>
          </a:prstGeom>
          <a:noFill/>
          <a:ln w="9525" cap="flat" cmpd="sng" algn="ctr">
            <a:noFill/>
            <a:prstDash val="solid"/>
          </a:ln>
          <a:effectLst/>
          <a:scene3d>
            <a:camera prst="orthographicFront"/>
            <a:lightRig rig="soft" dir="t"/>
          </a:scene3d>
          <a:sp3d prstMaterial="matte">
            <a:bevelB w="25400" h="25400"/>
          </a:sp3d>
        </p:spPr>
        <p:txBody>
          <a:bodyPr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99CCFF"/>
              </a:buClr>
              <a:buSzPct val="125000"/>
              <a:buFontTx/>
              <a:buNone/>
              <a:tabLst/>
              <a:defRPr/>
            </a:pPr>
            <a:r>
              <a:rPr kumimoji="0" lang="en-US" sz="1600" b="1" i="0" u="none" strike="noStrike" kern="0" cap="none" spc="0" normalizeH="0" baseline="0" noProof="0" dirty="0">
                <a:ln>
                  <a:noFill/>
                </a:ln>
                <a:solidFill>
                  <a:srgbClr val="4F5968">
                    <a:lumMod val="75000"/>
                  </a:srgbClr>
                </a:solidFill>
                <a:effectLst/>
                <a:uLnTx/>
                <a:uFillTx/>
                <a:latin typeface="Arial"/>
                <a:ea typeface="+mn-ea"/>
                <a:cs typeface="+mn-cs"/>
              </a:rPr>
              <a:t>Eligibility</a:t>
            </a:r>
          </a:p>
          <a:p>
            <a:pPr marL="228600" marR="0" lvl="0" indent="-228600" algn="l" defTabSz="457200" rtl="0" eaLnBrk="1" fontAlgn="auto" latinLnBrk="0" hangingPunct="1">
              <a:lnSpc>
                <a:spcPct val="100000"/>
              </a:lnSpc>
              <a:spcBef>
                <a:spcPts val="300"/>
              </a:spcBef>
              <a:spcAft>
                <a:spcPts val="300"/>
              </a:spcAft>
              <a:buClr>
                <a:srgbClr val="DC7B23"/>
              </a:buClr>
              <a:buSzPct val="125000"/>
              <a:buFont typeface="Arial" panose="020B0604020202020204" pitchFamily="34" charset="0"/>
              <a:buChar char="•"/>
              <a:tabLst/>
              <a:defRPr/>
            </a:pPr>
            <a:r>
              <a:rPr kumimoji="0" lang="en-US" sz="1600" b="0" i="0" u="none" strike="noStrike" kern="0" cap="none" spc="0" normalizeH="0" baseline="0" noProof="0" dirty="0">
                <a:ln>
                  <a:noFill/>
                </a:ln>
                <a:solidFill>
                  <a:srgbClr val="4F5968">
                    <a:lumMod val="75000"/>
                  </a:srgbClr>
                </a:solidFill>
                <a:effectLst/>
                <a:uLnTx/>
                <a:uFillTx/>
                <a:latin typeface="Arial"/>
                <a:ea typeface="+mn-ea"/>
                <a:cs typeface="+mn-cs"/>
              </a:rPr>
              <a:t>Ph+ CML-CP</a:t>
            </a:r>
          </a:p>
          <a:p>
            <a:pPr marL="228600" marR="0" lvl="0" indent="-228600" algn="l" defTabSz="457200" rtl="0" eaLnBrk="1" fontAlgn="auto" latinLnBrk="0" hangingPunct="1">
              <a:lnSpc>
                <a:spcPct val="100000"/>
              </a:lnSpc>
              <a:spcBef>
                <a:spcPts val="300"/>
              </a:spcBef>
              <a:spcAft>
                <a:spcPts val="300"/>
              </a:spcAft>
              <a:buClr>
                <a:srgbClr val="DC7B23"/>
              </a:buClr>
              <a:buSzPct val="125000"/>
              <a:buFont typeface="Arial" panose="020B0604020202020204" pitchFamily="34" charset="0"/>
              <a:buChar char="•"/>
              <a:tabLst/>
              <a:defRPr/>
            </a:pPr>
            <a:r>
              <a:rPr kumimoji="0" lang="en-US" sz="1600" b="0" i="0" u="none" strike="noStrike" kern="0" cap="none" spc="0" normalizeH="0" baseline="0" noProof="0" dirty="0">
                <a:ln>
                  <a:noFill/>
                </a:ln>
                <a:solidFill>
                  <a:srgbClr val="4F5968">
                    <a:lumMod val="75000"/>
                  </a:srgbClr>
                </a:solidFill>
                <a:effectLst/>
                <a:uLnTx/>
                <a:uFillTx/>
                <a:latin typeface="Arial"/>
                <a:ea typeface="+mn-ea"/>
                <a:cs typeface="+mn-cs"/>
              </a:rPr>
              <a:t>≥2 years prior imatinib</a:t>
            </a:r>
          </a:p>
          <a:p>
            <a:pPr marL="228600" marR="0" lvl="0" indent="-228600" algn="l" defTabSz="457200" rtl="0" eaLnBrk="1" fontAlgn="auto" latinLnBrk="0" hangingPunct="1">
              <a:lnSpc>
                <a:spcPct val="100000"/>
              </a:lnSpc>
              <a:spcBef>
                <a:spcPts val="300"/>
              </a:spcBef>
              <a:spcAft>
                <a:spcPts val="300"/>
              </a:spcAft>
              <a:buClr>
                <a:srgbClr val="DC7B23"/>
              </a:buClr>
              <a:buSzPct val="125000"/>
              <a:buFont typeface="Arial" panose="020B0604020202020204" pitchFamily="34" charset="0"/>
              <a:buChar char="•"/>
              <a:tabLst/>
              <a:defRPr/>
            </a:pPr>
            <a:r>
              <a:rPr kumimoji="0" lang="en-US" sz="1600" b="0" i="0" u="none" strike="noStrike" kern="0" cap="none" spc="0" normalizeH="0" baseline="0" noProof="0" dirty="0">
                <a:ln>
                  <a:noFill/>
                </a:ln>
                <a:solidFill>
                  <a:srgbClr val="4F5968">
                    <a:lumMod val="75000"/>
                  </a:srgbClr>
                </a:solidFill>
                <a:effectLst/>
                <a:uLnTx/>
                <a:uFillTx/>
                <a:latin typeface="Arial"/>
                <a:ea typeface="+mn-ea"/>
                <a:cs typeface="+mn-cs"/>
              </a:rPr>
              <a:t>CCyR</a:t>
            </a:r>
          </a:p>
          <a:p>
            <a:pPr marL="228600" marR="0" lvl="0" indent="-228600" algn="l" defTabSz="457200" rtl="0" eaLnBrk="1" fontAlgn="auto" latinLnBrk="0" hangingPunct="1">
              <a:lnSpc>
                <a:spcPct val="100000"/>
              </a:lnSpc>
              <a:spcBef>
                <a:spcPts val="300"/>
              </a:spcBef>
              <a:spcAft>
                <a:spcPts val="300"/>
              </a:spcAft>
              <a:buClr>
                <a:srgbClr val="DC7B23"/>
              </a:buClr>
              <a:buSzPct val="125000"/>
              <a:buFont typeface="Arial" panose="020B0604020202020204" pitchFamily="34" charset="0"/>
              <a:buChar char="•"/>
              <a:tabLst/>
              <a:defRPr/>
            </a:pPr>
            <a:r>
              <a:rPr kumimoji="0" lang="en-US" sz="1600" b="0" i="0" u="none" strike="noStrike" kern="0" cap="none" spc="0" normalizeH="0" baseline="0" noProof="0" dirty="0">
                <a:ln>
                  <a:noFill/>
                </a:ln>
                <a:solidFill>
                  <a:srgbClr val="4F5968">
                    <a:lumMod val="75000"/>
                  </a:srgbClr>
                </a:solidFill>
                <a:effectLst/>
                <a:uLnTx/>
                <a:uFillTx/>
                <a:latin typeface="Arial"/>
                <a:ea typeface="+mn-ea"/>
                <a:cs typeface="+mn-cs"/>
              </a:rPr>
              <a:t>Detectable BCR-ABL</a:t>
            </a:r>
          </a:p>
          <a:p>
            <a:pPr marL="0" marR="0" lvl="0" indent="0" algn="l" defTabSz="457200" rtl="0" eaLnBrk="1" fontAlgn="auto" latinLnBrk="0" hangingPunct="1">
              <a:lnSpc>
                <a:spcPct val="100000"/>
              </a:lnSpc>
              <a:spcBef>
                <a:spcPts val="300"/>
              </a:spcBef>
              <a:spcAft>
                <a:spcPts val="300"/>
              </a:spcAft>
              <a:buClr>
                <a:srgbClr val="99CCFF"/>
              </a:buClr>
              <a:buSzPct val="125000"/>
              <a:buFontTx/>
              <a:buNone/>
              <a:tabLst/>
              <a:defRPr/>
            </a:pPr>
            <a:endParaRPr kumimoji="0" lang="en-US" sz="1600" b="0" i="0" u="none" strike="noStrike" kern="0" cap="none" spc="0" normalizeH="0" baseline="0" noProof="0" dirty="0">
              <a:ln>
                <a:noFill/>
              </a:ln>
              <a:solidFill>
                <a:srgbClr val="4F5968">
                  <a:lumMod val="75000"/>
                </a:srgbClr>
              </a:solidFill>
              <a:effectLst/>
              <a:uLnTx/>
              <a:uFillTx/>
              <a:latin typeface="Arial"/>
              <a:ea typeface="+mn-ea"/>
              <a:cs typeface="+mn-cs"/>
            </a:endParaRPr>
          </a:p>
        </p:txBody>
      </p:sp>
      <p:sp>
        <p:nvSpPr>
          <p:cNvPr id="75" name="Right Arrow 74"/>
          <p:cNvSpPr/>
          <p:nvPr/>
        </p:nvSpPr>
        <p:spPr>
          <a:xfrm>
            <a:off x="3794415" y="4097821"/>
            <a:ext cx="4299567" cy="709798"/>
          </a:xfrm>
          <a:prstGeom prst="rightArrow">
            <a:avLst>
              <a:gd name="adj1" fmla="val 67866"/>
              <a:gd name="adj2" fmla="val 76456"/>
            </a:avLst>
          </a:prstGeom>
          <a:solidFill>
            <a:schemeClr val="accent3"/>
          </a:solidFill>
          <a:ln w="9525" cap="flat" cmpd="sng" algn="ctr">
            <a:noFill/>
            <a:prstDash val="solid"/>
          </a:ln>
          <a:effectLst/>
          <a:scene3d>
            <a:camera prst="orthographicFront">
              <a:rot lat="0" lon="0" rev="0"/>
            </a:camera>
            <a:lightRig rig="balanced" dir="t">
              <a:rot lat="0" lon="0" rev="8700000"/>
            </a:lightRig>
          </a:scene3d>
          <a:sp3d/>
        </p:spPr>
        <p:txBody>
          <a:bodyPr lIns="18288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Continue same dose of imatinib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(n=103)</a:t>
            </a:r>
          </a:p>
        </p:txBody>
      </p:sp>
      <p:sp>
        <p:nvSpPr>
          <p:cNvPr id="76" name="Right Arrow 75"/>
          <p:cNvSpPr/>
          <p:nvPr/>
        </p:nvSpPr>
        <p:spPr>
          <a:xfrm>
            <a:off x="3772781" y="1287852"/>
            <a:ext cx="4326475" cy="709798"/>
          </a:xfrm>
          <a:prstGeom prst="rightArrow">
            <a:avLst>
              <a:gd name="adj1" fmla="val 70013"/>
              <a:gd name="adj2" fmla="val 76456"/>
            </a:avLst>
          </a:prstGeom>
          <a:solidFill>
            <a:schemeClr val="accent1"/>
          </a:solidFill>
          <a:ln w="9525" cap="flat" cmpd="sng" algn="ctr">
            <a:noFill/>
            <a:prstDash val="solid"/>
          </a:ln>
          <a:effectLst/>
          <a:scene3d>
            <a:camera prst="orthographicFront">
              <a:rot lat="0" lon="0" rev="0"/>
            </a:camera>
            <a:lightRig rig="balanced" dir="t">
              <a:rot lat="0" lon="0" rev="8700000"/>
            </a:lightRig>
          </a:scene3d>
          <a:sp3d/>
        </p:spPr>
        <p:txBody>
          <a:bodyPr lIns="18288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TASIGNA </a:t>
            </a:r>
            <a:r>
              <a:rPr kumimoji="0" lang="en-US" sz="1600" b="0" i="0" u="none" strike="noStrike" kern="0" cap="none" spc="0" normalizeH="0" baseline="0" noProof="0" dirty="0">
                <a:ln>
                  <a:noFill/>
                </a:ln>
                <a:solidFill>
                  <a:srgbClr val="FFFFFF"/>
                </a:solidFill>
                <a:effectLst/>
                <a:uLnTx/>
                <a:uFillTx/>
                <a:latin typeface="Arial"/>
                <a:ea typeface="+mn-ea"/>
                <a:cs typeface="+mn-cs"/>
              </a:rPr>
              <a:t>400 mg bid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(n=104)</a:t>
            </a:r>
          </a:p>
        </p:txBody>
      </p:sp>
      <p:sp>
        <p:nvSpPr>
          <p:cNvPr id="77" name="Right Arrow 76"/>
          <p:cNvSpPr/>
          <p:nvPr/>
        </p:nvSpPr>
        <p:spPr>
          <a:xfrm>
            <a:off x="4800600" y="2055133"/>
            <a:ext cx="3293381" cy="709798"/>
          </a:xfrm>
          <a:prstGeom prst="rightArrow">
            <a:avLst>
              <a:gd name="adj1" fmla="val 65718"/>
              <a:gd name="adj2" fmla="val 76456"/>
            </a:avLst>
          </a:prstGeom>
          <a:solidFill>
            <a:schemeClr val="accent2"/>
          </a:solidFill>
          <a:ln w="9525" cap="flat" cmpd="sng" algn="ctr">
            <a:noFill/>
            <a:prstDash val="solid"/>
          </a:ln>
          <a:effectLst/>
          <a:scene3d>
            <a:camera prst="orthographicFront">
              <a:rot lat="0" lon="0" rev="0"/>
            </a:camera>
            <a:lightRig rig="balanced" dir="t">
              <a:rot lat="0" lon="0" rev="8700000"/>
            </a:lightRig>
          </a:scene3d>
          <a:sp3d/>
        </p:spPr>
        <p:txBody>
          <a:bodyPr lIns="18288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TASIGNA </a:t>
            </a:r>
            <a:r>
              <a:rPr kumimoji="0" lang="en-US" sz="1600" b="0" i="0" u="none" strike="noStrike" kern="0" cap="none" spc="0" normalizeH="0" baseline="0" noProof="0" dirty="0">
                <a:ln>
                  <a:noFill/>
                </a:ln>
                <a:solidFill>
                  <a:srgbClr val="FFFFFF"/>
                </a:solidFill>
                <a:effectLst/>
                <a:uLnTx/>
                <a:uFillTx/>
                <a:latin typeface="Arial"/>
                <a:ea typeface="+mn-ea"/>
                <a:cs typeface="+mn-cs"/>
              </a:rPr>
              <a:t>400 mg bid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(n=46)</a:t>
            </a:r>
          </a:p>
        </p:txBody>
      </p:sp>
      <p:sp>
        <p:nvSpPr>
          <p:cNvPr id="78" name="Rectangle 77"/>
          <p:cNvSpPr/>
          <p:nvPr/>
        </p:nvSpPr>
        <p:spPr>
          <a:xfrm>
            <a:off x="3305846" y="1385180"/>
            <a:ext cx="460396" cy="3311633"/>
          </a:xfrm>
          <a:prstGeom prst="rect">
            <a:avLst/>
          </a:prstGeom>
          <a:solidFill>
            <a:srgbClr val="FFFFFF">
              <a:lumMod val="50000"/>
            </a:srgbClr>
          </a:solidFill>
          <a:ln w="9525" cap="flat" cmpd="sng" algn="ctr">
            <a:noFill/>
            <a:prstDash val="solid"/>
          </a:ln>
          <a:effectLst/>
          <a:scene3d>
            <a:camera prst="orthographicFront"/>
            <a:lightRig rig="soft" dir="t"/>
          </a:scene3d>
          <a:sp3d prstMaterial="matte">
            <a:bevelB w="25400" h="25400"/>
          </a:sp3d>
        </p:spPr>
        <p:txBody>
          <a:bodyPr vert="vert27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RANDOMIZE</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ight Arrow 1"/>
          <p:cNvSpPr/>
          <p:nvPr/>
        </p:nvSpPr>
        <p:spPr>
          <a:xfrm rot="16200000">
            <a:off x="4295496" y="3276971"/>
            <a:ext cx="1240320" cy="227092"/>
          </a:xfrm>
          <a:prstGeom prst="rightArrow">
            <a:avLst>
              <a:gd name="adj1" fmla="val 50000"/>
              <a:gd name="adj2" fmla="val 67378"/>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28"/>
          <p:cNvSpPr/>
          <p:nvPr/>
        </p:nvSpPr>
        <p:spPr>
          <a:xfrm>
            <a:off x="3891543" y="4731419"/>
            <a:ext cx="3598113" cy="370353"/>
          </a:xfrm>
          <a:prstGeom prst="rect">
            <a:avLst/>
          </a:prstGeom>
          <a:noFill/>
          <a:ln w="9525" cap="flat" cmpd="sng" algn="ctr">
            <a:noFill/>
            <a:prstDash val="solid"/>
          </a:ln>
          <a:effectLst/>
          <a:scene3d>
            <a:camera prst="orthographicFront"/>
            <a:lightRig rig="soft" dir="t"/>
          </a:scene3d>
          <a:sp3d prstMaterial="matte">
            <a:bevelB w="25400" h="25400"/>
          </a:sp3d>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300"/>
              </a:spcBef>
              <a:spcAft>
                <a:spcPts val="300"/>
              </a:spcAft>
              <a:buClr>
                <a:srgbClr val="99CCFF"/>
              </a:buClr>
              <a:buSzPct val="125000"/>
              <a:buFontTx/>
              <a:buNone/>
              <a:tabLst/>
              <a:defRPr/>
            </a:pPr>
            <a:r>
              <a:rPr kumimoji="0" lang="en-US" sz="1600" b="0" i="0" u="none" strike="noStrike" kern="0" cap="none" spc="0" normalizeH="0" baseline="0" noProof="0" dirty="0">
                <a:ln>
                  <a:noFill/>
                </a:ln>
                <a:solidFill>
                  <a:srgbClr val="4F5968">
                    <a:lumMod val="75000"/>
                  </a:srgbClr>
                </a:solidFill>
                <a:effectLst/>
                <a:uLnTx/>
                <a:uFillTx/>
                <a:latin typeface="Arial"/>
                <a:ea typeface="+mn-ea"/>
                <a:cs typeface="+mn-cs"/>
              </a:rPr>
              <a:t>Study treatment duration: 4 years</a:t>
            </a:r>
          </a:p>
        </p:txBody>
      </p:sp>
      <p:sp>
        <p:nvSpPr>
          <p:cNvPr id="30" name="Right Arrow 29"/>
          <p:cNvSpPr/>
          <p:nvPr/>
        </p:nvSpPr>
        <p:spPr>
          <a:xfrm>
            <a:off x="327660" y="2726622"/>
            <a:ext cx="2917291" cy="709798"/>
          </a:xfrm>
          <a:prstGeom prst="rightArrow">
            <a:avLst>
              <a:gd name="adj1" fmla="val 76454"/>
              <a:gd name="adj2" fmla="val 76456"/>
            </a:avLst>
          </a:prstGeom>
          <a:solidFill>
            <a:schemeClr val="accent3"/>
          </a:solidFill>
          <a:ln w="9525" cap="flat" cmpd="sng" algn="ctr">
            <a:noFill/>
            <a:prstDash val="solid"/>
          </a:ln>
          <a:effectLst/>
          <a:scene3d>
            <a:camera prst="orthographicFront">
              <a:rot lat="0" lon="0" rev="0"/>
            </a:camera>
            <a:lightRig rig="balanced" dir="t">
              <a:rot lat="0" lon="0" rev="8700000"/>
            </a:lightRig>
          </a:scene3d>
          <a:sp3d/>
        </p:spPr>
        <p:txBody>
          <a:bodyPr wrap="none" lIns="18288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mn-ea"/>
                <a:cs typeface="+mn-cs"/>
              </a:rPr>
              <a:t>Imatinib 400-600 mg qd</a:t>
            </a:r>
          </a:p>
        </p:txBody>
      </p:sp>
      <p:sp>
        <p:nvSpPr>
          <p:cNvPr id="6" name="Rectangle 5"/>
          <p:cNvSpPr/>
          <p:nvPr/>
        </p:nvSpPr>
        <p:spPr>
          <a:xfrm>
            <a:off x="4943603" y="3153432"/>
            <a:ext cx="1000595"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
                <a:srgbClr val="99CCFF"/>
              </a:buClr>
              <a:buSzPct val="125000"/>
              <a:buFontTx/>
              <a:buNone/>
              <a:tabLst/>
              <a:defRPr/>
            </a:pPr>
            <a:r>
              <a:rPr kumimoji="0" lang="en-US" sz="1400" b="0" i="0" u="none" strike="noStrike" kern="0" cap="none" spc="0" normalizeH="0" baseline="0" noProof="0" dirty="0">
                <a:ln>
                  <a:noFill/>
                </a:ln>
                <a:solidFill>
                  <a:srgbClr val="4F5968">
                    <a:lumMod val="75000"/>
                  </a:srgbClr>
                </a:solidFill>
                <a:effectLst/>
                <a:uLnTx/>
                <a:uFillTx/>
                <a:latin typeface="Arial"/>
                <a:ea typeface="+mn-ea"/>
                <a:cs typeface="+mn-cs"/>
              </a:rPr>
              <a:t>Crossover</a:t>
            </a:r>
            <a:endParaRPr kumimoji="0" lang="en-US" sz="1400" b="0" i="0" u="none" strike="noStrike" kern="0" cap="none" spc="0" normalizeH="0" baseline="30000" noProof="0" dirty="0">
              <a:ln>
                <a:noFill/>
              </a:ln>
              <a:solidFill>
                <a:srgbClr val="4F5968">
                  <a:lumMod val="75000"/>
                </a:srgbClr>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
                <a:srgbClr val="99CCFF"/>
              </a:buClr>
              <a:buSzPct val="125000"/>
              <a:buFontTx/>
              <a:buNone/>
              <a:tabLst/>
              <a:defRPr/>
            </a:pPr>
            <a:r>
              <a:rPr kumimoji="0" lang="en-US" sz="1400" b="0" i="0" u="none" strike="noStrike" kern="0" cap="none" spc="0" normalizeH="0" baseline="0" noProof="0" dirty="0">
                <a:ln>
                  <a:noFill/>
                </a:ln>
                <a:solidFill>
                  <a:srgbClr val="4F5968">
                    <a:lumMod val="75000"/>
                  </a:srgbClr>
                </a:solidFill>
                <a:effectLst/>
                <a:uLnTx/>
                <a:uFillTx/>
                <a:latin typeface="Arial"/>
                <a:ea typeface="+mn-ea"/>
                <a:cs typeface="+mn-cs"/>
              </a:rPr>
              <a:t>(year 2)</a:t>
            </a:r>
          </a:p>
        </p:txBody>
      </p:sp>
      <p:sp>
        <p:nvSpPr>
          <p:cNvPr id="17" name="Rectangle 16"/>
          <p:cNvSpPr/>
          <p:nvPr/>
        </p:nvSpPr>
        <p:spPr>
          <a:xfrm>
            <a:off x="5926850" y="2971023"/>
            <a:ext cx="2988550" cy="918566"/>
          </a:xfrm>
          <a:prstGeom prst="rect">
            <a:avLst/>
          </a:prstGeom>
          <a:noFill/>
          <a:ln w="9525" cap="flat" cmpd="sng" algn="ctr">
            <a:noFill/>
            <a:prstDash val="solid"/>
          </a:ln>
          <a:effectLst/>
          <a:scene3d>
            <a:camera prst="orthographicFront"/>
            <a:lightRig rig="soft" dir="t"/>
          </a:scene3d>
          <a:sp3d prstMaterial="matte">
            <a:bevelB w="25400" h="25400"/>
          </a:sp3d>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DC7B23"/>
              </a:buClr>
              <a:buSzPct val="125000"/>
              <a:buFontTx/>
              <a:buNone/>
              <a:tabLst/>
              <a:defRPr/>
            </a:pPr>
            <a:r>
              <a:rPr kumimoji="0" lang="en-US" sz="1400" b="1" i="0" u="none" strike="noStrike" kern="0" cap="none" spc="0" normalizeH="0" baseline="0" noProof="0" dirty="0">
                <a:ln>
                  <a:noFill/>
                </a:ln>
                <a:solidFill>
                  <a:srgbClr val="4F5968">
                    <a:lumMod val="75000"/>
                  </a:srgbClr>
                </a:solidFill>
                <a:effectLst/>
                <a:uLnTx/>
                <a:uFillTx/>
                <a:latin typeface="Arial"/>
                <a:ea typeface="+mn-ea"/>
                <a:cs typeface="+mn-cs"/>
              </a:rPr>
              <a:t>Patients could cross over for</a:t>
            </a:r>
          </a:p>
          <a:p>
            <a:pPr marL="171450" marR="0" lvl="0" indent="-171450" algn="l" defTabSz="457200" rtl="0" eaLnBrk="1" fontAlgn="auto" latinLnBrk="0" hangingPunct="1">
              <a:lnSpc>
                <a:spcPct val="100000"/>
              </a:lnSpc>
              <a:spcBef>
                <a:spcPts val="0"/>
              </a:spcBef>
              <a:spcAft>
                <a:spcPts val="0"/>
              </a:spcAft>
              <a:buClr>
                <a:srgbClr val="DC7B23"/>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4F5968">
                    <a:lumMod val="75000"/>
                  </a:srgbClr>
                </a:solidFill>
                <a:effectLst/>
                <a:uLnTx/>
                <a:uFillTx/>
                <a:latin typeface="Arial"/>
                <a:ea typeface="+mn-ea"/>
                <a:cs typeface="+mn-cs"/>
              </a:rPr>
              <a:t>Detectable BCR-ABL at 24 months</a:t>
            </a:r>
          </a:p>
          <a:p>
            <a:pPr marL="171450" marR="0" lvl="0" indent="-171450" algn="l" defTabSz="457200" rtl="0" eaLnBrk="1" fontAlgn="auto" latinLnBrk="0" hangingPunct="1">
              <a:lnSpc>
                <a:spcPct val="100000"/>
              </a:lnSpc>
              <a:spcBef>
                <a:spcPts val="300"/>
              </a:spcBef>
              <a:spcAft>
                <a:spcPts val="300"/>
              </a:spcAft>
              <a:buClr>
                <a:srgbClr val="DC7B23"/>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4F5968">
                    <a:lumMod val="75000"/>
                  </a:srgbClr>
                </a:solidFill>
                <a:effectLst/>
                <a:uLnTx/>
                <a:uFillTx/>
                <a:latin typeface="Arial"/>
                <a:ea typeface="+mn-ea"/>
                <a:cs typeface="+mn-cs"/>
              </a:rPr>
              <a:t>Treatment failure (any time)</a:t>
            </a:r>
          </a:p>
          <a:p>
            <a:pPr marL="171450" marR="0" lvl="0" indent="-171450" algn="l" defTabSz="457200" rtl="0" eaLnBrk="1" fontAlgn="auto" latinLnBrk="0" hangingPunct="1">
              <a:lnSpc>
                <a:spcPct val="100000"/>
              </a:lnSpc>
              <a:spcBef>
                <a:spcPts val="0"/>
              </a:spcBef>
              <a:spcAft>
                <a:spcPts val="0"/>
              </a:spcAft>
              <a:buClr>
                <a:srgbClr val="DC7B23"/>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4F5968">
                    <a:lumMod val="75000"/>
                  </a:srgbClr>
                </a:solidFill>
                <a:effectLst/>
                <a:uLnTx/>
                <a:uFillTx/>
                <a:latin typeface="Arial"/>
                <a:ea typeface="+mn-ea"/>
                <a:cs typeface="+mn-cs"/>
              </a:rPr>
              <a:t>Loss of response</a:t>
            </a:r>
            <a:r>
              <a:rPr kumimoji="0" lang="en-US" sz="1400" b="0" i="0" u="none" strike="noStrike" kern="0" cap="none" spc="0" normalizeH="0" baseline="30000" noProof="0" dirty="0">
                <a:ln>
                  <a:noFill/>
                </a:ln>
                <a:solidFill>
                  <a:srgbClr val="4F5968">
                    <a:lumMod val="75000"/>
                  </a:srgbClr>
                </a:solidFill>
                <a:effectLst/>
                <a:uLnTx/>
                <a:uFillTx/>
                <a:latin typeface="Arial"/>
                <a:ea typeface="+mn-ea"/>
                <a:cs typeface="+mn-cs"/>
              </a:rPr>
              <a:t>a</a:t>
            </a:r>
            <a:endParaRPr kumimoji="0" lang="en-US" sz="1400" b="0" i="0" u="none" strike="noStrike" kern="0" cap="none" spc="0" normalizeH="0" baseline="0" noProof="0" dirty="0">
              <a:ln>
                <a:noFill/>
              </a:ln>
              <a:solidFill>
                <a:srgbClr val="4F5968">
                  <a:lumMod val="75000"/>
                </a:srgbClr>
              </a:solidFill>
              <a:effectLst/>
              <a:uLnTx/>
              <a:uFillTx/>
              <a:latin typeface="Arial"/>
              <a:ea typeface="+mn-ea"/>
              <a:cs typeface="+mn-cs"/>
            </a:endParaRPr>
          </a:p>
        </p:txBody>
      </p:sp>
      <p:cxnSp>
        <p:nvCxnSpPr>
          <p:cNvPr id="10" name="Straight Connector 9"/>
          <p:cNvCxnSpPr/>
          <p:nvPr/>
        </p:nvCxnSpPr>
        <p:spPr>
          <a:xfrm flipV="1">
            <a:off x="5638800" y="2845936"/>
            <a:ext cx="1927056" cy="2"/>
          </a:xfrm>
          <a:prstGeom prst="line">
            <a:avLst/>
          </a:prstGeom>
          <a:ln w="19050">
            <a:solidFill>
              <a:srgbClr val="3B434E"/>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638800" y="2845936"/>
            <a:ext cx="0" cy="274320"/>
          </a:xfrm>
          <a:prstGeom prst="line">
            <a:avLst/>
          </a:prstGeom>
          <a:ln w="19050">
            <a:solidFill>
              <a:srgbClr val="3B434E"/>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38800" y="4001593"/>
            <a:ext cx="1927056" cy="8409"/>
          </a:xfrm>
          <a:prstGeom prst="line">
            <a:avLst/>
          </a:prstGeom>
          <a:ln w="19050">
            <a:solidFill>
              <a:srgbClr val="3B434E"/>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638800" y="3735682"/>
            <a:ext cx="0" cy="274320"/>
          </a:xfrm>
          <a:prstGeom prst="line">
            <a:avLst/>
          </a:prstGeom>
          <a:ln w="19050">
            <a:solidFill>
              <a:srgbClr val="3B434E"/>
            </a:solidFill>
          </a:ln>
        </p:spPr>
        <p:style>
          <a:lnRef idx="2">
            <a:schemeClr val="accent1"/>
          </a:lnRef>
          <a:fillRef idx="0">
            <a:schemeClr val="accent1"/>
          </a:fillRef>
          <a:effectRef idx="1">
            <a:schemeClr val="accent1"/>
          </a:effectRef>
          <a:fontRef idx="minor">
            <a:schemeClr val="tx1"/>
          </a:fontRef>
        </p:style>
      </p:cxnSp>
      <p:sp>
        <p:nvSpPr>
          <p:cNvPr id="20" name="Content Placeholder 5"/>
          <p:cNvSpPr txBox="1">
            <a:spLocks/>
          </p:cNvSpPr>
          <p:nvPr/>
        </p:nvSpPr>
        <p:spPr>
          <a:xfrm>
            <a:off x="236988" y="5204019"/>
            <a:ext cx="8678411" cy="1047939"/>
          </a:xfrm>
          <a:prstGeom prst="rect">
            <a:avLst/>
          </a:prstGeom>
        </p:spPr>
        <p:txBody>
          <a:bodyPr/>
          <a:lst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
                <a:srgbClr val="DC7B23"/>
              </a:buClr>
              <a:buSzPct val="125000"/>
              <a:buFont typeface="Arial" panose="020B0604020202020204" pitchFamily="34" charset="0"/>
              <a:buChar char="•"/>
              <a:tabLst/>
              <a:defRPr/>
            </a:pPr>
            <a:r>
              <a:rPr kumimoji="0" lang="en-US" sz="1600" b="1" i="0" u="none" strike="noStrike" kern="1200" cap="none" spc="0" normalizeH="0" baseline="0" noProof="0" dirty="0">
                <a:ln>
                  <a:noFill/>
                </a:ln>
                <a:solidFill>
                  <a:srgbClr val="3F3F3F"/>
                </a:solidFill>
                <a:effectLst/>
                <a:uLnTx/>
                <a:uFillTx/>
                <a:latin typeface="Arial" panose="020B0604020202020204"/>
                <a:ea typeface="+mn-ea"/>
                <a:cs typeface="+mn-cs"/>
              </a:rPr>
              <a:t>Primary end point: </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Confirmed undetectable BCR-ABL by 12 months</a:t>
            </a:r>
            <a:r>
              <a:rPr kumimoji="0" lang="en-US" sz="1600" b="0" i="0" u="none" strike="noStrike" kern="1200" cap="none" spc="0" normalizeH="0" baseline="0" noProof="0" dirty="0" smtClean="0">
                <a:ln>
                  <a:noFill/>
                </a:ln>
                <a:solidFill>
                  <a:srgbClr val="3F3F3F"/>
                </a:solidFill>
                <a:effectLst/>
                <a:uLnTx/>
                <a:uFillTx/>
                <a:latin typeface="Arial" panose="020B0604020202020204"/>
                <a:ea typeface="+mn-ea"/>
                <a:cs typeface="+mn-cs"/>
              </a:rPr>
              <a:t>.</a:t>
            </a:r>
          </a:p>
          <a:p>
            <a:pPr marL="228600" marR="0" lvl="0" indent="-228600" algn="l" defTabSz="914400" rtl="0" eaLnBrk="1" fontAlgn="auto" latinLnBrk="0" hangingPunct="1">
              <a:lnSpc>
                <a:spcPct val="100000"/>
              </a:lnSpc>
              <a:spcBef>
                <a:spcPts val="0"/>
              </a:spcBef>
              <a:spcAft>
                <a:spcPts val="600"/>
              </a:spcAft>
              <a:buClr>
                <a:srgbClr val="DC7B23"/>
              </a:buClr>
              <a:buSzPct val="125000"/>
              <a:buFont typeface="Arial" panose="020B0604020202020204" pitchFamily="34" charset="0"/>
              <a:buChar char="•"/>
              <a:tabLst/>
              <a:defRPr/>
            </a:pPr>
            <a:r>
              <a:rPr kumimoji="0" lang="en-US" sz="1600" b="1" i="0" u="none" strike="noStrike" kern="1200" cap="none" spc="0" normalizeH="0" baseline="0" noProof="0" dirty="0" smtClean="0">
                <a:ln>
                  <a:noFill/>
                </a:ln>
                <a:solidFill>
                  <a:srgbClr val="3F3F3F"/>
                </a:solidFill>
                <a:effectLst/>
                <a:uLnTx/>
                <a:uFillTx/>
                <a:latin typeface="Arial" panose="020B0604020202020204"/>
                <a:ea typeface="+mn-ea"/>
                <a:cs typeface="+mn-cs"/>
              </a:rPr>
              <a:t>Key </a:t>
            </a:r>
            <a:r>
              <a:rPr kumimoji="0" lang="en-US" sz="1600" b="1" i="0" u="none" strike="noStrike" kern="1200" cap="none" spc="0" normalizeH="0" baseline="0" noProof="0" dirty="0">
                <a:ln>
                  <a:noFill/>
                </a:ln>
                <a:solidFill>
                  <a:srgbClr val="3F3F3F"/>
                </a:solidFill>
                <a:effectLst/>
                <a:uLnTx/>
                <a:uFillTx/>
                <a:latin typeface="Arial" panose="020B0604020202020204"/>
                <a:ea typeface="+mn-ea"/>
                <a:cs typeface="+mn-cs"/>
              </a:rPr>
              <a:t>secondary end point:</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MR4.5, undetectable BCR-ABL in patients without the indicated response at baseline</a:t>
            </a:r>
          </a:p>
        </p:txBody>
      </p:sp>
    </p:spTree>
    <p:extLst>
      <p:ext uri="{BB962C8B-B14F-4D97-AF65-F5344CB8AC3E}">
        <p14:creationId xmlns:p14="http://schemas.microsoft.com/office/powerpoint/2010/main" val="301980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Patients Achieved Earlier and Deeper Response With TASIGNA</a:t>
            </a:r>
            <a:r>
              <a:rPr lang="en-US" baseline="30000" dirty="0"/>
              <a:t>®</a:t>
            </a:r>
            <a:r>
              <a:rPr lang="en-US" dirty="0"/>
              <a:t> (nilotinib) vs Continued </a:t>
            </a:r>
            <a:r>
              <a:rPr lang="en-US" dirty="0" smtClean="0"/>
              <a:t>Imatinib</a:t>
            </a:r>
            <a:r>
              <a:rPr lang="en-US" baseline="30000" dirty="0" smtClean="0"/>
              <a:t>1</a:t>
            </a:r>
            <a:endParaRPr lang="en-US" baseline="30000" dirty="0"/>
          </a:p>
        </p:txBody>
      </p:sp>
      <p:sp>
        <p:nvSpPr>
          <p:cNvPr id="51" name="Text Placeholder 5"/>
          <p:cNvSpPr txBox="1">
            <a:spLocks noGrp="1"/>
          </p:cNvSpPr>
          <p:nvPr>
            <p:ph type="body" sz="quarter" idx="13"/>
          </p:nvPr>
        </p:nvSpPr>
        <p:spPr>
          <a:xfrm>
            <a:off x="236989" y="6382149"/>
            <a:ext cx="8686800" cy="441325"/>
          </a:xfrm>
        </p:spPr>
        <p:txBody>
          <a:bodyPr/>
          <a:lstStyle>
            <a:lvl1pPr marL="0" indent="0" algn="l" defTabSz="457200" rtl="0" eaLnBrk="1" latinLnBrk="0" hangingPunct="1">
              <a:spcBef>
                <a:spcPct val="20000"/>
              </a:spcBef>
              <a:buClr>
                <a:srgbClr val="DC7B23"/>
              </a:buClr>
              <a:buFont typeface="Arial"/>
              <a:buNone/>
              <a:defRPr sz="900" kern="1200">
                <a:solidFill>
                  <a:schemeClr val="accent4">
                    <a:lumMod val="75000"/>
                  </a:schemeClr>
                </a:solidFill>
                <a:latin typeface="+mn-lt"/>
                <a:ea typeface="+mn-ea"/>
                <a:cs typeface="+mn-cs"/>
              </a:defRPr>
            </a:lvl1pPr>
            <a:lvl2pPr marL="457200" indent="0" algn="l" defTabSz="457200" rtl="0" eaLnBrk="1" latinLnBrk="0" hangingPunct="1">
              <a:spcBef>
                <a:spcPct val="20000"/>
              </a:spcBef>
              <a:buClr>
                <a:srgbClr val="DC7B23"/>
              </a:buClr>
              <a:buFont typeface="Arial"/>
              <a:buNone/>
              <a:defRPr sz="600" kern="1200">
                <a:solidFill>
                  <a:srgbClr val="37125A"/>
                </a:solidFill>
                <a:latin typeface="+mn-lt"/>
                <a:ea typeface="+mn-ea"/>
                <a:cs typeface="+mn-cs"/>
              </a:defRPr>
            </a:lvl2pPr>
            <a:lvl3pPr marL="9144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3pPr>
            <a:lvl4pPr marL="13716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4pPr>
            <a:lvl5pPr marL="18288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baseline="30000" dirty="0">
                <a:solidFill>
                  <a:srgbClr val="4F5968">
                    <a:lumMod val="75000"/>
                  </a:srgbClr>
                </a:solidFill>
                <a:ea typeface="Calibri"/>
                <a:cs typeface="Franklin Gothic Std No.2"/>
              </a:rPr>
              <a:t>a</a:t>
            </a:r>
            <a:r>
              <a:rPr lang="en-US" sz="800" dirty="0">
                <a:solidFill>
                  <a:srgbClr val="4F5968">
                    <a:lumMod val="75000"/>
                  </a:srgbClr>
                </a:solidFill>
                <a:ea typeface="Calibri"/>
                <a:cs typeface="Franklin Gothic Std No.2"/>
              </a:rPr>
              <a:t>Rates of MR4.5 are in patients without MR4.5 at baseline.</a:t>
            </a:r>
            <a:endParaRPr lang="en-US" altLang="en-US" sz="800" b="1" dirty="0"/>
          </a:p>
          <a:p>
            <a:pPr>
              <a:spcBef>
                <a:spcPts val="0"/>
              </a:spcBef>
            </a:pPr>
            <a:r>
              <a:rPr lang="en-US" altLang="en-US" sz="800" b="1" dirty="0"/>
              <a:t>References: </a:t>
            </a:r>
            <a:r>
              <a:rPr lang="en-US" sz="800" dirty="0" smtClean="0"/>
              <a:t>1.Hughes </a:t>
            </a:r>
            <a:r>
              <a:rPr lang="en-US" sz="800" dirty="0"/>
              <a:t>TP et al. </a:t>
            </a:r>
            <a:r>
              <a:rPr lang="en-US" sz="800" i="1" dirty="0"/>
              <a:t>Haematologica. </a:t>
            </a:r>
            <a:r>
              <a:rPr lang="en-US" sz="800" dirty="0"/>
              <a:t>2015;100:abstract P229. 3. Hughes TP et al. </a:t>
            </a:r>
            <a:r>
              <a:rPr lang="en-US" sz="800" i="1" dirty="0"/>
              <a:t>Blood</a:t>
            </a:r>
            <a:r>
              <a:rPr lang="en-US" sz="800" dirty="0"/>
              <a:t>. 2014;124(5):729-736. </a:t>
            </a:r>
            <a:endParaRPr lang="en-US" sz="800" dirty="0">
              <a:solidFill>
                <a:srgbClr val="FF0000"/>
              </a:solidFill>
              <a:ea typeface="Calibri"/>
              <a:cs typeface="Times New Roman"/>
            </a:endParaRPr>
          </a:p>
        </p:txBody>
      </p:sp>
      <p:sp>
        <p:nvSpPr>
          <p:cNvPr id="15" name="Content Placeholder 2"/>
          <p:cNvSpPr>
            <a:spLocks noGrp="1"/>
          </p:cNvSpPr>
          <p:nvPr>
            <p:ph idx="4294967295"/>
          </p:nvPr>
        </p:nvSpPr>
        <p:spPr>
          <a:xfrm>
            <a:off x="236989" y="4609955"/>
            <a:ext cx="8093280" cy="1255230"/>
          </a:xfrm>
          <a:prstGeom prst="rect">
            <a:avLst/>
          </a:prstGeom>
        </p:spPr>
        <p:txBody>
          <a:bodyPr>
            <a:noAutofit/>
          </a:bodyPr>
          <a:lstStyle/>
          <a:p>
            <a:pPr>
              <a:lnSpc>
                <a:spcPct val="100000"/>
              </a:lnSpc>
              <a:spcBef>
                <a:spcPts val="0"/>
              </a:spcBef>
              <a:spcAft>
                <a:spcPts val="600"/>
              </a:spcAft>
            </a:pPr>
            <a:r>
              <a:rPr lang="en-US" sz="1600" dirty="0" err="1" smtClean="0"/>
              <a:t>Nilotinib</a:t>
            </a:r>
            <a:r>
              <a:rPr lang="en-US" sz="1600" dirty="0" smtClean="0"/>
              <a:t> induced deeper molecular responses than continued </a:t>
            </a:r>
            <a:r>
              <a:rPr lang="en-US" sz="1600" dirty="0" err="1" smtClean="0"/>
              <a:t>imatinib</a:t>
            </a:r>
            <a:r>
              <a:rPr lang="en-US" sz="1600" dirty="0" smtClean="0"/>
              <a:t> in patients with minimal residual disease on long-term imatinib</a:t>
            </a:r>
            <a:r>
              <a:rPr lang="en-US" sz="1600" baseline="30000" dirty="0" smtClean="0"/>
              <a:t>2</a:t>
            </a:r>
            <a:endParaRPr lang="en-US" sz="1600" baseline="30000" dirty="0"/>
          </a:p>
          <a:p>
            <a:pPr lvl="1">
              <a:lnSpc>
                <a:spcPct val="100000"/>
              </a:lnSpc>
              <a:spcBef>
                <a:spcPts val="0"/>
              </a:spcBef>
              <a:spcAft>
                <a:spcPts val="600"/>
              </a:spcAft>
              <a:buFont typeface="Courier New" panose="02070309020205020404" pitchFamily="49" charset="0"/>
              <a:buChar char="-"/>
            </a:pPr>
            <a:r>
              <a:rPr lang="en-US" sz="1600" dirty="0" smtClean="0"/>
              <a:t>Although the trial failed to meet its primary end point, a twofold increase  in the rate of confirmed undetectable BCR-ABL1 by 1 year was reported with </a:t>
            </a:r>
            <a:r>
              <a:rPr lang="en-US" sz="1600" dirty="0" err="1" smtClean="0"/>
              <a:t>Tasigna</a:t>
            </a:r>
            <a:r>
              <a:rPr lang="en-US" sz="1600" dirty="0" smtClean="0"/>
              <a:t> vs imatinib</a:t>
            </a:r>
            <a:r>
              <a:rPr lang="en-US" sz="1600" baseline="30000" dirty="0" smtClean="0"/>
              <a:t>2</a:t>
            </a:r>
            <a:endParaRPr lang="en-US" sz="1600" baseline="30000" dirty="0"/>
          </a:p>
          <a:p>
            <a:pPr lvl="1">
              <a:lnSpc>
                <a:spcPct val="100000"/>
              </a:lnSpc>
              <a:spcBef>
                <a:spcPts val="0"/>
              </a:spcBef>
              <a:spcAft>
                <a:spcPts val="600"/>
              </a:spcAft>
              <a:buFont typeface="Courier New" panose="02070309020205020404" pitchFamily="49" charset="0"/>
              <a:buChar char="-"/>
            </a:pPr>
            <a:r>
              <a:rPr lang="en-US" sz="1600" dirty="0"/>
              <a:t>Median time to MR4.5 was 2 years with TASIGNA and has not been reached with imatinib after 4 </a:t>
            </a:r>
            <a:r>
              <a:rPr lang="en-US" sz="1600" dirty="0" smtClean="0"/>
              <a:t>years</a:t>
            </a:r>
            <a:r>
              <a:rPr lang="en-US" sz="1600" baseline="30000" dirty="0" smtClean="0"/>
              <a:t>1</a:t>
            </a:r>
            <a:r>
              <a:rPr lang="en-US" sz="1600" dirty="0" smtClean="0"/>
              <a:t> </a:t>
            </a:r>
            <a:endParaRPr lang="en-US" sz="1600" dirty="0"/>
          </a:p>
        </p:txBody>
      </p:sp>
      <p:grpSp>
        <p:nvGrpSpPr>
          <p:cNvPr id="4" name="Group 3"/>
          <p:cNvGrpSpPr/>
          <p:nvPr/>
        </p:nvGrpSpPr>
        <p:grpSpPr>
          <a:xfrm>
            <a:off x="980033" y="1138045"/>
            <a:ext cx="6869760" cy="3319595"/>
            <a:chOff x="980033" y="1689339"/>
            <a:chExt cx="6869760" cy="3319595"/>
          </a:xfrm>
        </p:grpSpPr>
        <p:cxnSp>
          <p:nvCxnSpPr>
            <p:cNvPr id="62" name="Straight Connector 61"/>
            <p:cNvCxnSpPr/>
            <p:nvPr/>
          </p:nvCxnSpPr>
          <p:spPr>
            <a:xfrm>
              <a:off x="1791737" y="1820666"/>
              <a:ext cx="0" cy="249106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790635" y="4311728"/>
              <a:ext cx="605915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734118" y="4311728"/>
              <a:ext cx="5761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734118" y="3472564"/>
              <a:ext cx="5761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734118" y="2633400"/>
              <a:ext cx="5761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734118" y="1820666"/>
              <a:ext cx="5761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791737" y="4311728"/>
              <a:ext cx="0" cy="5761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7849793" y="4311728"/>
              <a:ext cx="0" cy="5761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339924" y="4311728"/>
              <a:ext cx="0" cy="5761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1430565" y="1689339"/>
              <a:ext cx="354584" cy="27699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60</a:t>
              </a:r>
            </a:p>
          </p:txBody>
        </p:sp>
        <p:sp>
          <p:nvSpPr>
            <p:cNvPr id="72" name="TextBox 71"/>
            <p:cNvSpPr txBox="1"/>
            <p:nvPr/>
          </p:nvSpPr>
          <p:spPr>
            <a:xfrm>
              <a:off x="1430565" y="2508680"/>
              <a:ext cx="354584" cy="27699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40</a:t>
              </a:r>
            </a:p>
          </p:txBody>
        </p:sp>
        <p:sp>
          <p:nvSpPr>
            <p:cNvPr id="73" name="TextBox 72"/>
            <p:cNvSpPr txBox="1"/>
            <p:nvPr/>
          </p:nvSpPr>
          <p:spPr>
            <a:xfrm>
              <a:off x="1430565" y="3347845"/>
              <a:ext cx="354584" cy="27699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20</a:t>
              </a:r>
            </a:p>
          </p:txBody>
        </p:sp>
        <p:sp>
          <p:nvSpPr>
            <p:cNvPr id="74" name="TextBox 73"/>
            <p:cNvSpPr txBox="1"/>
            <p:nvPr/>
          </p:nvSpPr>
          <p:spPr>
            <a:xfrm>
              <a:off x="1515523" y="4188616"/>
              <a:ext cx="269626" cy="27699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0</a:t>
              </a:r>
            </a:p>
          </p:txBody>
        </p:sp>
        <p:sp>
          <p:nvSpPr>
            <p:cNvPr id="75" name="TextBox 74"/>
            <p:cNvSpPr txBox="1"/>
            <p:nvPr/>
          </p:nvSpPr>
          <p:spPr>
            <a:xfrm rot="16200000">
              <a:off x="-94684" y="2936170"/>
              <a:ext cx="2497670" cy="26666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B434E"/>
                  </a:solidFill>
                  <a:effectLst/>
                  <a:uLnTx/>
                  <a:uFillTx/>
                  <a:latin typeface="Arial"/>
                  <a:ea typeface="+mn-ea"/>
                  <a:cs typeface="+mn-cs"/>
                </a:rPr>
                <a:t>Patients, %</a:t>
              </a:r>
            </a:p>
          </p:txBody>
        </p:sp>
        <p:sp>
          <p:nvSpPr>
            <p:cNvPr id="76" name="TextBox 75"/>
            <p:cNvSpPr txBox="1"/>
            <p:nvPr/>
          </p:nvSpPr>
          <p:spPr>
            <a:xfrm>
              <a:off x="2081753" y="4368590"/>
              <a:ext cx="1124026" cy="27699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By 12 months</a:t>
              </a:r>
            </a:p>
          </p:txBody>
        </p:sp>
        <p:sp>
          <p:nvSpPr>
            <p:cNvPr id="77" name="Round Same Side Corner Rectangle 76"/>
            <p:cNvSpPr/>
            <p:nvPr/>
          </p:nvSpPr>
          <p:spPr>
            <a:xfrm>
              <a:off x="2044111" y="2970448"/>
              <a:ext cx="588075" cy="134128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8" name="Round Same Side Corner Rectangle 77"/>
            <p:cNvSpPr/>
            <p:nvPr/>
          </p:nvSpPr>
          <p:spPr>
            <a:xfrm>
              <a:off x="2629864" y="3757987"/>
              <a:ext cx="588075" cy="55374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TextBox 78"/>
            <p:cNvSpPr txBox="1"/>
            <p:nvPr/>
          </p:nvSpPr>
          <p:spPr>
            <a:xfrm>
              <a:off x="2055073" y="2621527"/>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33%</a:t>
              </a:r>
            </a:p>
          </p:txBody>
        </p:sp>
        <p:sp>
          <p:nvSpPr>
            <p:cNvPr id="80" name="TextBox 79"/>
            <p:cNvSpPr txBox="1"/>
            <p:nvPr/>
          </p:nvSpPr>
          <p:spPr>
            <a:xfrm>
              <a:off x="2622832" y="3441672"/>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14%</a:t>
              </a:r>
            </a:p>
          </p:txBody>
        </p:sp>
        <p:sp>
          <p:nvSpPr>
            <p:cNvPr id="81" name="TextBox 80"/>
            <p:cNvSpPr txBox="1"/>
            <p:nvPr/>
          </p:nvSpPr>
          <p:spPr>
            <a:xfrm>
              <a:off x="3488552" y="4368590"/>
              <a:ext cx="1124026" cy="27699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By 24 months</a:t>
              </a:r>
            </a:p>
          </p:txBody>
        </p:sp>
        <p:sp>
          <p:nvSpPr>
            <p:cNvPr id="82" name="TextBox 81"/>
            <p:cNvSpPr txBox="1"/>
            <p:nvPr/>
          </p:nvSpPr>
          <p:spPr>
            <a:xfrm>
              <a:off x="4888619" y="4368590"/>
              <a:ext cx="1124026" cy="27699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By 36 months</a:t>
              </a:r>
            </a:p>
          </p:txBody>
        </p:sp>
        <p:sp>
          <p:nvSpPr>
            <p:cNvPr id="83" name="TextBox 82"/>
            <p:cNvSpPr txBox="1"/>
            <p:nvPr/>
          </p:nvSpPr>
          <p:spPr>
            <a:xfrm>
              <a:off x="6295418" y="4368590"/>
              <a:ext cx="1124026" cy="27699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By 48 months</a:t>
              </a:r>
            </a:p>
          </p:txBody>
        </p:sp>
        <p:cxnSp>
          <p:nvCxnSpPr>
            <p:cNvPr id="84" name="Straight Connector 83"/>
            <p:cNvCxnSpPr/>
            <p:nvPr/>
          </p:nvCxnSpPr>
          <p:spPr>
            <a:xfrm>
              <a:off x="4733260" y="4311728"/>
              <a:ext cx="0" cy="5761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133328" y="4311728"/>
              <a:ext cx="0" cy="5761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448410" y="2177275"/>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43%</a:t>
              </a:r>
            </a:p>
          </p:txBody>
        </p:sp>
        <p:sp>
          <p:nvSpPr>
            <p:cNvPr id="89" name="TextBox 88"/>
            <p:cNvSpPr txBox="1"/>
            <p:nvPr/>
          </p:nvSpPr>
          <p:spPr>
            <a:xfrm>
              <a:off x="4022900" y="3111848"/>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21%</a:t>
              </a:r>
            </a:p>
          </p:txBody>
        </p:sp>
        <p:sp>
          <p:nvSpPr>
            <p:cNvPr id="92" name="Round Same Side Corner Rectangle 91"/>
            <p:cNvSpPr/>
            <p:nvPr/>
          </p:nvSpPr>
          <p:spPr>
            <a:xfrm>
              <a:off x="3437448" y="2532927"/>
              <a:ext cx="588075" cy="177880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3" name="Round Same Side Corner Rectangle 92"/>
            <p:cNvSpPr/>
            <p:nvPr/>
          </p:nvSpPr>
          <p:spPr>
            <a:xfrm>
              <a:off x="4830785" y="2371381"/>
              <a:ext cx="588075" cy="194034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4" name="Round Same Side Corner Rectangle 93"/>
            <p:cNvSpPr/>
            <p:nvPr/>
          </p:nvSpPr>
          <p:spPr>
            <a:xfrm>
              <a:off x="6224121" y="2176179"/>
              <a:ext cx="588075" cy="21355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5" name="Round Same Side Corner Rectangle 94"/>
            <p:cNvSpPr/>
            <p:nvPr/>
          </p:nvSpPr>
          <p:spPr>
            <a:xfrm>
              <a:off x="4023201" y="3441626"/>
              <a:ext cx="588075" cy="8701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Round Same Side Corner Rectangle 95"/>
            <p:cNvSpPr/>
            <p:nvPr/>
          </p:nvSpPr>
          <p:spPr>
            <a:xfrm>
              <a:off x="5416538" y="3219499"/>
              <a:ext cx="588075" cy="10922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Round Same Side Corner Rectangle 96"/>
            <p:cNvSpPr/>
            <p:nvPr/>
          </p:nvSpPr>
          <p:spPr>
            <a:xfrm>
              <a:off x="6809875" y="3165650"/>
              <a:ext cx="588075" cy="11460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TextBox 97"/>
            <p:cNvSpPr txBox="1"/>
            <p:nvPr/>
          </p:nvSpPr>
          <p:spPr>
            <a:xfrm>
              <a:off x="1072010" y="4731935"/>
              <a:ext cx="2608554"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After switching to TASIGNA (n=104)</a:t>
              </a:r>
            </a:p>
          </p:txBody>
        </p:sp>
        <p:sp>
          <p:nvSpPr>
            <p:cNvPr id="99" name="TextBox 98"/>
            <p:cNvSpPr txBox="1"/>
            <p:nvPr/>
          </p:nvSpPr>
          <p:spPr>
            <a:xfrm>
              <a:off x="3983438" y="4731935"/>
              <a:ext cx="2405396"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Remaining on imatinib (n=103)</a:t>
              </a:r>
            </a:p>
          </p:txBody>
        </p:sp>
        <p:sp>
          <p:nvSpPr>
            <p:cNvPr id="100" name="Rectangle 99"/>
            <p:cNvSpPr/>
            <p:nvPr/>
          </p:nvSpPr>
          <p:spPr>
            <a:xfrm>
              <a:off x="980033" y="4824969"/>
              <a:ext cx="90930" cy="909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1" name="Rectangle 100"/>
            <p:cNvSpPr/>
            <p:nvPr/>
          </p:nvSpPr>
          <p:spPr>
            <a:xfrm>
              <a:off x="3897848" y="4824969"/>
              <a:ext cx="90930" cy="909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1" name="TextBox 90"/>
            <p:cNvSpPr txBox="1"/>
            <p:nvPr/>
          </p:nvSpPr>
          <p:spPr>
            <a:xfrm>
              <a:off x="6798611" y="3214589"/>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28%</a:t>
              </a:r>
            </a:p>
          </p:txBody>
        </p:sp>
        <p:sp>
          <p:nvSpPr>
            <p:cNvPr id="90" name="TextBox 89"/>
            <p:cNvSpPr txBox="1"/>
            <p:nvPr/>
          </p:nvSpPr>
          <p:spPr>
            <a:xfrm>
              <a:off x="5422098" y="3250213"/>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26%</a:t>
              </a:r>
            </a:p>
          </p:txBody>
        </p:sp>
        <p:sp>
          <p:nvSpPr>
            <p:cNvPr id="87" name="TextBox 86"/>
            <p:cNvSpPr txBox="1"/>
            <p:nvPr/>
          </p:nvSpPr>
          <p:spPr>
            <a:xfrm>
              <a:off x="4827063" y="2395044"/>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47%</a:t>
              </a:r>
            </a:p>
          </p:txBody>
        </p:sp>
        <p:sp>
          <p:nvSpPr>
            <p:cNvPr id="88" name="TextBox 87"/>
            <p:cNvSpPr txBox="1"/>
            <p:nvPr/>
          </p:nvSpPr>
          <p:spPr>
            <a:xfrm>
              <a:off x="6203576" y="2189151"/>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52%</a:t>
              </a:r>
            </a:p>
          </p:txBody>
        </p:sp>
      </p:grpSp>
      <p:sp>
        <p:nvSpPr>
          <p:cNvPr id="56" name="Content Placeholder 2"/>
          <p:cNvSpPr txBox="1">
            <a:spLocks/>
          </p:cNvSpPr>
          <p:nvPr/>
        </p:nvSpPr>
        <p:spPr>
          <a:xfrm>
            <a:off x="2581275" y="909096"/>
            <a:ext cx="3981450" cy="494577"/>
          </a:xfrm>
          <a:prstGeom prst="rect">
            <a:avLst/>
          </a:prstGeom>
        </p:spPr>
        <p:txBody>
          <a:bodyPr vert="horz" lIns="91440" tIns="45720" rIns="91440" bIns="45720" rtlCol="0">
            <a:noAutofit/>
          </a:bodyPr>
          <a:lstStyle>
            <a:lvl1pPr marL="288925" indent="-288925" algn="l" defTabSz="457200" rtl="0" eaLnBrk="1" latinLnBrk="0" hangingPunct="1">
              <a:spcBef>
                <a:spcPct val="20000"/>
              </a:spcBef>
              <a:buClr>
                <a:srgbClr val="DC7B23"/>
              </a:buClr>
              <a:buSzPct val="125000"/>
              <a:buFont typeface="Arial"/>
              <a:buChar char="•"/>
              <a:defRPr lang="en-US" sz="2000" kern="1200" dirty="0" smtClean="0">
                <a:solidFill>
                  <a:schemeClr val="accent4">
                    <a:lumMod val="75000"/>
                  </a:schemeClr>
                </a:solidFill>
                <a:latin typeface="+mn-lt"/>
                <a:ea typeface="+mn-ea"/>
                <a:cs typeface="+mn-cs"/>
              </a:defRPr>
            </a:lvl1pPr>
            <a:lvl2pPr marL="625475" indent="-227013" algn="l" defTabSz="457200" rtl="0" eaLnBrk="1" latinLnBrk="0" hangingPunct="1">
              <a:spcBef>
                <a:spcPct val="20000"/>
              </a:spcBef>
              <a:buClr>
                <a:srgbClr val="DC7B23"/>
              </a:buClr>
              <a:buFont typeface="Wingdings" panose="05000000000000000000" pitchFamily="2" charset="2"/>
              <a:buChar char="§"/>
              <a:defRPr lang="en-US" sz="1800" kern="1200" dirty="0" smtClean="0">
                <a:solidFill>
                  <a:schemeClr val="accent4">
                    <a:lumMod val="75000"/>
                  </a:schemeClr>
                </a:solidFill>
                <a:latin typeface="+mn-lt"/>
                <a:ea typeface="+mn-ea"/>
                <a:cs typeface="+mn-cs"/>
              </a:defRPr>
            </a:lvl2pPr>
            <a:lvl3pPr marL="1031875" indent="-234950" algn="l" defTabSz="457200" rtl="0" eaLnBrk="1" latinLnBrk="0" hangingPunct="1">
              <a:spcBef>
                <a:spcPct val="20000"/>
              </a:spcBef>
              <a:buClr>
                <a:schemeClr val="accent4">
                  <a:lumMod val="75000"/>
                </a:schemeClr>
              </a:buClr>
              <a:buFont typeface="Lucida Grande"/>
              <a:buChar char="–"/>
              <a:defRPr lang="en-US" sz="1600" kern="1200" dirty="0" smtClean="0">
                <a:solidFill>
                  <a:schemeClr val="accent4">
                    <a:lumMod val="75000"/>
                  </a:schemeClr>
                </a:solidFill>
                <a:latin typeface="+mn-lt"/>
                <a:ea typeface="+mn-ea"/>
                <a:cs typeface="+mn-cs"/>
              </a:defRPr>
            </a:lvl3pPr>
            <a:lvl4pPr marL="1430338" indent="-227013" algn="l" defTabSz="457200" rtl="0" eaLnBrk="1" latinLnBrk="0" hangingPunct="1">
              <a:spcBef>
                <a:spcPct val="20000"/>
              </a:spcBef>
              <a:buClr>
                <a:schemeClr val="accent4">
                  <a:lumMod val="75000"/>
                </a:schemeClr>
              </a:buClr>
              <a:buFont typeface="Lucida Grande"/>
              <a:buChar char="–"/>
              <a:defRPr lang="en-US" sz="1400" kern="1200" dirty="0" smtClean="0">
                <a:solidFill>
                  <a:schemeClr val="accent4">
                    <a:lumMod val="75000"/>
                  </a:schemeClr>
                </a:solidFill>
                <a:latin typeface="+mn-lt"/>
                <a:ea typeface="+mn-ea"/>
                <a:cs typeface="+mn-cs"/>
              </a:defRPr>
            </a:lvl4pPr>
            <a:lvl5pPr marL="0" indent="0" algn="l" defTabSz="457200" rtl="0" eaLnBrk="1" latinLnBrk="0" hangingPunct="1">
              <a:spcBef>
                <a:spcPct val="20000"/>
              </a:spcBef>
              <a:buClr>
                <a:srgbClr val="1E8CAD"/>
              </a:buClr>
              <a:buFont typeface="Lucida Grande"/>
              <a:buNone/>
              <a:defRPr lang="en-US" sz="2000" b="1"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DC7B23"/>
              </a:buClr>
              <a:buSzPct val="125000"/>
              <a:buFont typeface="Arial"/>
              <a:buNone/>
              <a:tabLst/>
              <a:defRPr/>
            </a:pPr>
            <a:r>
              <a:rPr kumimoji="0" lang="en-US" sz="2000" b="1" i="0" u="none" strike="noStrike" kern="1200" cap="none" spc="0" normalizeH="0" baseline="0" noProof="0" dirty="0">
                <a:ln>
                  <a:noFill/>
                </a:ln>
                <a:solidFill>
                  <a:srgbClr val="37125A"/>
                </a:solidFill>
                <a:effectLst/>
                <a:uLnTx/>
                <a:uFillTx/>
                <a:latin typeface="Arial" panose="020B0604020202020204"/>
                <a:ea typeface="+mn-ea"/>
                <a:cs typeface="+mn-cs"/>
              </a:rPr>
              <a:t>MR4.5 rates</a:t>
            </a:r>
            <a:r>
              <a:rPr kumimoji="0" lang="en-US" sz="2000" b="1" i="0" u="none" strike="noStrike" kern="1200" cap="none" spc="0" normalizeH="0" baseline="30000" noProof="0" dirty="0">
                <a:ln>
                  <a:noFill/>
                </a:ln>
                <a:solidFill>
                  <a:srgbClr val="37125A"/>
                </a:solidFill>
                <a:effectLst/>
                <a:uLnTx/>
                <a:uFillTx/>
                <a:latin typeface="Arial" panose="020B0604020202020204"/>
                <a:ea typeface="+mn-ea"/>
                <a:cs typeface="+mn-cs"/>
              </a:rPr>
              <a:t>a</a:t>
            </a:r>
          </a:p>
        </p:txBody>
      </p:sp>
      <p:grpSp>
        <p:nvGrpSpPr>
          <p:cNvPr id="52" name="Group 51"/>
          <p:cNvGrpSpPr/>
          <p:nvPr/>
        </p:nvGrpSpPr>
        <p:grpSpPr>
          <a:xfrm>
            <a:off x="7597775" y="932011"/>
            <a:ext cx="1546225" cy="643401"/>
            <a:chOff x="7597775" y="932011"/>
            <a:chExt cx="1546225" cy="643401"/>
          </a:xfrm>
        </p:grpSpPr>
        <p:sp>
          <p:nvSpPr>
            <p:cNvPr id="57" name="Round Single Corner Rectangle 61"/>
            <p:cNvSpPr/>
            <p:nvPr/>
          </p:nvSpPr>
          <p:spPr>
            <a:xfrm flipH="1" flipV="1">
              <a:off x="7599362" y="932011"/>
              <a:ext cx="1543050" cy="643401"/>
            </a:xfrm>
            <a:prstGeom prst="round1Rect">
              <a:avLst/>
            </a:prstGeom>
            <a:solidFill>
              <a:srgbClr val="04799C"/>
            </a:solidFill>
            <a:ln>
              <a:noFill/>
            </a:ln>
            <a:effectLst>
              <a:outerShdw blurRad="101600" dist="50800" dir="5400000" algn="ctr" rotWithShape="0">
                <a:srgbClr val="000000">
                  <a:alpha val="23000"/>
                </a:srgbClr>
              </a:outerShdw>
            </a:effectLst>
            <a:scene3d>
              <a:camera prst="orthographicFront">
                <a:rot lat="0" lon="0" rev="0"/>
              </a:camera>
              <a:lightRig rig="brightRoom" dir="t">
                <a:rot lat="0" lon="0" rev="10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8" name="Rectangle 57"/>
            <p:cNvSpPr/>
            <p:nvPr/>
          </p:nvSpPr>
          <p:spPr>
            <a:xfrm>
              <a:off x="7597775" y="1029874"/>
              <a:ext cx="1546225" cy="4476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ENESTcmr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Deep molecular response</a:t>
              </a:r>
            </a:p>
          </p:txBody>
        </p:sp>
      </p:grpSp>
      <p:grpSp>
        <p:nvGrpSpPr>
          <p:cNvPr id="6" name="Group 5"/>
          <p:cNvGrpSpPr/>
          <p:nvPr/>
        </p:nvGrpSpPr>
        <p:grpSpPr>
          <a:xfrm>
            <a:off x="6796238" y="2063357"/>
            <a:ext cx="597408" cy="550862"/>
            <a:chOff x="6806129" y="2390909"/>
            <a:chExt cx="611721" cy="550862"/>
          </a:xfrm>
        </p:grpSpPr>
        <p:sp>
          <p:nvSpPr>
            <p:cNvPr id="3" name="Rectangle 2"/>
            <p:cNvSpPr/>
            <p:nvPr/>
          </p:nvSpPr>
          <p:spPr>
            <a:xfrm>
              <a:off x="6827152" y="2390909"/>
              <a:ext cx="590698" cy="55086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3" name="TextBox 52"/>
            <p:cNvSpPr txBox="1"/>
            <p:nvPr/>
          </p:nvSpPr>
          <p:spPr>
            <a:xfrm>
              <a:off x="6806129" y="2476602"/>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14</a:t>
              </a:r>
              <a:r>
                <a:rPr kumimoji="0" lang="en-US" sz="1600" b="1" i="0" u="none" strike="noStrike" kern="1200" cap="none" spc="0" normalizeH="0" baseline="0" noProof="0" dirty="0">
                  <a:ln>
                    <a:noFill/>
                  </a:ln>
                  <a:solidFill>
                    <a:srgbClr val="FFFFFF"/>
                  </a:solidFill>
                  <a:effectLst/>
                  <a:uLnTx/>
                  <a:uFillTx/>
                  <a:latin typeface="Arial"/>
                  <a:ea typeface="+mn-ea"/>
                  <a:cs typeface="+mn-cs"/>
                </a:rPr>
                <a:t>%</a:t>
              </a:r>
            </a:p>
          </p:txBody>
        </p:sp>
      </p:grpSp>
      <p:grpSp>
        <p:nvGrpSpPr>
          <p:cNvPr id="5" name="Group 4"/>
          <p:cNvGrpSpPr/>
          <p:nvPr/>
        </p:nvGrpSpPr>
        <p:grpSpPr>
          <a:xfrm>
            <a:off x="5414829" y="2225435"/>
            <a:ext cx="597816" cy="444084"/>
            <a:chOff x="5406126" y="2571192"/>
            <a:chExt cx="597816" cy="444084"/>
          </a:xfrm>
        </p:grpSpPr>
        <p:sp>
          <p:nvSpPr>
            <p:cNvPr id="55" name="Rectangle 54"/>
            <p:cNvSpPr/>
            <p:nvPr/>
          </p:nvSpPr>
          <p:spPr>
            <a:xfrm>
              <a:off x="5406126" y="2571192"/>
              <a:ext cx="587224" cy="4440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9" name="TextBox 58"/>
            <p:cNvSpPr txBox="1"/>
            <p:nvPr/>
          </p:nvSpPr>
          <p:spPr>
            <a:xfrm>
              <a:off x="5408907" y="2577778"/>
              <a:ext cx="595035"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a:ea typeface="+mn-ea"/>
                  <a:cs typeface="+mn-cs"/>
                </a:rPr>
                <a:t>11</a:t>
              </a:r>
              <a:r>
                <a:rPr kumimoji="0" lang="en-US" sz="1600" b="1" i="0" u="none" strike="noStrike" kern="1200" cap="none" spc="0" normalizeH="0" baseline="0" noProof="0" dirty="0" smtClean="0">
                  <a:ln>
                    <a:noFill/>
                  </a:ln>
                  <a:solidFill>
                    <a:srgbClr val="FFFFFF"/>
                  </a:solidFill>
                  <a:effectLst/>
                  <a:uLnTx/>
                  <a:uFillTx/>
                  <a:latin typeface="Arial"/>
                  <a:ea typeface="+mn-ea"/>
                  <a:cs typeface="+mn-cs"/>
                </a:rPr>
                <a:t>%</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1" name="Rectangle 60"/>
          <p:cNvSpPr/>
          <p:nvPr/>
        </p:nvSpPr>
        <p:spPr>
          <a:xfrm>
            <a:off x="6335781" y="4274058"/>
            <a:ext cx="91440"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2" name="TextBox 101"/>
          <p:cNvSpPr txBox="1"/>
          <p:nvPr/>
        </p:nvSpPr>
        <p:spPr>
          <a:xfrm>
            <a:off x="6435688" y="4173360"/>
            <a:ext cx="2405396"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Crossover </a:t>
            </a:r>
            <a:r>
              <a:rPr kumimoji="0" lang="en-US" sz="1200" b="0" i="0" u="none" strike="noStrike" kern="0" cap="none" spc="0" normalizeH="0" baseline="0" noProof="0" dirty="0">
                <a:ln>
                  <a:noFill/>
                </a:ln>
                <a:solidFill>
                  <a:sysClr val="windowText" lastClr="000000"/>
                </a:solidFill>
                <a:effectLst/>
                <a:uLnTx/>
                <a:uFillTx/>
                <a:latin typeface="Arial"/>
                <a:ea typeface="+mn-ea"/>
                <a:cs typeface="+mn-cs"/>
              </a:rPr>
              <a:t>to TASIGNA</a:t>
            </a:r>
            <a:r>
              <a:rPr kumimoji="0" lang="en-US" sz="1200" b="0" i="0" u="none" strike="noStrike" kern="1200" cap="none" spc="0" normalizeH="0" baseline="0" noProof="0" dirty="0">
                <a:ln>
                  <a:noFill/>
                </a:ln>
                <a:solidFill>
                  <a:sysClr val="windowText" lastClr="000000"/>
                </a:solidFill>
                <a:effectLst/>
                <a:uLnTx/>
                <a:uFillTx/>
                <a:latin typeface="Arial"/>
                <a:ea typeface="+mn-ea"/>
                <a:cs typeface="+mn-cs"/>
              </a:rPr>
              <a:t> (n=46)</a:t>
            </a:r>
          </a:p>
        </p:txBody>
      </p:sp>
    </p:spTree>
    <p:extLst>
      <p:ext uri="{BB962C8B-B14F-4D97-AF65-F5344CB8AC3E}">
        <p14:creationId xmlns:p14="http://schemas.microsoft.com/office/powerpoint/2010/main" val="34985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44906" y="1466149"/>
            <a:ext cx="6543846" cy="3418979"/>
            <a:chOff x="-528961" y="1435698"/>
            <a:chExt cx="7868363" cy="4341236"/>
          </a:xfrm>
        </p:grpSpPr>
        <p:cxnSp>
          <p:nvCxnSpPr>
            <p:cNvPr id="60" name="Straight Connector 59"/>
            <p:cNvCxnSpPr/>
            <p:nvPr/>
          </p:nvCxnSpPr>
          <p:spPr>
            <a:xfrm>
              <a:off x="1075189" y="1744910"/>
              <a:ext cx="0" cy="3162650"/>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002037" y="4907560"/>
              <a:ext cx="73152" cy="0"/>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002037" y="4295085"/>
              <a:ext cx="73152" cy="0"/>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002037" y="3016038"/>
              <a:ext cx="73152" cy="0"/>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002037" y="1744910"/>
              <a:ext cx="73152" cy="0"/>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075189" y="4907560"/>
              <a:ext cx="0" cy="73152"/>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584001" y="1577138"/>
              <a:ext cx="482824"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B434E"/>
                  </a:solidFill>
                  <a:effectLst/>
                  <a:uLnTx/>
                  <a:uFillTx/>
                  <a:latin typeface="Arial"/>
                  <a:ea typeface="+mn-ea"/>
                  <a:cs typeface="+mn-cs"/>
                </a:rPr>
                <a:t>100</a:t>
              </a:r>
            </a:p>
          </p:txBody>
        </p:sp>
        <p:sp>
          <p:nvSpPr>
            <p:cNvPr id="70" name="TextBox 69"/>
            <p:cNvSpPr txBox="1"/>
            <p:nvPr/>
          </p:nvSpPr>
          <p:spPr>
            <a:xfrm>
              <a:off x="683387" y="2856655"/>
              <a:ext cx="383438"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B434E"/>
                  </a:solidFill>
                  <a:effectLst/>
                  <a:uLnTx/>
                  <a:uFillTx/>
                  <a:latin typeface="Arial"/>
                  <a:ea typeface="+mn-ea"/>
                  <a:cs typeface="+mn-cs"/>
                </a:rPr>
                <a:t>60</a:t>
              </a:r>
            </a:p>
          </p:txBody>
        </p:sp>
        <p:sp>
          <p:nvSpPr>
            <p:cNvPr id="71" name="TextBox 70"/>
            <p:cNvSpPr txBox="1"/>
            <p:nvPr/>
          </p:nvSpPr>
          <p:spPr>
            <a:xfrm>
              <a:off x="683387" y="4135702"/>
              <a:ext cx="383438"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B434E"/>
                  </a:solidFill>
                  <a:effectLst/>
                  <a:uLnTx/>
                  <a:uFillTx/>
                  <a:latin typeface="Arial"/>
                  <a:ea typeface="+mn-ea"/>
                  <a:cs typeface="+mn-cs"/>
                </a:rPr>
                <a:t>20</a:t>
              </a:r>
            </a:p>
          </p:txBody>
        </p:sp>
        <p:sp>
          <p:nvSpPr>
            <p:cNvPr id="72" name="TextBox 71"/>
            <p:cNvSpPr txBox="1"/>
            <p:nvPr/>
          </p:nvSpPr>
          <p:spPr>
            <a:xfrm>
              <a:off x="782773" y="4750217"/>
              <a:ext cx="284052"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B434E"/>
                  </a:solidFill>
                  <a:effectLst/>
                  <a:uLnTx/>
                  <a:uFillTx/>
                  <a:latin typeface="Arial"/>
                  <a:ea typeface="+mn-ea"/>
                  <a:cs typeface="+mn-cs"/>
                </a:rPr>
                <a:t>0</a:t>
              </a:r>
            </a:p>
          </p:txBody>
        </p:sp>
        <p:sp>
          <p:nvSpPr>
            <p:cNvPr id="73" name="TextBox 72"/>
            <p:cNvSpPr txBox="1"/>
            <p:nvPr/>
          </p:nvSpPr>
          <p:spPr>
            <a:xfrm rot="16200000">
              <a:off x="-1880586" y="2787323"/>
              <a:ext cx="3702446" cy="99919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Patients without MMR at study entry who achieved the indicated response, %</a:t>
              </a:r>
            </a:p>
          </p:txBody>
        </p:sp>
        <p:grpSp>
          <p:nvGrpSpPr>
            <p:cNvPr id="75" name="Group 74"/>
            <p:cNvGrpSpPr/>
            <p:nvPr/>
          </p:nvGrpSpPr>
          <p:grpSpPr>
            <a:xfrm>
              <a:off x="1230474" y="5425216"/>
              <a:ext cx="6108928" cy="351718"/>
              <a:chOff x="1431810" y="5592996"/>
              <a:chExt cx="6108928" cy="351718"/>
            </a:xfrm>
          </p:grpSpPr>
          <p:sp>
            <p:nvSpPr>
              <p:cNvPr id="108" name="TextBox 107"/>
              <p:cNvSpPr txBox="1"/>
              <p:nvPr/>
            </p:nvSpPr>
            <p:spPr>
              <a:xfrm>
                <a:off x="1554096" y="5592996"/>
                <a:ext cx="3057108" cy="351718"/>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After switching to TASIGNA (n=24)</a:t>
                </a:r>
              </a:p>
            </p:txBody>
          </p:sp>
          <p:sp>
            <p:nvSpPr>
              <p:cNvPr id="109" name="TextBox 108"/>
              <p:cNvSpPr txBox="1"/>
              <p:nvPr/>
            </p:nvSpPr>
            <p:spPr>
              <a:xfrm>
                <a:off x="4907440" y="5592996"/>
                <a:ext cx="2633298" cy="351718"/>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Remaining on imatinib (n=28)</a:t>
                </a:r>
              </a:p>
            </p:txBody>
          </p:sp>
          <p:sp>
            <p:nvSpPr>
              <p:cNvPr id="110" name="Rounded Rectangle 109"/>
              <p:cNvSpPr>
                <a:spLocks noChangeAspect="1"/>
              </p:cNvSpPr>
              <p:nvPr/>
            </p:nvSpPr>
            <p:spPr>
              <a:xfrm>
                <a:off x="1431810" y="5704538"/>
                <a:ext cx="128633" cy="13932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1" name="Rounded Rectangle 110"/>
              <p:cNvSpPr>
                <a:spLocks noChangeAspect="1"/>
              </p:cNvSpPr>
              <p:nvPr/>
            </p:nvSpPr>
            <p:spPr>
              <a:xfrm>
                <a:off x="4785153" y="5704538"/>
                <a:ext cx="128633" cy="1393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81" name="Straight Connector 80"/>
            <p:cNvCxnSpPr/>
            <p:nvPr/>
          </p:nvCxnSpPr>
          <p:spPr>
            <a:xfrm>
              <a:off x="1066825" y="4904106"/>
              <a:ext cx="5822665" cy="0"/>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002037" y="2394391"/>
              <a:ext cx="73152" cy="0"/>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683387" y="2226619"/>
              <a:ext cx="383438"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B434E"/>
                  </a:solidFill>
                  <a:effectLst/>
                  <a:uLnTx/>
                  <a:uFillTx/>
                  <a:latin typeface="Arial"/>
                  <a:ea typeface="+mn-ea"/>
                  <a:cs typeface="+mn-cs"/>
                </a:rPr>
                <a:t>80</a:t>
              </a:r>
            </a:p>
          </p:txBody>
        </p:sp>
        <p:cxnSp>
          <p:nvCxnSpPr>
            <p:cNvPr id="86" name="Straight Connector 85"/>
            <p:cNvCxnSpPr/>
            <p:nvPr/>
          </p:nvCxnSpPr>
          <p:spPr>
            <a:xfrm>
              <a:off x="1002037" y="3662696"/>
              <a:ext cx="73152" cy="0"/>
            </a:xfrm>
            <a:prstGeom prst="line">
              <a:avLst/>
            </a:prstGeom>
            <a:ln w="6350">
              <a:solidFill>
                <a:srgbClr val="3B434E"/>
              </a:solidFill>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683387" y="3503313"/>
              <a:ext cx="383438" cy="307777"/>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B434E"/>
                  </a:solidFill>
                  <a:effectLst/>
                  <a:uLnTx/>
                  <a:uFillTx/>
                  <a:latin typeface="Arial"/>
                  <a:ea typeface="+mn-ea"/>
                  <a:cs typeface="+mn-cs"/>
                </a:rPr>
                <a:t>40</a:t>
              </a:r>
            </a:p>
          </p:txBody>
        </p:sp>
        <p:sp>
          <p:nvSpPr>
            <p:cNvPr id="89" name="TextBox 88"/>
            <p:cNvSpPr txBox="1"/>
            <p:nvPr/>
          </p:nvSpPr>
          <p:spPr>
            <a:xfrm>
              <a:off x="1833469" y="4910764"/>
              <a:ext cx="663433" cy="35171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MMR</a:t>
              </a:r>
            </a:p>
          </p:txBody>
        </p:sp>
        <p:sp>
          <p:nvSpPr>
            <p:cNvPr id="90" name="TextBox 89"/>
            <p:cNvSpPr txBox="1"/>
            <p:nvPr/>
          </p:nvSpPr>
          <p:spPr>
            <a:xfrm>
              <a:off x="3802815" y="4910764"/>
              <a:ext cx="765589" cy="35171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MR4.5</a:t>
              </a:r>
            </a:p>
          </p:txBody>
        </p:sp>
        <p:sp>
          <p:nvSpPr>
            <p:cNvPr id="91" name="TextBox 90"/>
            <p:cNvSpPr txBox="1"/>
            <p:nvPr/>
          </p:nvSpPr>
          <p:spPr>
            <a:xfrm>
              <a:off x="5016587" y="4910764"/>
              <a:ext cx="2159143" cy="35171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434E"/>
                  </a:solidFill>
                  <a:effectLst/>
                  <a:uLnTx/>
                  <a:uFillTx/>
                  <a:latin typeface="Arial"/>
                  <a:ea typeface="+mn-ea"/>
                  <a:cs typeface="+mn-cs"/>
                </a:rPr>
                <a:t>Undetectable BCR-ABL</a:t>
              </a:r>
            </a:p>
          </p:txBody>
        </p:sp>
        <p:sp>
          <p:nvSpPr>
            <p:cNvPr id="95" name="Round Same Side Corner Rectangle 94"/>
            <p:cNvSpPr/>
            <p:nvPr/>
          </p:nvSpPr>
          <p:spPr>
            <a:xfrm>
              <a:off x="1571643" y="2147583"/>
              <a:ext cx="612894" cy="2759978"/>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Round Same Side Corner Rectangle 95"/>
            <p:cNvSpPr/>
            <p:nvPr/>
          </p:nvSpPr>
          <p:spPr>
            <a:xfrm>
              <a:off x="3598694" y="3967034"/>
              <a:ext cx="612894" cy="94052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Round Same Side Corner Rectangle 96"/>
            <p:cNvSpPr/>
            <p:nvPr/>
          </p:nvSpPr>
          <p:spPr>
            <a:xfrm>
              <a:off x="5512712" y="4011777"/>
              <a:ext cx="612894" cy="895783"/>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Round Same Side Corner Rectangle 98"/>
            <p:cNvSpPr/>
            <p:nvPr/>
          </p:nvSpPr>
          <p:spPr>
            <a:xfrm>
              <a:off x="2184040" y="3229761"/>
              <a:ext cx="612894" cy="16777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0" name="Round Same Side Corner Rectangle 99"/>
            <p:cNvSpPr/>
            <p:nvPr/>
          </p:nvSpPr>
          <p:spPr>
            <a:xfrm>
              <a:off x="4232720" y="4781725"/>
              <a:ext cx="612894" cy="12583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1" name="Round Same Side Corner Rectangle 100"/>
            <p:cNvSpPr/>
            <p:nvPr/>
          </p:nvSpPr>
          <p:spPr>
            <a:xfrm>
              <a:off x="6127024" y="4781725"/>
              <a:ext cx="612894" cy="12583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2" name="TextBox 101"/>
            <p:cNvSpPr txBox="1"/>
            <p:nvPr/>
          </p:nvSpPr>
          <p:spPr>
            <a:xfrm>
              <a:off x="1564235" y="1731819"/>
              <a:ext cx="715474" cy="42987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83%</a:t>
              </a:r>
            </a:p>
          </p:txBody>
        </p:sp>
        <p:sp>
          <p:nvSpPr>
            <p:cNvPr id="103" name="TextBox 102"/>
            <p:cNvSpPr txBox="1"/>
            <p:nvPr/>
          </p:nvSpPr>
          <p:spPr>
            <a:xfrm>
              <a:off x="3599806" y="3583673"/>
              <a:ext cx="715474" cy="42987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a:ea typeface="+mn-ea"/>
                  <a:cs typeface="+mn-cs"/>
                </a:rPr>
                <a:t>29</a:t>
              </a: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a:t>
              </a:r>
            </a:p>
          </p:txBody>
        </p:sp>
        <p:sp>
          <p:nvSpPr>
            <p:cNvPr id="104" name="TextBox 103"/>
            <p:cNvSpPr txBox="1"/>
            <p:nvPr/>
          </p:nvSpPr>
          <p:spPr>
            <a:xfrm>
              <a:off x="5505304" y="3627732"/>
              <a:ext cx="715474" cy="42987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a:ea typeface="+mn-ea"/>
                  <a:cs typeface="+mn-cs"/>
                </a:rPr>
                <a:t>25</a:t>
              </a: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a:t>
              </a:r>
            </a:p>
          </p:txBody>
        </p:sp>
        <p:sp>
          <p:nvSpPr>
            <p:cNvPr id="105" name="TextBox 104"/>
            <p:cNvSpPr txBox="1"/>
            <p:nvPr/>
          </p:nvSpPr>
          <p:spPr>
            <a:xfrm>
              <a:off x="2175692" y="2798903"/>
              <a:ext cx="715474" cy="42987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54%</a:t>
              </a:r>
            </a:p>
          </p:txBody>
        </p:sp>
        <p:sp>
          <p:nvSpPr>
            <p:cNvPr id="106" name="TextBox 105"/>
            <p:cNvSpPr txBox="1"/>
            <p:nvPr/>
          </p:nvSpPr>
          <p:spPr>
            <a:xfrm>
              <a:off x="4320622" y="4401200"/>
              <a:ext cx="578625" cy="42987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4%</a:t>
              </a:r>
            </a:p>
          </p:txBody>
        </p:sp>
        <p:sp>
          <p:nvSpPr>
            <p:cNvPr id="107" name="TextBox 106"/>
            <p:cNvSpPr txBox="1"/>
            <p:nvPr/>
          </p:nvSpPr>
          <p:spPr>
            <a:xfrm>
              <a:off x="6176795" y="4401200"/>
              <a:ext cx="578625" cy="42987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4%</a:t>
              </a:r>
            </a:p>
          </p:txBody>
        </p:sp>
      </p:grpSp>
      <p:sp>
        <p:nvSpPr>
          <p:cNvPr id="2" name="Title 1"/>
          <p:cNvSpPr>
            <a:spLocks noGrp="1"/>
          </p:cNvSpPr>
          <p:nvPr>
            <p:ph type="title"/>
          </p:nvPr>
        </p:nvSpPr>
        <p:spPr/>
        <p:txBody>
          <a:bodyPr/>
          <a:lstStyle/>
          <a:p>
            <a:r>
              <a:rPr lang="en-US" dirty="0"/>
              <a:t>It Is Not Too Late to Switch and Achieve MR4.5 With TASIGNA</a:t>
            </a:r>
            <a:r>
              <a:rPr lang="en-US" baseline="30000" dirty="0"/>
              <a:t>®</a:t>
            </a:r>
            <a:r>
              <a:rPr lang="en-US" dirty="0"/>
              <a:t> (nilotinib)</a:t>
            </a:r>
            <a:endParaRPr lang="en-US" baseline="30000" dirty="0"/>
          </a:p>
        </p:txBody>
      </p:sp>
      <p:sp>
        <p:nvSpPr>
          <p:cNvPr id="5" name="Text Placeholder 4"/>
          <p:cNvSpPr>
            <a:spLocks noGrp="1"/>
          </p:cNvSpPr>
          <p:nvPr>
            <p:ph type="body" sz="quarter" idx="13"/>
          </p:nvPr>
        </p:nvSpPr>
        <p:spPr>
          <a:xfrm>
            <a:off x="236989" y="6332989"/>
            <a:ext cx="8686800" cy="441325"/>
          </a:xfrm>
        </p:spPr>
        <p:txBody>
          <a:bodyPr/>
          <a:lstStyle/>
          <a:p>
            <a:r>
              <a:rPr lang="en-US" altLang="en-US" b="1" dirty="0"/>
              <a:t>Reference: </a:t>
            </a:r>
            <a:r>
              <a:rPr lang="en-US" dirty="0"/>
              <a:t>Hughes TP et al. </a:t>
            </a:r>
            <a:r>
              <a:rPr lang="en-US" i="1" dirty="0"/>
              <a:t>Blood</a:t>
            </a:r>
            <a:r>
              <a:rPr lang="en-US" dirty="0"/>
              <a:t>. 2014;124(5):729-736. </a:t>
            </a:r>
            <a:endParaRPr lang="en-US" dirty="0">
              <a:solidFill>
                <a:srgbClr val="FF0000"/>
              </a:solidFill>
              <a:ea typeface="Calibri"/>
              <a:cs typeface="Times New Roman"/>
            </a:endParaRPr>
          </a:p>
        </p:txBody>
      </p:sp>
      <p:sp>
        <p:nvSpPr>
          <p:cNvPr id="14" name="Content Placeholder 2"/>
          <p:cNvSpPr txBox="1">
            <a:spLocks/>
          </p:cNvSpPr>
          <p:nvPr/>
        </p:nvSpPr>
        <p:spPr>
          <a:xfrm>
            <a:off x="2581274" y="1149656"/>
            <a:ext cx="4233301" cy="494577"/>
          </a:xfrm>
          <a:prstGeom prst="rect">
            <a:avLst/>
          </a:prstGeom>
        </p:spPr>
        <p:txBody>
          <a:bodyPr vert="horz" lIns="91440" tIns="45720" rIns="91440" bIns="45720" rtlCol="0">
            <a:noAutofit/>
          </a:bodyPr>
          <a:lstStyle>
            <a:lvl1pPr marL="288925" indent="-288925" algn="l" defTabSz="457200" rtl="0" eaLnBrk="1" latinLnBrk="0" hangingPunct="1">
              <a:spcBef>
                <a:spcPct val="20000"/>
              </a:spcBef>
              <a:buClr>
                <a:srgbClr val="DC7B23"/>
              </a:buClr>
              <a:buSzPct val="125000"/>
              <a:buFont typeface="Arial"/>
              <a:buChar char="•"/>
              <a:defRPr lang="en-US" sz="2000" kern="1200" dirty="0" smtClean="0">
                <a:solidFill>
                  <a:schemeClr val="accent4">
                    <a:lumMod val="75000"/>
                  </a:schemeClr>
                </a:solidFill>
                <a:latin typeface="+mn-lt"/>
                <a:ea typeface="+mn-ea"/>
                <a:cs typeface="+mn-cs"/>
              </a:defRPr>
            </a:lvl1pPr>
            <a:lvl2pPr marL="625475" indent="-227013" algn="l" defTabSz="457200" rtl="0" eaLnBrk="1" latinLnBrk="0" hangingPunct="1">
              <a:spcBef>
                <a:spcPct val="20000"/>
              </a:spcBef>
              <a:buClr>
                <a:srgbClr val="DC7B23"/>
              </a:buClr>
              <a:buFont typeface="Wingdings" panose="05000000000000000000" pitchFamily="2" charset="2"/>
              <a:buChar char="§"/>
              <a:defRPr lang="en-US" sz="1800" kern="1200" dirty="0" smtClean="0">
                <a:solidFill>
                  <a:schemeClr val="accent4">
                    <a:lumMod val="75000"/>
                  </a:schemeClr>
                </a:solidFill>
                <a:latin typeface="+mn-lt"/>
                <a:ea typeface="+mn-ea"/>
                <a:cs typeface="+mn-cs"/>
              </a:defRPr>
            </a:lvl2pPr>
            <a:lvl3pPr marL="1031875" indent="-234950" algn="l" defTabSz="457200" rtl="0" eaLnBrk="1" latinLnBrk="0" hangingPunct="1">
              <a:spcBef>
                <a:spcPct val="20000"/>
              </a:spcBef>
              <a:buClr>
                <a:schemeClr val="accent4">
                  <a:lumMod val="75000"/>
                </a:schemeClr>
              </a:buClr>
              <a:buFont typeface="Lucida Grande"/>
              <a:buChar char="–"/>
              <a:defRPr lang="en-US" sz="1600" kern="1200" dirty="0" smtClean="0">
                <a:solidFill>
                  <a:schemeClr val="accent4">
                    <a:lumMod val="75000"/>
                  </a:schemeClr>
                </a:solidFill>
                <a:latin typeface="+mn-lt"/>
                <a:ea typeface="+mn-ea"/>
                <a:cs typeface="+mn-cs"/>
              </a:defRPr>
            </a:lvl3pPr>
            <a:lvl4pPr marL="1430338" indent="-227013" algn="l" defTabSz="457200" rtl="0" eaLnBrk="1" latinLnBrk="0" hangingPunct="1">
              <a:spcBef>
                <a:spcPct val="20000"/>
              </a:spcBef>
              <a:buClr>
                <a:schemeClr val="accent4">
                  <a:lumMod val="75000"/>
                </a:schemeClr>
              </a:buClr>
              <a:buFont typeface="Lucida Grande"/>
              <a:buChar char="–"/>
              <a:defRPr lang="en-US" sz="1400" kern="1200" dirty="0" smtClean="0">
                <a:solidFill>
                  <a:schemeClr val="accent4">
                    <a:lumMod val="75000"/>
                  </a:schemeClr>
                </a:solidFill>
                <a:latin typeface="+mn-lt"/>
                <a:ea typeface="+mn-ea"/>
                <a:cs typeface="+mn-cs"/>
              </a:defRPr>
            </a:lvl4pPr>
            <a:lvl5pPr marL="0" indent="0" algn="l" defTabSz="457200" rtl="0" eaLnBrk="1" latinLnBrk="0" hangingPunct="1">
              <a:spcBef>
                <a:spcPct val="20000"/>
              </a:spcBef>
              <a:buClr>
                <a:srgbClr val="1E8CAD"/>
              </a:buClr>
              <a:buFont typeface="Lucida Grande"/>
              <a:buNone/>
              <a:defRPr lang="en-US" sz="2000" b="1"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DC7B23"/>
              </a:buClr>
              <a:buSzPct val="125000"/>
              <a:buFont typeface="Arial"/>
              <a:buNone/>
              <a:tabLst/>
              <a:defRPr/>
            </a:pPr>
            <a:r>
              <a:rPr kumimoji="0" lang="en-US" sz="2000" b="1" i="0" u="none" strike="noStrike" kern="1200" cap="none" spc="0" normalizeH="0" baseline="0" noProof="0" dirty="0">
                <a:ln>
                  <a:noFill/>
                </a:ln>
                <a:solidFill>
                  <a:srgbClr val="37125A"/>
                </a:solidFill>
                <a:effectLst/>
                <a:uLnTx/>
                <a:uFillTx/>
                <a:latin typeface="Arial"/>
                <a:ea typeface="+mn-ea"/>
                <a:cs typeface="+mn-cs"/>
              </a:rPr>
              <a:t>Molecular response by 2 years</a:t>
            </a:r>
          </a:p>
        </p:txBody>
      </p:sp>
      <p:sp>
        <p:nvSpPr>
          <p:cNvPr id="112" name="Text Placeholder 5"/>
          <p:cNvSpPr txBox="1">
            <a:spLocks/>
          </p:cNvSpPr>
          <p:nvPr/>
        </p:nvSpPr>
        <p:spPr>
          <a:xfrm>
            <a:off x="533400" y="6416675"/>
            <a:ext cx="8382000" cy="365125"/>
          </a:xfrm>
          <a:prstGeom prst="rect">
            <a:avLst/>
          </a:prstGeom>
        </p:spPr>
        <p:txBody>
          <a:bodyPr vert="horz" lIns="91440" tIns="45720" rIns="91440" bIns="45720" numCol="1" rtlCol="0" anchor="b">
            <a:noAutofit/>
          </a:bodyPr>
          <a:lstStyle>
            <a:lvl1pPr marL="0" indent="0" algn="l" defTabSz="457200" rtl="0" eaLnBrk="1" latinLnBrk="0" hangingPunct="1">
              <a:spcBef>
                <a:spcPct val="20000"/>
              </a:spcBef>
              <a:buClr>
                <a:srgbClr val="DC7B23"/>
              </a:buClr>
              <a:buFont typeface="Arial"/>
              <a:buNone/>
              <a:defRPr sz="900" kern="1200">
                <a:solidFill>
                  <a:schemeClr val="accent4">
                    <a:lumMod val="75000"/>
                  </a:schemeClr>
                </a:solidFill>
                <a:latin typeface="+mn-lt"/>
                <a:ea typeface="+mn-ea"/>
                <a:cs typeface="+mn-cs"/>
              </a:defRPr>
            </a:lvl1pPr>
            <a:lvl2pPr marL="457200" indent="0" algn="l" defTabSz="457200" rtl="0" eaLnBrk="1" latinLnBrk="0" hangingPunct="1">
              <a:spcBef>
                <a:spcPct val="20000"/>
              </a:spcBef>
              <a:buClr>
                <a:srgbClr val="DC7B23"/>
              </a:buClr>
              <a:buFont typeface="Arial"/>
              <a:buNone/>
              <a:defRPr sz="600" kern="1200">
                <a:solidFill>
                  <a:srgbClr val="37125A"/>
                </a:solidFill>
                <a:latin typeface="+mn-lt"/>
                <a:ea typeface="+mn-ea"/>
                <a:cs typeface="+mn-cs"/>
              </a:defRPr>
            </a:lvl2pPr>
            <a:lvl3pPr marL="9144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3pPr>
            <a:lvl4pPr marL="13716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4pPr>
            <a:lvl5pPr marL="18288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DC7B23"/>
              </a:buClr>
              <a:buSzTx/>
              <a:buFont typeface="Arial"/>
              <a:buNone/>
              <a:tabLst/>
              <a:defRPr/>
            </a:pPr>
            <a:endParaRPr kumimoji="0" lang="en-US" sz="900" b="0" i="0" u="none" strike="noStrike" kern="1200" cap="none" spc="0" normalizeH="0" baseline="0" noProof="0" dirty="0">
              <a:ln>
                <a:noFill/>
              </a:ln>
              <a:solidFill>
                <a:srgbClr val="FF0000"/>
              </a:solidFill>
              <a:effectLst/>
              <a:uLnTx/>
              <a:uFillTx/>
              <a:latin typeface="Arial"/>
              <a:ea typeface="Calibri"/>
              <a:cs typeface="Times New Roman"/>
            </a:endParaRPr>
          </a:p>
        </p:txBody>
      </p:sp>
      <p:sp>
        <p:nvSpPr>
          <p:cNvPr id="113" name="Content Placeholder 2"/>
          <p:cNvSpPr txBox="1">
            <a:spLocks/>
          </p:cNvSpPr>
          <p:nvPr/>
        </p:nvSpPr>
        <p:spPr>
          <a:xfrm>
            <a:off x="233565" y="5193574"/>
            <a:ext cx="8686800" cy="932750"/>
          </a:xfrm>
          <a:prstGeom prst="rect">
            <a:avLst/>
          </a:prstGeom>
        </p:spPr>
        <p:txBody>
          <a:bodyPr>
            <a:normAutofit/>
          </a:bodyPr>
          <a:lst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
                <a:srgbClr val="DC7B23"/>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Among patients who entered ENESTcmr without MMR (an ELN “warning” response), more patients achieved MMR or better after switching to TASIGNA compared with those who remained on imatinib</a:t>
            </a:r>
          </a:p>
        </p:txBody>
      </p:sp>
      <p:grpSp>
        <p:nvGrpSpPr>
          <p:cNvPr id="68" name="Group 67"/>
          <p:cNvGrpSpPr/>
          <p:nvPr/>
        </p:nvGrpSpPr>
        <p:grpSpPr>
          <a:xfrm>
            <a:off x="7597775" y="932011"/>
            <a:ext cx="1546225" cy="643401"/>
            <a:chOff x="7597775" y="932011"/>
            <a:chExt cx="1546225" cy="643401"/>
          </a:xfrm>
        </p:grpSpPr>
        <p:sp>
          <p:nvSpPr>
            <p:cNvPr id="82" name="Round Single Corner Rectangle 61"/>
            <p:cNvSpPr/>
            <p:nvPr/>
          </p:nvSpPr>
          <p:spPr>
            <a:xfrm flipH="1" flipV="1">
              <a:off x="7599362" y="932011"/>
              <a:ext cx="1543050" cy="643401"/>
            </a:xfrm>
            <a:prstGeom prst="round1Rect">
              <a:avLst/>
            </a:prstGeom>
            <a:solidFill>
              <a:srgbClr val="04799C"/>
            </a:solidFill>
            <a:ln>
              <a:noFill/>
            </a:ln>
            <a:effectLst>
              <a:outerShdw blurRad="101600" dist="50800" dir="5400000" algn="ctr" rotWithShape="0">
                <a:srgbClr val="000000">
                  <a:alpha val="23000"/>
                </a:srgbClr>
              </a:outerShdw>
            </a:effectLst>
            <a:scene3d>
              <a:camera prst="orthographicFront">
                <a:rot lat="0" lon="0" rev="0"/>
              </a:camera>
              <a:lightRig rig="brightRoom" dir="t">
                <a:rot lat="0" lon="0" rev="10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83" name="Rectangle 82"/>
            <p:cNvSpPr/>
            <p:nvPr/>
          </p:nvSpPr>
          <p:spPr>
            <a:xfrm>
              <a:off x="7597775" y="1029874"/>
              <a:ext cx="1546225" cy="4476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ENESTcmr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Deep molecular response</a:t>
              </a:r>
            </a:p>
          </p:txBody>
        </p:sp>
      </p:grpSp>
    </p:spTree>
    <p:extLst>
      <p:ext uri="{BB962C8B-B14F-4D97-AF65-F5344CB8AC3E}">
        <p14:creationId xmlns:p14="http://schemas.microsoft.com/office/powerpoint/2010/main" val="258608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txBox="1">
            <a:spLocks/>
          </p:cNvSpPr>
          <p:nvPr/>
        </p:nvSpPr>
        <p:spPr>
          <a:xfrm>
            <a:off x="236989" y="5830027"/>
            <a:ext cx="8678411" cy="495675"/>
          </a:xfrm>
          <a:prstGeom prst="rect">
            <a:avLst/>
          </a:prstGeom>
        </p:spPr>
        <p:txBody>
          <a:bodyPr/>
          <a:lst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5000"/>
              </a:lnSpc>
              <a:spcBef>
                <a:spcPts val="1400"/>
              </a:spcBef>
              <a:spcAft>
                <a:spcPts val="0"/>
              </a:spcAft>
              <a:buClr>
                <a:srgbClr val="DC7B23"/>
              </a:buClr>
              <a:buSzPct val="125000"/>
              <a:buFont typeface="Arial" panose="020B0604020202020204" pitchFamily="34" charset="0"/>
              <a:buChar char="•"/>
              <a:tabLst/>
              <a:defRPr/>
            </a:pPr>
            <a:r>
              <a:rPr kumimoji="0" lang="en-US" sz="1400" b="0" i="0" u="none" strike="noStrike" kern="1200" cap="none" spc="0" normalizeH="0" baseline="0" noProof="0" dirty="0">
                <a:ln>
                  <a:noFill/>
                </a:ln>
                <a:solidFill>
                  <a:srgbClr val="3F3F3F"/>
                </a:solidFill>
                <a:effectLst/>
                <a:uLnTx/>
                <a:uFillTx/>
                <a:latin typeface="Arial" panose="020B0604020202020204"/>
                <a:ea typeface="+mn-ea"/>
                <a:cs typeface="+mn-cs"/>
              </a:rPr>
              <a:t>Patients experienced AEs early after switching to TASIGNA, consistent with switching to a new drug</a:t>
            </a:r>
          </a:p>
          <a:p>
            <a:pPr marL="685800" marR="0" lvl="1" indent="-228600" algn="l" defTabSz="914400" rtl="0" eaLnBrk="1" fontAlgn="auto" latinLnBrk="0" hangingPunct="1">
              <a:lnSpc>
                <a:spcPct val="95000"/>
              </a:lnSpc>
              <a:spcBef>
                <a:spcPts val="200"/>
              </a:spcBef>
              <a:spcAft>
                <a:spcPts val="0"/>
              </a:spcAft>
              <a:buClr>
                <a:srgbClr val="DC7B23"/>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New events were uncommon after 1 year</a:t>
            </a:r>
          </a:p>
          <a:p>
            <a:pPr marL="228600" marR="0" lvl="0" indent="-228600" algn="l" defTabSz="914400" rtl="0" eaLnBrk="1" fontAlgn="auto" latinLnBrk="0" hangingPunct="1">
              <a:lnSpc>
                <a:spcPct val="95000"/>
              </a:lnSpc>
              <a:spcBef>
                <a:spcPts val="1400"/>
              </a:spcBef>
              <a:spcAft>
                <a:spcPts val="0"/>
              </a:spcAft>
              <a:buClr>
                <a:srgbClr val="DC7B23"/>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p>
            <a:r>
              <a:rPr lang="en-US" dirty="0"/>
              <a:t>TASIGNA</a:t>
            </a:r>
            <a:r>
              <a:rPr lang="en-US" baseline="30000" dirty="0"/>
              <a:t>®</a:t>
            </a:r>
            <a:r>
              <a:rPr lang="en-US" dirty="0"/>
              <a:t> (nilotinib) Has a Predictable and Manageable Tolerability Profile Following Switch From Imatinib</a:t>
            </a:r>
            <a:r>
              <a:rPr lang="en-US" baseline="30000" dirty="0"/>
              <a:t>1,2</a:t>
            </a:r>
          </a:p>
        </p:txBody>
      </p:sp>
      <p:graphicFrame>
        <p:nvGraphicFramePr>
          <p:cNvPr id="7" name="Table 6"/>
          <p:cNvGraphicFramePr>
            <a:graphicFrameLocks noGrp="1"/>
          </p:cNvGraphicFramePr>
          <p:nvPr>
            <p:extLst>
              <p:ext uri="{D42A27DB-BD31-4B8C-83A1-F6EECF244321}">
                <p14:modId xmlns:p14="http://schemas.microsoft.com/office/powerpoint/2010/main" val="3063342242"/>
              </p:ext>
            </p:extLst>
          </p:nvPr>
        </p:nvGraphicFramePr>
        <p:xfrm>
          <a:off x="228598" y="1359477"/>
          <a:ext cx="8686802" cy="4526280"/>
        </p:xfrm>
        <a:graphic>
          <a:graphicData uri="http://schemas.openxmlformats.org/drawingml/2006/table">
            <a:tbl>
              <a:tblPr firstRow="1" firstCol="1" bandRow="1">
                <a:tableStyleId>{5C22544A-7EE6-4342-B048-85BDC9FD1C3A}</a:tableStyleId>
              </a:tblPr>
              <a:tblGrid>
                <a:gridCol w="1730077">
                  <a:extLst>
                    <a:ext uri="{9D8B030D-6E8A-4147-A177-3AD203B41FA5}">
                      <a16:colId xmlns:a16="http://schemas.microsoft.com/office/drawing/2014/main" val="2825185727"/>
                    </a:ext>
                  </a:extLst>
                </a:gridCol>
                <a:gridCol w="1881837">
                  <a:extLst>
                    <a:ext uri="{9D8B030D-6E8A-4147-A177-3AD203B41FA5}">
                      <a16:colId xmlns:a16="http://schemas.microsoft.com/office/drawing/2014/main" val="896994733"/>
                    </a:ext>
                  </a:extLst>
                </a:gridCol>
                <a:gridCol w="1268722">
                  <a:extLst>
                    <a:ext uri="{9D8B030D-6E8A-4147-A177-3AD203B41FA5}">
                      <a16:colId xmlns:a16="http://schemas.microsoft.com/office/drawing/2014/main" val="3941341879"/>
                    </a:ext>
                  </a:extLst>
                </a:gridCol>
                <a:gridCol w="1268722">
                  <a:extLst>
                    <a:ext uri="{9D8B030D-6E8A-4147-A177-3AD203B41FA5}">
                      <a16:colId xmlns:a16="http://schemas.microsoft.com/office/drawing/2014/main" val="20003"/>
                    </a:ext>
                  </a:extLst>
                </a:gridCol>
                <a:gridCol w="1268722">
                  <a:extLst>
                    <a:ext uri="{9D8B030D-6E8A-4147-A177-3AD203B41FA5}">
                      <a16:colId xmlns:a16="http://schemas.microsoft.com/office/drawing/2014/main" val="1411255733"/>
                    </a:ext>
                  </a:extLst>
                </a:gridCol>
                <a:gridCol w="1268722">
                  <a:extLst>
                    <a:ext uri="{9D8B030D-6E8A-4147-A177-3AD203B41FA5}">
                      <a16:colId xmlns:a16="http://schemas.microsoft.com/office/drawing/2014/main" val="20005"/>
                    </a:ext>
                  </a:extLst>
                </a:gridCol>
              </a:tblGrid>
              <a:tr h="0">
                <a:tc>
                  <a:txBody>
                    <a:bodyPr/>
                    <a:lstStyle/>
                    <a:p>
                      <a:pPr marL="0" marR="13970">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AEs Reviewed by the ELN</a:t>
                      </a:r>
                      <a:r>
                        <a:rPr lang="en-US" sz="900" baseline="30000" dirty="0">
                          <a:solidFill>
                            <a:schemeClr val="tx1"/>
                          </a:solidFill>
                          <a:effectLst/>
                          <a:latin typeface="Arial" panose="020B0604020202020204" pitchFamily="34" charset="0"/>
                          <a:cs typeface="Arial" panose="020B0604020202020204" pitchFamily="34" charset="0"/>
                        </a:rPr>
                        <a:t>1</a:t>
                      </a:r>
                      <a:endParaRPr lang="en-US" sz="9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b">
                    <a:solidFill>
                      <a:srgbClr val="42C4DD">
                        <a:alpha val="65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AE in ENESTcmr</a:t>
                      </a:r>
                      <a:r>
                        <a:rPr lang="en-US" sz="9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anchor="b">
                    <a:solidFill>
                      <a:srgbClr val="42C4DD">
                        <a:alpha val="65000"/>
                      </a:srgbClr>
                    </a:solidFill>
                  </a:tcPr>
                </a:tc>
                <a:tc gridSpan="2">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TASIGNA 400 mg bid</a:t>
                      </a: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(n=101)</a:t>
                      </a:r>
                      <a:r>
                        <a:rPr lang="en-US" sz="900" baseline="30000" dirty="0">
                          <a:effectLst/>
                          <a:latin typeface="Arial" panose="020B0604020202020204" pitchFamily="34" charset="0"/>
                          <a:ea typeface="Calibri" panose="020F0502020204030204" pitchFamily="34" charset="0"/>
                          <a:cs typeface="Arial" panose="020B0604020202020204" pitchFamily="34" charset="0"/>
                        </a:rPr>
                        <a:t>2</a:t>
                      </a:r>
                    </a:p>
                  </a:txBody>
                  <a:tcPr anchor="b">
                    <a:solidFill>
                      <a:srgbClr val="49176D"/>
                    </a:solidFill>
                  </a:tcPr>
                </a:tc>
                <a:tc hMerge="1">
                  <a:txBody>
                    <a:bodyPr/>
                    <a:lstStyle/>
                    <a:p>
                      <a:endParaRPr lang="en-US"/>
                    </a:p>
                  </a:txBody>
                  <a:tcPr/>
                </a:tc>
                <a:tc gridSpan="2">
                  <a:txBody>
                    <a:bodyPr/>
                    <a:lstStyle/>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Imatinib 400-600 mg qd </a:t>
                      </a:r>
                    </a:p>
                    <a:p>
                      <a:pPr marL="0" marR="0" algn="ctr">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(n=103)</a:t>
                      </a:r>
                      <a:r>
                        <a:rPr lang="en-US" sz="900" baseline="30000" dirty="0">
                          <a:effectLst/>
                          <a:latin typeface="Arial" panose="020B0604020202020204" pitchFamily="34" charset="0"/>
                          <a:ea typeface="Calibri" panose="020F0502020204030204" pitchFamily="34" charset="0"/>
                          <a:cs typeface="Arial" panose="020B0604020202020204" pitchFamily="34" charset="0"/>
                        </a:rPr>
                        <a:t>2</a:t>
                      </a:r>
                    </a:p>
                  </a:txBody>
                  <a:tcPr anchor="b">
                    <a:solidFill>
                      <a:srgbClr val="E58E1A"/>
                    </a:solidFill>
                  </a:tcPr>
                </a:tc>
                <a:tc hMerge="1">
                  <a:txBody>
                    <a:bodyPr/>
                    <a:lstStyle/>
                    <a:p>
                      <a:endParaRPr lang="en-US"/>
                    </a:p>
                  </a:txBody>
                  <a:tcPr/>
                </a:tc>
                <a:extLst>
                  <a:ext uri="{0D108BD9-81ED-4DB2-BD59-A6C34878D82A}">
                    <a16:rowId xmlns:a16="http://schemas.microsoft.com/office/drawing/2014/main" val="2753284878"/>
                  </a:ext>
                </a:extLst>
              </a:tr>
              <a:tr h="0">
                <a:tc>
                  <a:txBody>
                    <a:bodyPr/>
                    <a:lstStyle/>
                    <a:p>
                      <a:pPr marL="0" marR="18415">
                        <a:spcBef>
                          <a:spcPts val="300"/>
                        </a:spcBef>
                        <a:spcAft>
                          <a:spcPts val="0"/>
                        </a:spcAft>
                      </a:pPr>
                      <a:endParaRPr lang="en-US" sz="9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All Grades,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Grade</a:t>
                      </a:r>
                      <a:r>
                        <a:rPr lang="en-US"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3/4</a:t>
                      </a: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a:tc>
                <a:tc>
                  <a:txBody>
                    <a:bodyPr/>
                    <a:lstStyle/>
                    <a:p>
                      <a:pPr algn="ct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All Grades,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Grade</a:t>
                      </a:r>
                      <a:r>
                        <a:rPr lang="en-US"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3/4</a:t>
                      </a: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10001"/>
                  </a:ext>
                </a:extLst>
              </a:tr>
              <a:tr h="0">
                <a:tc rowSpan="3">
                  <a:txBody>
                    <a:bodyPr/>
                    <a:lstStyle/>
                    <a:p>
                      <a:pPr marL="0" marR="18415">
                        <a:spcBef>
                          <a:spcPts val="300"/>
                        </a:spcBef>
                        <a:spcAft>
                          <a:spcPts val="0"/>
                        </a:spcAft>
                      </a:pPr>
                      <a:r>
                        <a:rPr lang="en-US" sz="900" dirty="0">
                          <a:solidFill>
                            <a:schemeClr val="tx1"/>
                          </a:solidFill>
                          <a:effectLst/>
                          <a:latin typeface="Arial" panose="020B0604020202020204" pitchFamily="34" charset="0"/>
                          <a:cs typeface="Arial" panose="020B0604020202020204" pitchFamily="34" charset="0"/>
                        </a:rPr>
                        <a:t>Myelosuppression</a:t>
                      </a:r>
                      <a:endParaRPr lang="en-US" sz="9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Neutropenia</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anchor="ctr"/>
                </a:tc>
                <a:extLst>
                  <a:ext uri="{0D108BD9-81ED-4DB2-BD59-A6C34878D82A}">
                    <a16:rowId xmlns:a16="http://schemas.microsoft.com/office/drawing/2014/main" val="131917545"/>
                  </a:ext>
                </a:extLst>
              </a:tr>
              <a:tr h="0">
                <a:tc vMerge="1">
                  <a:txBody>
                    <a:bodyPr/>
                    <a:lstStyle/>
                    <a:p>
                      <a:endParaRPr lang="en-US"/>
                    </a:p>
                  </a:txBody>
                  <a:tcPr/>
                </a:tc>
                <a:tc>
                  <a:txBody>
                    <a:bodyPr/>
                    <a:lstStyle/>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Anemia</a:t>
                      </a:r>
                      <a:endParaRPr lang="en-US" sz="1000" b="0" i="0" u="none" strike="noStrike" kern="1200" baseline="300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NR</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NR</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a:t>
                      </a:r>
                    </a:p>
                  </a:txBody>
                  <a:tcPr anchor="ctr"/>
                </a:tc>
                <a:extLst>
                  <a:ext uri="{0D108BD9-81ED-4DB2-BD59-A6C34878D82A}">
                    <a16:rowId xmlns:a16="http://schemas.microsoft.com/office/drawing/2014/main" val="3467876870"/>
                  </a:ext>
                </a:extLst>
              </a:tr>
              <a:tr h="0">
                <a:tc vMerge="1">
                  <a:txBody>
                    <a:bodyPr/>
                    <a:lstStyle/>
                    <a:p>
                      <a:endParaRPr lang="en-US"/>
                    </a:p>
                  </a:txBody>
                  <a:tcPr/>
                </a:tc>
                <a:tc>
                  <a:txBody>
                    <a:bodyPr/>
                    <a:lstStyle/>
                    <a:p>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Thrombocytopenia</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anchor="ctr"/>
                </a:tc>
                <a:extLst>
                  <a:ext uri="{0D108BD9-81ED-4DB2-BD59-A6C34878D82A}">
                    <a16:rowId xmlns:a16="http://schemas.microsoft.com/office/drawing/2014/main" val="1011829267"/>
                  </a:ext>
                </a:extLst>
              </a:tr>
              <a:tr h="0">
                <a:tc rowSpan="5">
                  <a:txBody>
                    <a:bodyPr/>
                    <a:lstStyle/>
                    <a:p>
                      <a:pPr marL="0" marR="18415">
                        <a:spcBef>
                          <a:spcPts val="300"/>
                        </a:spcBef>
                        <a:spcAft>
                          <a:spcPts val="0"/>
                        </a:spcAft>
                      </a:pPr>
                      <a:r>
                        <a:rPr lang="en-US" sz="900" dirty="0">
                          <a:solidFill>
                            <a:schemeClr val="tx1"/>
                          </a:solidFill>
                          <a:effectLst/>
                          <a:latin typeface="Arial" panose="020B0604020202020204" pitchFamily="34" charset="0"/>
                          <a:cs typeface="Arial" panose="020B0604020202020204" pitchFamily="34" charset="0"/>
                        </a:rPr>
                        <a:t>Gastrointestinal events</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Abdominal pain</a:t>
                      </a:r>
                      <a:r>
                        <a:rPr lang="en-US" sz="1000" b="0" i="0" u="none" strike="noStrike" kern="1200" baseline="30000" dirty="0">
                          <a:solidFill>
                            <a:schemeClr val="tx1"/>
                          </a:solidFill>
                          <a:latin typeface="Arial" panose="020B0604020202020204" pitchFamily="34" charset="0"/>
                          <a:ea typeface="+mn-ea"/>
                          <a:cs typeface="Arial" panose="020B0604020202020204" pitchFamily="34" charset="0"/>
                        </a:rPr>
                        <a:t>a</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15</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algn="ct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anchor="ctr"/>
                </a:tc>
                <a:tc>
                  <a:txBody>
                    <a:bodyPr/>
                    <a:lstStyle/>
                    <a:p>
                      <a:pPr algn="ct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309355745"/>
                  </a:ext>
                </a:extLst>
              </a:tr>
              <a:tr h="0">
                <a:tc vMerge="1">
                  <a:txBody>
                    <a:bodyPr/>
                    <a:lstStyle/>
                    <a:p>
                      <a:endParaRPr lang="en-US"/>
                    </a:p>
                  </a:txBody>
                  <a:tcPr/>
                </a:tc>
                <a:tc>
                  <a:txBody>
                    <a:bodyPr/>
                    <a:lstStyle/>
                    <a:p>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Nausea</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n-NO" sz="1000" b="0" i="0" u="none" strike="noStrike" kern="1200" baseline="0" dirty="0">
                          <a:solidFill>
                            <a:schemeClr val="tx1"/>
                          </a:solidFill>
                          <a:latin typeface="Arial" panose="020B0604020202020204" pitchFamily="34" charset="0"/>
                          <a:ea typeface="+mn-ea"/>
                          <a:cs typeface="Arial" panose="020B0604020202020204" pitchFamily="34" charset="0"/>
                        </a:rPr>
                        <a:t>15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n-NO" sz="1000" b="0" i="0" u="none" strike="noStrike" kern="1200" baseline="0" dirty="0">
                          <a:solidFill>
                            <a:schemeClr val="tx1"/>
                          </a:solidFill>
                          <a:latin typeface="Arial" panose="020B0604020202020204" pitchFamily="34" charset="0"/>
                          <a:ea typeface="+mn-ea"/>
                          <a:cs typeface="Arial" panose="020B0604020202020204" pitchFamily="34" charset="0"/>
                        </a:rPr>
                        <a:t>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3344875109"/>
                  </a:ext>
                </a:extLst>
              </a:tr>
              <a:tr h="0">
                <a:tc vMerge="1">
                  <a:txBody>
                    <a:bodyPr/>
                    <a:lstStyle/>
                    <a:p>
                      <a:endParaRPr lang="en-US"/>
                    </a:p>
                  </a:txBody>
                  <a:tcPr/>
                </a:tc>
                <a:tc>
                  <a:txBody>
                    <a:bodyPr/>
                    <a:lstStyle/>
                    <a:p>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Constipation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00" b="0" i="0" u="none" strike="noStrike" kern="1200" baseline="0" dirty="0">
                          <a:solidFill>
                            <a:schemeClr val="tx1"/>
                          </a:solidFill>
                          <a:latin typeface="Arial" panose="020B0604020202020204" pitchFamily="34" charset="0"/>
                          <a:ea typeface="+mn-ea"/>
                          <a:cs typeface="Arial" panose="020B0604020202020204" pitchFamily="34" charset="0"/>
                        </a:rPr>
                        <a:t>10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000" b="0" i="0" u="none" strike="noStrike" kern="1200" baseline="0" dirty="0">
                          <a:solidFill>
                            <a:schemeClr val="tx1"/>
                          </a:solidFill>
                          <a:latin typeface="Arial" panose="020B0604020202020204" pitchFamily="34" charset="0"/>
                          <a:ea typeface="+mn-ea"/>
                          <a:cs typeface="Arial" panose="020B0604020202020204" pitchFamily="34" charset="0"/>
                        </a:rPr>
                        <a:t>1</a:t>
                      </a:r>
                    </a:p>
                  </a:txBody>
                  <a:tcPr anchor="ct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nchor="ctr"/>
                </a:tc>
                <a:tc>
                  <a:txBody>
                    <a:bodyPr/>
                    <a:lstStyle/>
                    <a:p>
                      <a:pPr algn="ctr"/>
                      <a:r>
                        <a:rPr lang="en-US" sz="1000" dirty="0">
                          <a:solidFill>
                            <a:schemeClr val="tx1"/>
                          </a:solidFill>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2877361752"/>
                  </a:ext>
                </a:extLst>
              </a:tr>
              <a:tr h="0">
                <a:tc vMerge="1">
                  <a:txBody>
                    <a:bodyPr/>
                    <a:lstStyle/>
                    <a:p>
                      <a:endParaRPr lang="en-US"/>
                    </a:p>
                  </a:txBody>
                  <a:tcPr/>
                </a:tc>
                <a:tc>
                  <a:txBody>
                    <a:bodyPr/>
                    <a:lstStyle/>
                    <a:p>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Diarrhea</a:t>
                      </a:r>
                    </a:p>
                  </a:txBody>
                  <a:tcPr anchor="ctr"/>
                </a:tc>
                <a:tc>
                  <a:txBody>
                    <a:bodyPr/>
                    <a:lstStyle/>
                    <a:p>
                      <a:pPr algn="ctr"/>
                      <a:r>
                        <a:rPr lang="pt-BR" sz="1000" b="0" i="0" u="none" strike="noStrike" kern="1200" baseline="0" dirty="0">
                          <a:solidFill>
                            <a:schemeClr val="tx1"/>
                          </a:solidFill>
                          <a:effectLst/>
                          <a:latin typeface="Arial" panose="020B0604020202020204" pitchFamily="34" charset="0"/>
                          <a:ea typeface="+mn-ea"/>
                          <a:cs typeface="Arial" panose="020B0604020202020204" pitchFamily="34" charset="0"/>
                        </a:rPr>
                        <a:t>6</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851081834"/>
                  </a:ext>
                </a:extLst>
              </a:tr>
              <a:tr h="0">
                <a:tc vMerge="1">
                  <a:txBody>
                    <a:bodyPr/>
                    <a:lstStyle/>
                    <a:p>
                      <a:endParaRPr lang="en-US"/>
                    </a:p>
                  </a:txBody>
                  <a:tcPr/>
                </a:tc>
                <a:tc>
                  <a:txBody>
                    <a:bodyPr/>
                    <a:lstStyle/>
                    <a:p>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Vomiting</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5</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557453626"/>
                  </a:ext>
                </a:extLst>
              </a:tr>
              <a:tr h="0">
                <a:tc rowSpan="4">
                  <a:txBody>
                    <a:bodyPr/>
                    <a:lstStyle/>
                    <a:p>
                      <a:pPr marL="0" marR="18415">
                        <a:spcBef>
                          <a:spcPts val="30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Cutaneous events</a:t>
                      </a:r>
                    </a:p>
                  </a:txBody>
                  <a:tcPr>
                    <a:solidFill>
                      <a:srgbClr val="42C4DD">
                        <a:alpha val="65000"/>
                      </a:srgbClr>
                    </a:solidFill>
                  </a:tcPr>
                </a:tc>
                <a:tc>
                  <a:txBody>
                    <a:bodyPr/>
                    <a:lstStyle/>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Rash </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28</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2</a:t>
                      </a:r>
                    </a:p>
                  </a:txBody>
                  <a:tcPr anchor="ctr"/>
                </a:tc>
                <a:tc>
                  <a:txBody>
                    <a:bodyPr/>
                    <a:lstStyle/>
                    <a:p>
                      <a:pPr algn="ct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0</a:t>
                      </a:r>
                    </a:p>
                  </a:txBody>
                  <a:tcPr anchor="ctr"/>
                </a:tc>
                <a:extLst>
                  <a:ext uri="{0D108BD9-81ED-4DB2-BD59-A6C34878D82A}">
                    <a16:rowId xmlns:a16="http://schemas.microsoft.com/office/drawing/2014/main" val="613320538"/>
                  </a:ext>
                </a:extLst>
              </a:tr>
              <a:tr h="0">
                <a:tc vMerge="1">
                  <a:txBody>
                    <a:bodyPr/>
                    <a:lstStyle/>
                    <a:p>
                      <a:endParaRPr lang="en-US"/>
                    </a:p>
                  </a:txBody>
                  <a:tcPr/>
                </a:tc>
                <a:tc>
                  <a:txBody>
                    <a:bodyPr/>
                    <a:lstStyle/>
                    <a:p>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Pruritus</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24</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2595925615"/>
                  </a:ext>
                </a:extLst>
              </a:tr>
              <a:tr h="0">
                <a:tc vMerge="1">
                  <a:txBody>
                    <a:bodyPr/>
                    <a:lstStyle/>
                    <a:p>
                      <a:endParaRPr lang="en-US"/>
                    </a:p>
                  </a:txBody>
                  <a:tcPr/>
                </a:tc>
                <a:tc>
                  <a:txBody>
                    <a:bodyPr/>
                    <a:lstStyle/>
                    <a:p>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Dry skin</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3102878221"/>
                  </a:ext>
                </a:extLst>
              </a:tr>
              <a:tr h="0">
                <a:tc vMerge="1">
                  <a:txBody>
                    <a:bodyPr/>
                    <a:lstStyle/>
                    <a:p>
                      <a:endParaRPr lang="en-US"/>
                    </a:p>
                  </a:txBody>
                  <a:tcPr/>
                </a:tc>
                <a:tc>
                  <a:txBody>
                    <a:bodyPr/>
                    <a:lstStyle/>
                    <a:p>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Alopecia</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algn="ct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1467884024"/>
                  </a:ext>
                </a:extLst>
              </a:tr>
              <a:tr h="0">
                <a:tc rowSpan="2">
                  <a:txBody>
                    <a:bodyPr/>
                    <a:lstStyle/>
                    <a:p>
                      <a:pPr marL="0" marR="18415">
                        <a:spcBef>
                          <a:spcPts val="300"/>
                        </a:spcBef>
                        <a:spcAft>
                          <a:spcPts val="0"/>
                        </a:spcAft>
                      </a:pPr>
                      <a:r>
                        <a:rPr lang="en-US" sz="900" dirty="0">
                          <a:solidFill>
                            <a:schemeClr val="tx1"/>
                          </a:solidFill>
                          <a:effectLst/>
                          <a:latin typeface="Arial" panose="020B0604020202020204" pitchFamily="34" charset="0"/>
                          <a:cs typeface="Arial" panose="020B0604020202020204" pitchFamily="34" charset="0"/>
                        </a:rPr>
                        <a:t>Cardiovascular,</a:t>
                      </a:r>
                      <a:r>
                        <a:rPr lang="en-US" sz="900" baseline="0" dirty="0">
                          <a:solidFill>
                            <a:schemeClr val="tx1"/>
                          </a:solidFill>
                          <a:effectLst/>
                          <a:latin typeface="Arial" panose="020B0604020202020204" pitchFamily="34" charset="0"/>
                          <a:cs typeface="Arial" panose="020B0604020202020204" pitchFamily="34" charset="0"/>
                        </a:rPr>
                        <a:t> </a:t>
                      </a:r>
                      <a:r>
                        <a:rPr lang="en-US" sz="900" dirty="0">
                          <a:solidFill>
                            <a:schemeClr val="tx1"/>
                          </a:solidFill>
                          <a:effectLst/>
                          <a:latin typeface="Arial" panose="020B0604020202020204" pitchFamily="34" charset="0"/>
                          <a:cs typeface="Arial" panose="020B0604020202020204" pitchFamily="34" charset="0"/>
                        </a:rPr>
                        <a:t>vascular, and lipid metabolism events</a:t>
                      </a:r>
                      <a:r>
                        <a:rPr lang="en-US" sz="900" baseline="30000" dirty="0">
                          <a:solidFill>
                            <a:schemeClr val="tx1"/>
                          </a:solidFill>
                          <a:effectLst/>
                          <a:latin typeface="Arial" panose="020B0604020202020204" pitchFamily="34" charset="0"/>
                          <a:cs typeface="Arial" panose="020B0604020202020204" pitchFamily="34" charset="0"/>
                        </a:rPr>
                        <a:t>b</a:t>
                      </a:r>
                      <a:endParaRPr lang="en-US" sz="9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Peripheral artery disease</a:t>
                      </a:r>
                      <a:r>
                        <a:rPr lang="en-US" sz="1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c</a:t>
                      </a: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US" sz="1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2614986374"/>
                  </a:ext>
                </a:extLst>
              </a:tr>
              <a:tr h="0">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Ischemic heart disease</a:t>
                      </a:r>
                      <a:r>
                        <a:rPr lang="en-US" sz="1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c</a:t>
                      </a: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extLst>
                  <a:ext uri="{0D108BD9-81ED-4DB2-BD59-A6C34878D82A}">
                    <a16:rowId xmlns:a16="http://schemas.microsoft.com/office/drawing/2014/main" val="3127845792"/>
                  </a:ext>
                </a:extLst>
              </a:tr>
              <a:tr h="0">
                <a:tc rowSpan="2">
                  <a:txBody>
                    <a:bodyPr/>
                    <a:lstStyle/>
                    <a:p>
                      <a:pPr marL="0" marR="18415">
                        <a:spcBef>
                          <a:spcPts val="30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Hepatobiliary events</a:t>
                      </a:r>
                      <a:endParaRPr lang="en-US" sz="9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a:spcBef>
                          <a:spcPts val="30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Elevated bilirubin (total)</a:t>
                      </a:r>
                      <a:r>
                        <a:rPr lang="en-US" sz="1000" b="0" i="0" u="none" strike="noStrike" kern="1200" baseline="30000" dirty="0">
                          <a:solidFill>
                            <a:schemeClr val="tx1"/>
                          </a:solidFill>
                          <a:latin typeface="Arial" panose="020B0604020202020204" pitchFamily="34" charset="0"/>
                          <a:ea typeface="+mn-ea"/>
                          <a:cs typeface="Arial" panose="020B0604020202020204" pitchFamily="34" charset="0"/>
                        </a:rPr>
                        <a:t>d</a:t>
                      </a:r>
                      <a:endParaRPr lang="en-US" sz="1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3349909329"/>
                  </a:ext>
                </a:extLst>
              </a:tr>
              <a:tr h="0">
                <a:tc vMerge="1">
                  <a:txBody>
                    <a:bodyPr/>
                    <a:lstStyle/>
                    <a:p>
                      <a:endParaRPr lang="en-US"/>
                    </a:p>
                  </a:txBody>
                  <a:tcPr/>
                </a:tc>
                <a:tc>
                  <a:txBody>
                    <a:bodyPr/>
                    <a:lstStyle/>
                    <a:p>
                      <a:pPr marL="0" marR="0">
                        <a:spcBef>
                          <a:spcPts val="30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Increased ALT</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NR</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anchor="ctr"/>
                </a:tc>
                <a:tc>
                  <a:txBody>
                    <a:bodyPr/>
                    <a:lstStyle/>
                    <a:p>
                      <a:pPr marL="0" marR="0" algn="ctr">
                        <a:spcBef>
                          <a:spcPts val="30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NR</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3559648522"/>
                  </a:ext>
                </a:extLst>
              </a:tr>
            </a:tbl>
          </a:graphicData>
        </a:graphic>
      </p:graphicFrame>
      <p:sp>
        <p:nvSpPr>
          <p:cNvPr id="13" name="TextBox 12"/>
          <p:cNvSpPr txBox="1"/>
          <p:nvPr/>
        </p:nvSpPr>
        <p:spPr>
          <a:xfrm>
            <a:off x="130626" y="6256782"/>
            <a:ext cx="868838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NR, not reported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30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a:t>
            </a: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Includes abdominal pain and abdominal pain upper. </a:t>
            </a:r>
            <a:r>
              <a:rPr kumimoji="0" lang="en-US" sz="800" b="0" i="0" u="none" strike="noStrike" kern="0" cap="none" spc="0" normalizeH="0" baseline="30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a:t>
            </a: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Lipid metabolism events were not reported. </a:t>
            </a:r>
            <a:r>
              <a:rPr kumimoji="0" lang="en-US" sz="800" b="0" i="0" u="none" strike="noStrike" kern="0" cap="none" spc="0" normalizeH="0" baseline="30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t>
            </a: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Grades were not reported; all patients with peripheral artery disease had preexisting risk factors. </a:t>
            </a:r>
            <a:r>
              <a:rPr kumimoji="0" lang="en-US" sz="800" b="0" i="0" u="none" strike="noStrike" kern="0" cap="none" spc="0" normalizeH="0" baseline="30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a:t>
            </a: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Includes hypberbilirubinemia and increased blood bilirubin.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1" i="0" u="none" strike="noStrike" kern="0" cap="none" spc="0" normalizeH="0" baseline="0" noProof="0" dirty="0">
                <a:ln>
                  <a:noFill/>
                </a:ln>
                <a:solidFill>
                  <a:sysClr val="windowText" lastClr="000000"/>
                </a:solidFill>
                <a:effectLst/>
                <a:uLnTx/>
                <a:uFillTx/>
                <a:latin typeface="Arial" panose="020B0604020202020204"/>
                <a:ea typeface="+mn-ea"/>
              </a:rPr>
              <a:t>References: </a:t>
            </a: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 Steegmann JL et al. </a:t>
            </a:r>
            <a:r>
              <a:rPr kumimoji="0" lang="en-US" sz="8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Leukemia</a:t>
            </a: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2016;30(8):1648-1671. 2. Hughes TP et al. </a:t>
            </a:r>
            <a:r>
              <a:rPr kumimoji="0" lang="en-US" sz="8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Blood. </a:t>
            </a: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2014;124(5):729-736.</a:t>
            </a:r>
          </a:p>
        </p:txBody>
      </p:sp>
      <p:grpSp>
        <p:nvGrpSpPr>
          <p:cNvPr id="17" name="Group 16"/>
          <p:cNvGrpSpPr/>
          <p:nvPr/>
        </p:nvGrpSpPr>
        <p:grpSpPr>
          <a:xfrm>
            <a:off x="7597775" y="932011"/>
            <a:ext cx="1546225" cy="460561"/>
            <a:chOff x="7597775" y="932011"/>
            <a:chExt cx="1546225" cy="643401"/>
          </a:xfrm>
        </p:grpSpPr>
        <p:sp>
          <p:nvSpPr>
            <p:cNvPr id="18" name="Round Single Corner Rectangle 61"/>
            <p:cNvSpPr/>
            <p:nvPr/>
          </p:nvSpPr>
          <p:spPr>
            <a:xfrm flipH="1" flipV="1">
              <a:off x="7599362" y="932011"/>
              <a:ext cx="1543050" cy="643401"/>
            </a:xfrm>
            <a:prstGeom prst="round1Rect">
              <a:avLst/>
            </a:prstGeom>
            <a:solidFill>
              <a:srgbClr val="04799C"/>
            </a:solidFill>
            <a:ln>
              <a:noFill/>
            </a:ln>
            <a:effectLst>
              <a:outerShdw blurRad="101600" dist="50800" dir="5400000" algn="ctr" rotWithShape="0">
                <a:srgbClr val="000000">
                  <a:alpha val="23000"/>
                </a:srgbClr>
              </a:outerShdw>
            </a:effectLst>
            <a:scene3d>
              <a:camera prst="orthographicFront">
                <a:rot lat="0" lon="0" rev="0"/>
              </a:camera>
              <a:lightRig rig="brightRoom" dir="t">
                <a:rot lat="0" lon="0" rev="10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9" name="Rectangle 18"/>
            <p:cNvSpPr/>
            <p:nvPr/>
          </p:nvSpPr>
          <p:spPr>
            <a:xfrm>
              <a:off x="7597775" y="1029874"/>
              <a:ext cx="1546225" cy="4476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ENESTcmr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24- month follow-up</a:t>
              </a:r>
            </a:p>
          </p:txBody>
        </p:sp>
      </p:grpSp>
    </p:spTree>
    <p:extLst>
      <p:ext uri="{BB962C8B-B14F-4D97-AF65-F5344CB8AC3E}">
        <p14:creationId xmlns:p14="http://schemas.microsoft.com/office/powerpoint/2010/main" val="30996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txBox="1">
            <a:spLocks/>
          </p:cNvSpPr>
          <p:nvPr/>
        </p:nvSpPr>
        <p:spPr>
          <a:xfrm>
            <a:off x="236989" y="5122080"/>
            <a:ext cx="8678411" cy="1095840"/>
          </a:xfrm>
          <a:prstGeom prst="rect">
            <a:avLst/>
          </a:prstGeom>
        </p:spPr>
        <p:txBody>
          <a:bodyPr/>
          <a:lst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
                <a:srgbClr val="DC7B23"/>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Patients experienced AEs early after switching to TASIGNA, consistent with switching to a new drug</a:t>
            </a:r>
          </a:p>
          <a:p>
            <a:pPr marL="685800" marR="0" lvl="1" indent="-228600" algn="l" defTabSz="914400" rtl="0" eaLnBrk="1" fontAlgn="auto" latinLnBrk="0" hangingPunct="1">
              <a:lnSpc>
                <a:spcPct val="100000"/>
              </a:lnSpc>
              <a:spcBef>
                <a:spcPts val="0"/>
              </a:spcBef>
              <a:spcAft>
                <a:spcPts val="600"/>
              </a:spcAft>
              <a:buClr>
                <a:srgbClr val="DC7B23"/>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New events were uncommon after 1 year</a:t>
            </a:r>
          </a:p>
        </p:txBody>
      </p:sp>
      <p:sp>
        <p:nvSpPr>
          <p:cNvPr id="2" name="Title 1"/>
          <p:cNvSpPr>
            <a:spLocks noGrp="1"/>
          </p:cNvSpPr>
          <p:nvPr>
            <p:ph type="title"/>
          </p:nvPr>
        </p:nvSpPr>
        <p:spPr>
          <a:xfrm>
            <a:off x="228600" y="-4481"/>
            <a:ext cx="8778240" cy="876019"/>
          </a:xfrm>
        </p:spPr>
        <p:txBody>
          <a:bodyPr/>
          <a:lstStyle/>
          <a:p>
            <a:r>
              <a:rPr lang="en-US" dirty="0"/>
              <a:t>TASIGNA</a:t>
            </a:r>
            <a:r>
              <a:rPr lang="en-US" baseline="30000" dirty="0"/>
              <a:t>®</a:t>
            </a:r>
            <a:r>
              <a:rPr lang="en-US" dirty="0"/>
              <a:t> (nilotinib) Has a Predictable and Manageable Tolerability Profile Following Switch From Imatinib (cont)</a:t>
            </a:r>
            <a:r>
              <a:rPr lang="en-US" baseline="30000" dirty="0"/>
              <a:t>1,2</a:t>
            </a:r>
          </a:p>
        </p:txBody>
      </p:sp>
      <p:sp>
        <p:nvSpPr>
          <p:cNvPr id="13" name="TextBox 12"/>
          <p:cNvSpPr txBox="1"/>
          <p:nvPr/>
        </p:nvSpPr>
        <p:spPr>
          <a:xfrm>
            <a:off x="235401" y="6405550"/>
            <a:ext cx="8688388"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30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Fluid retention events, including pleural effusion, pulmonary hypertension, and pneumonitis, were not reported.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ysClr val="windowText" lastClr="000000"/>
                </a:solidFill>
                <a:effectLst/>
                <a:uLnTx/>
                <a:uFillTx/>
                <a:latin typeface="Arial" panose="020B0604020202020204"/>
                <a:ea typeface="+mn-ea"/>
                <a:cs typeface="+mn-cs"/>
              </a:rPr>
              <a:t>References: </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 Steegmann JL et al. </a:t>
            </a:r>
            <a:r>
              <a:rPr kumimoji="0" lang="en-US" sz="9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Leukemia</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2016;30(8):1648-1671. 2. Hughes TP et al. </a:t>
            </a:r>
            <a:r>
              <a:rPr kumimoji="0" lang="en-US" sz="9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Blood. </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2014;124(5):729-736.</a:t>
            </a:r>
          </a:p>
        </p:txBody>
      </p:sp>
      <p:graphicFrame>
        <p:nvGraphicFramePr>
          <p:cNvPr id="9" name="Table 8"/>
          <p:cNvGraphicFramePr>
            <a:graphicFrameLocks noGrp="1"/>
          </p:cNvGraphicFramePr>
          <p:nvPr>
            <p:extLst/>
          </p:nvPr>
        </p:nvGraphicFramePr>
        <p:xfrm>
          <a:off x="235400" y="1510603"/>
          <a:ext cx="8680002" cy="3444240"/>
        </p:xfrm>
        <a:graphic>
          <a:graphicData uri="http://schemas.openxmlformats.org/drawingml/2006/table">
            <a:tbl>
              <a:tblPr firstRow="1" firstCol="1" bandRow="1">
                <a:tableStyleId>{5C22544A-7EE6-4342-B048-85BDC9FD1C3A}</a:tableStyleId>
              </a:tblPr>
              <a:tblGrid>
                <a:gridCol w="2602667">
                  <a:extLst>
                    <a:ext uri="{9D8B030D-6E8A-4147-A177-3AD203B41FA5}">
                      <a16:colId xmlns:a16="http://schemas.microsoft.com/office/drawing/2014/main" val="2825185727"/>
                    </a:ext>
                  </a:extLst>
                </a:gridCol>
                <a:gridCol w="1616487">
                  <a:extLst>
                    <a:ext uri="{9D8B030D-6E8A-4147-A177-3AD203B41FA5}">
                      <a16:colId xmlns:a16="http://schemas.microsoft.com/office/drawing/2014/main" val="896994733"/>
                    </a:ext>
                  </a:extLst>
                </a:gridCol>
                <a:gridCol w="1115212">
                  <a:extLst>
                    <a:ext uri="{9D8B030D-6E8A-4147-A177-3AD203B41FA5}">
                      <a16:colId xmlns:a16="http://schemas.microsoft.com/office/drawing/2014/main" val="3941341879"/>
                    </a:ext>
                  </a:extLst>
                </a:gridCol>
                <a:gridCol w="1115212">
                  <a:extLst>
                    <a:ext uri="{9D8B030D-6E8A-4147-A177-3AD203B41FA5}">
                      <a16:colId xmlns:a16="http://schemas.microsoft.com/office/drawing/2014/main" val="20003"/>
                    </a:ext>
                  </a:extLst>
                </a:gridCol>
                <a:gridCol w="1115212">
                  <a:extLst>
                    <a:ext uri="{9D8B030D-6E8A-4147-A177-3AD203B41FA5}">
                      <a16:colId xmlns:a16="http://schemas.microsoft.com/office/drawing/2014/main" val="1411255733"/>
                    </a:ext>
                  </a:extLst>
                </a:gridCol>
                <a:gridCol w="1115212">
                  <a:extLst>
                    <a:ext uri="{9D8B030D-6E8A-4147-A177-3AD203B41FA5}">
                      <a16:colId xmlns:a16="http://schemas.microsoft.com/office/drawing/2014/main" val="20005"/>
                    </a:ext>
                  </a:extLst>
                </a:gridCol>
              </a:tblGrid>
              <a:tr h="0">
                <a:tc>
                  <a:txBody>
                    <a:bodyPr/>
                    <a:lstStyle/>
                    <a:p>
                      <a:pPr marL="0" marR="1397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AEs Reviewed by the ELN</a:t>
                      </a:r>
                      <a:r>
                        <a:rPr lang="en-US" sz="1100" baseline="30000" dirty="0">
                          <a:solidFill>
                            <a:schemeClr val="tx1"/>
                          </a:solidFill>
                          <a:effectLst/>
                          <a:latin typeface="Arial" panose="020B0604020202020204" pitchFamily="34" charset="0"/>
                          <a:cs typeface="Arial" panose="020B0604020202020204" pitchFamily="34" charset="0"/>
                        </a:rPr>
                        <a:t>1,a</a:t>
                      </a:r>
                      <a:endPar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b">
                    <a:solidFill>
                      <a:srgbClr val="42C4DD">
                        <a:alpha val="65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AE in ENESTcmr</a:t>
                      </a:r>
                      <a:r>
                        <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anchor="b">
                    <a:solidFill>
                      <a:srgbClr val="42C4DD">
                        <a:alpha val="65000"/>
                      </a:srgbClr>
                    </a:solidFill>
                  </a:tcPr>
                </a:tc>
                <a:tc gridSpan="2">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TASIGNA 400 mg bid</a:t>
                      </a: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(n=101)</a:t>
                      </a:r>
                      <a:r>
                        <a:rPr lang="en-US" sz="1100" baseline="30000" dirty="0">
                          <a:effectLst/>
                          <a:latin typeface="Arial" panose="020B0604020202020204" pitchFamily="34" charset="0"/>
                          <a:ea typeface="Calibri" panose="020F0502020204030204" pitchFamily="34" charset="0"/>
                          <a:cs typeface="Arial" panose="020B0604020202020204" pitchFamily="34" charset="0"/>
                        </a:rPr>
                        <a:t>2</a:t>
                      </a:r>
                    </a:p>
                  </a:txBody>
                  <a:tcPr anchor="b">
                    <a:solidFill>
                      <a:srgbClr val="49176D"/>
                    </a:solidFill>
                  </a:tcPr>
                </a:tc>
                <a:tc hMerge="1">
                  <a:txBody>
                    <a:bodyPr/>
                    <a:lstStyle/>
                    <a:p>
                      <a:endParaRPr lang="en-US"/>
                    </a:p>
                  </a:txBody>
                  <a:tcPr/>
                </a:tc>
                <a:tc gridSpan="2">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Imatinib 400-600 mg qd </a:t>
                      </a: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(n=103)</a:t>
                      </a:r>
                      <a:r>
                        <a:rPr lang="en-US" sz="1100" baseline="30000" dirty="0">
                          <a:effectLst/>
                          <a:latin typeface="Arial" panose="020B0604020202020204" pitchFamily="34" charset="0"/>
                          <a:ea typeface="Calibri" panose="020F0502020204030204" pitchFamily="34" charset="0"/>
                          <a:cs typeface="Arial" panose="020B0604020202020204" pitchFamily="34" charset="0"/>
                        </a:rPr>
                        <a:t>2</a:t>
                      </a:r>
                    </a:p>
                  </a:txBody>
                  <a:tcPr anchor="b">
                    <a:solidFill>
                      <a:srgbClr val="E58E1A"/>
                    </a:solidFill>
                  </a:tcPr>
                </a:tc>
                <a:tc hMerge="1">
                  <a:txBody>
                    <a:bodyPr/>
                    <a:lstStyle/>
                    <a:p>
                      <a:endParaRPr lang="en-US"/>
                    </a:p>
                  </a:txBody>
                  <a:tcPr/>
                </a:tc>
                <a:extLst>
                  <a:ext uri="{0D108BD9-81ED-4DB2-BD59-A6C34878D82A}">
                    <a16:rowId xmlns:a16="http://schemas.microsoft.com/office/drawing/2014/main" val="2753284878"/>
                  </a:ext>
                </a:extLst>
              </a:tr>
              <a:tr h="0">
                <a:tc>
                  <a:txBody>
                    <a:bodyPr/>
                    <a:lstStyle/>
                    <a:p>
                      <a:pPr marL="0" marR="18415">
                        <a:spcBef>
                          <a:spcPts val="30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a:spcBef>
                          <a:spcPts val="30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All Grades,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Grade</a:t>
                      </a:r>
                      <a:r>
                        <a:rPr lang="en-US"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3/4</a:t>
                      </a: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anchor="ctr"/>
                </a:tc>
                <a:tc>
                  <a:txBody>
                    <a:bodyPr/>
                    <a:lstStyle/>
                    <a:p>
                      <a:pPr algn="ct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All Grades,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Grade</a:t>
                      </a:r>
                      <a:r>
                        <a:rPr lang="en-US"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3/4</a:t>
                      </a: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anchor="ctr"/>
                </a:tc>
                <a:extLst>
                  <a:ext uri="{0D108BD9-81ED-4DB2-BD59-A6C34878D82A}">
                    <a16:rowId xmlns:a16="http://schemas.microsoft.com/office/drawing/2014/main" val="10001"/>
                  </a:ext>
                </a:extLst>
              </a:tr>
              <a:tr h="0">
                <a:tc>
                  <a:txBody>
                    <a:bodyPr/>
                    <a:lstStyle/>
                    <a:p>
                      <a:pPr marL="0" marR="18415">
                        <a:spcBef>
                          <a:spcPts val="300"/>
                        </a:spcBef>
                        <a:spcAft>
                          <a:spcPts val="0"/>
                        </a:spcAft>
                      </a:pPr>
                      <a:r>
                        <a:rPr lang="en-US" sz="1100" dirty="0">
                          <a:solidFill>
                            <a:schemeClr val="tx1"/>
                          </a:solidFill>
                          <a:effectLst/>
                          <a:latin typeface="Arial" panose="020B0604020202020204" pitchFamily="34" charset="0"/>
                          <a:cs typeface="Arial" panose="020B0604020202020204" pitchFamily="34" charset="0"/>
                        </a:rPr>
                        <a:t>Hyperglycemia</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Hyperglycemia</a:t>
                      </a: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299863119"/>
                  </a:ext>
                </a:extLst>
              </a:tr>
              <a:tr h="0">
                <a:tc>
                  <a:txBody>
                    <a:bodyPr/>
                    <a:lstStyle/>
                    <a:p>
                      <a:pPr marL="0" marR="18415">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Phosphate and calcium</a:t>
                      </a:r>
                      <a:r>
                        <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metabolism</a:t>
                      </a:r>
                      <a:endPar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Decreased phosphate</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NR</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NR</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17</a:t>
                      </a:r>
                    </a:p>
                  </a:txBody>
                  <a:tcPr anchor="ctr"/>
                </a:tc>
                <a:extLst>
                  <a:ext uri="{0D108BD9-81ED-4DB2-BD59-A6C34878D82A}">
                    <a16:rowId xmlns:a16="http://schemas.microsoft.com/office/drawing/2014/main" val="2765494557"/>
                  </a:ext>
                </a:extLst>
              </a:tr>
              <a:tr h="0">
                <a:tc>
                  <a:txBody>
                    <a:bodyPr/>
                    <a:lstStyle/>
                    <a:p>
                      <a:r>
                        <a:rPr lang="en-US" sz="1100" dirty="0">
                          <a:solidFill>
                            <a:schemeClr val="tx1"/>
                          </a:solidFill>
                          <a:latin typeface="Arial" panose="020B0604020202020204" pitchFamily="34" charset="0"/>
                          <a:cs typeface="Arial" panose="020B0604020202020204" pitchFamily="34" charset="0"/>
                        </a:rPr>
                        <a:t>Pulmonary and fluid retention events</a:t>
                      </a:r>
                      <a:r>
                        <a:rPr lang="en-US" sz="1100" baseline="30000" dirty="0">
                          <a:solidFill>
                            <a:schemeClr val="tx1"/>
                          </a:solidFill>
                          <a:latin typeface="Arial" panose="020B0604020202020204" pitchFamily="34" charset="0"/>
                          <a:cs typeface="Arial" panose="020B0604020202020204" pitchFamily="34" charset="0"/>
                        </a:rPr>
                        <a:t>a</a:t>
                      </a:r>
                    </a:p>
                  </a:txBody>
                  <a:tcPr>
                    <a:solidFill>
                      <a:srgbClr val="42C4DD">
                        <a:alpha val="65000"/>
                      </a:srgbClr>
                    </a:solidFill>
                  </a:tcPr>
                </a:tc>
                <a:tc>
                  <a:txBody>
                    <a:bodyPr/>
                    <a:lstStyle/>
                    <a:p>
                      <a:pPr marL="0" marR="18415">
                        <a:spcBef>
                          <a:spcPts val="30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hMerge="1">
                  <a:txBody>
                    <a:bodyPr/>
                    <a:lstStyle/>
                    <a:p>
                      <a:pPr marL="0" marR="0" algn="ctr">
                        <a:spcBef>
                          <a:spcPts val="300"/>
                        </a:spcBef>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tc>
                <a:tc gridSpan="2">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hMerge="1">
                  <a:txBody>
                    <a:bodyPr/>
                    <a:lstStyle/>
                    <a:p>
                      <a:pPr marL="0" marR="0" algn="ctr">
                        <a:spcBef>
                          <a:spcPts val="300"/>
                        </a:spcBef>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tc>
                <a:extLst>
                  <a:ext uri="{0D108BD9-81ED-4DB2-BD59-A6C34878D82A}">
                    <a16:rowId xmlns:a16="http://schemas.microsoft.com/office/drawing/2014/main" val="3310935429"/>
                  </a:ext>
                </a:extLst>
              </a:tr>
              <a:tr h="0">
                <a:tc>
                  <a:txBody>
                    <a:bodyPr/>
                    <a:lstStyle/>
                    <a:p>
                      <a:pPr marL="0" marR="18415">
                        <a:spcBef>
                          <a:spcPts val="300"/>
                        </a:spcBef>
                        <a:spcAft>
                          <a:spcPts val="0"/>
                        </a:spcAft>
                      </a:pPr>
                      <a:r>
                        <a:rPr lang="en-US" sz="1100" dirty="0">
                          <a:solidFill>
                            <a:schemeClr val="tx1"/>
                          </a:solidFill>
                          <a:effectLst/>
                          <a:latin typeface="Arial" panose="020B0604020202020204" pitchFamily="34" charset="0"/>
                          <a:cs typeface="Arial" panose="020B0604020202020204" pitchFamily="34" charset="0"/>
                        </a:rPr>
                        <a:t>Sepsis and infections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a:spcBef>
                          <a:spcPts val="30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gridSpan="2">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hMerge="1">
                  <a:txBody>
                    <a:bodyPr/>
                    <a:lstStyle/>
                    <a:p>
                      <a:pPr marL="0" marR="0" algn="ctr">
                        <a:spcBef>
                          <a:spcPts val="300"/>
                        </a:spcBef>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tc>
                <a:tc gridSpan="2">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NR</a:t>
                      </a:r>
                    </a:p>
                  </a:txBody>
                  <a:tcPr anchor="ctr"/>
                </a:tc>
                <a:tc hMerge="1">
                  <a:txBody>
                    <a:bodyPr/>
                    <a:lstStyle/>
                    <a:p>
                      <a:pPr marL="0" marR="0" algn="ctr">
                        <a:spcBef>
                          <a:spcPts val="300"/>
                        </a:spcBef>
                        <a:spcAft>
                          <a:spcPts val="0"/>
                        </a:spcAft>
                      </a:pP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tc>
                <a:extLst>
                  <a:ext uri="{0D108BD9-81ED-4DB2-BD59-A6C34878D82A}">
                    <a16:rowId xmlns:a16="http://schemas.microsoft.com/office/drawing/2014/main" val="850937892"/>
                  </a:ext>
                </a:extLst>
              </a:tr>
              <a:tr h="0">
                <a:tc>
                  <a:txBody>
                    <a:bodyPr/>
                    <a:lstStyle/>
                    <a:p>
                      <a:pPr marL="0" marR="18415">
                        <a:spcBef>
                          <a:spcPts val="300"/>
                        </a:spcBef>
                        <a:spcAft>
                          <a:spcPts val="0"/>
                        </a:spcAft>
                      </a:pPr>
                      <a:r>
                        <a:rPr lang="en-US" sz="1100" dirty="0">
                          <a:solidFill>
                            <a:schemeClr val="tx1"/>
                          </a:solidFill>
                          <a:effectLst/>
                          <a:latin typeface="Arial" panose="020B0604020202020204" pitchFamily="34" charset="0"/>
                          <a:cs typeface="Arial" panose="020B0604020202020204" pitchFamily="34" charset="0"/>
                        </a:rPr>
                        <a:t>Pancreatic</a:t>
                      </a:r>
                      <a:r>
                        <a:rPr lang="en-US" sz="1100" baseline="0" dirty="0">
                          <a:solidFill>
                            <a:schemeClr val="tx1"/>
                          </a:solidFill>
                          <a:effectLst/>
                          <a:latin typeface="Arial" panose="020B0604020202020204" pitchFamily="34" charset="0"/>
                          <a:cs typeface="Arial" panose="020B0604020202020204" pitchFamily="34" charset="0"/>
                        </a:rPr>
                        <a:t> events</a:t>
                      </a:r>
                      <a:endPar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42C4DD">
                        <a:alpha val="65000"/>
                      </a:srgbClr>
                    </a:solidFill>
                  </a:tcPr>
                </a:tc>
                <a:tc>
                  <a:txBody>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Elevated lipase</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NR</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NR</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1</a:t>
                      </a:r>
                    </a:p>
                  </a:txBody>
                  <a:tcPr anchor="ctr"/>
                </a:tc>
                <a:extLst>
                  <a:ext uri="{0D108BD9-81ED-4DB2-BD59-A6C34878D82A}">
                    <a16:rowId xmlns:a16="http://schemas.microsoft.com/office/drawing/2014/main" val="3286027549"/>
                  </a:ext>
                </a:extLst>
              </a:tr>
              <a:tr h="0">
                <a:tc rowSpan="4">
                  <a:txBody>
                    <a:bodyPr/>
                    <a:lstStyle/>
                    <a:p>
                      <a:pPr marL="0" marR="18415">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Musculoskeletal events</a:t>
                      </a:r>
                    </a:p>
                  </a:txBody>
                  <a:tcPr>
                    <a:solidFill>
                      <a:srgbClr val="42C4DD">
                        <a:alpha val="65000"/>
                      </a:srgbClr>
                    </a:solidFill>
                  </a:tcPr>
                </a:tc>
                <a:tc>
                  <a:txBody>
                    <a:bodyPr/>
                    <a:lstStyle/>
                    <a:p>
                      <a:pPr marL="0" marR="0">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Myalgia</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13</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1</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1</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0</a:t>
                      </a:r>
                    </a:p>
                  </a:txBody>
                  <a:tcPr anchor="ctr"/>
                </a:tc>
                <a:extLst>
                  <a:ext uri="{0D108BD9-81ED-4DB2-BD59-A6C34878D82A}">
                    <a16:rowId xmlns:a16="http://schemas.microsoft.com/office/drawing/2014/main" val="623604178"/>
                  </a:ext>
                </a:extLst>
              </a:tr>
              <a:tr h="0">
                <a:tc vMerge="1">
                  <a:txBody>
                    <a:bodyPr/>
                    <a:lstStyle/>
                    <a:p>
                      <a:endParaRPr lang="en-US"/>
                    </a:p>
                  </a:txBody>
                  <a:tcPr/>
                </a:tc>
                <a:tc>
                  <a:txBody>
                    <a:bodyPr/>
                    <a:lstStyle/>
                    <a:p>
                      <a:pPr marL="0" marR="0">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Muscle spasms</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11</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0</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13</a:t>
                      </a:r>
                    </a:p>
                  </a:txBody>
                  <a:tcPr anchor="ctr"/>
                </a:tc>
                <a:tc>
                  <a:txBody>
                    <a:bodyPr/>
                    <a:lstStyle/>
                    <a:p>
                      <a:pPr marL="0" marR="0" algn="ctr">
                        <a:spcBef>
                          <a:spcPts val="300"/>
                        </a:spcBef>
                        <a:spcAft>
                          <a:spcPts val="0"/>
                        </a:spcAft>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0</a:t>
                      </a:r>
                    </a:p>
                  </a:txBody>
                  <a:tcPr anchor="ctr"/>
                </a:tc>
                <a:extLst>
                  <a:ext uri="{0D108BD9-81ED-4DB2-BD59-A6C34878D82A}">
                    <a16:rowId xmlns:a16="http://schemas.microsoft.com/office/drawing/2014/main" val="3265092078"/>
                  </a:ext>
                </a:extLst>
              </a:tr>
              <a:tr h="0">
                <a:tc vMerge="1">
                  <a:txBody>
                    <a:bodyPr/>
                    <a:lstStyle/>
                    <a:p>
                      <a:endParaRPr lang="en-US"/>
                    </a:p>
                  </a:txBody>
                  <a:tcPr/>
                </a:tc>
                <a:tc>
                  <a:txBody>
                    <a:bodyPr/>
                    <a:lstStyle/>
                    <a:p>
                      <a:pPr marL="0" marR="0">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Pain in extremity</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9 </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0</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0</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0</a:t>
                      </a:r>
                    </a:p>
                  </a:txBody>
                  <a:tcPr anchor="ctr"/>
                </a:tc>
                <a:extLst>
                  <a:ext uri="{0D108BD9-81ED-4DB2-BD59-A6C34878D82A}">
                    <a16:rowId xmlns:a16="http://schemas.microsoft.com/office/drawing/2014/main" val="879355114"/>
                  </a:ext>
                </a:extLst>
              </a:tr>
              <a:tr h="0">
                <a:tc vMerge="1">
                  <a:txBody>
                    <a:bodyPr/>
                    <a:lstStyle/>
                    <a:p>
                      <a:endParaRPr lang="en-US"/>
                    </a:p>
                  </a:txBody>
                  <a:tcPr/>
                </a:tc>
                <a:tc>
                  <a:txBody>
                    <a:bodyPr/>
                    <a:lstStyle/>
                    <a:p>
                      <a:pPr marL="0" marR="0">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Arthralgia</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7</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2</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300"/>
                        </a:spcBef>
                        <a:spcAft>
                          <a:spcPts val="0"/>
                        </a:spcAft>
                        <a:buClrTx/>
                        <a:buSzTx/>
                        <a:buFontTx/>
                        <a:buNone/>
                        <a:tabLst/>
                        <a:defRP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1302538348"/>
                  </a:ext>
                </a:extLst>
              </a:tr>
              <a:tr h="0">
                <a:tc>
                  <a:txBody>
                    <a:bodyPr/>
                    <a:lstStyle/>
                    <a:p>
                      <a:pPr marL="0" marR="18415">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Neurologic events</a:t>
                      </a:r>
                    </a:p>
                  </a:txBody>
                  <a:tcPr>
                    <a:solidFill>
                      <a:srgbClr val="42C4DD">
                        <a:alpha val="65000"/>
                      </a:srgbClr>
                    </a:solidFill>
                  </a:tcPr>
                </a:tc>
                <a:tc>
                  <a:txBody>
                    <a:bodyPr/>
                    <a:lstStyle/>
                    <a:p>
                      <a:pPr marL="0" marR="0">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Headache</a:t>
                      </a: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34</a:t>
                      </a: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anchor="ctr"/>
                </a:tc>
                <a:tc>
                  <a:txBody>
                    <a:bodyPr/>
                    <a:lstStyle/>
                    <a:p>
                      <a:pPr marL="0" marR="0" algn="ctr">
                        <a:spcBef>
                          <a:spcPts val="30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anchor="ctr"/>
                </a:tc>
                <a:extLst>
                  <a:ext uri="{0D108BD9-81ED-4DB2-BD59-A6C34878D82A}">
                    <a16:rowId xmlns:a16="http://schemas.microsoft.com/office/drawing/2014/main" val="1857589769"/>
                  </a:ext>
                </a:extLst>
              </a:tr>
            </a:tbl>
          </a:graphicData>
        </a:graphic>
      </p:graphicFrame>
      <p:grpSp>
        <p:nvGrpSpPr>
          <p:cNvPr id="17" name="Group 16"/>
          <p:cNvGrpSpPr/>
          <p:nvPr/>
        </p:nvGrpSpPr>
        <p:grpSpPr>
          <a:xfrm>
            <a:off x="7597775" y="932011"/>
            <a:ext cx="1546225" cy="460561"/>
            <a:chOff x="7597775" y="932011"/>
            <a:chExt cx="1546225" cy="643401"/>
          </a:xfrm>
        </p:grpSpPr>
        <p:sp>
          <p:nvSpPr>
            <p:cNvPr id="18" name="Round Single Corner Rectangle 61"/>
            <p:cNvSpPr/>
            <p:nvPr/>
          </p:nvSpPr>
          <p:spPr>
            <a:xfrm flipH="1" flipV="1">
              <a:off x="7599362" y="932011"/>
              <a:ext cx="1543050" cy="643401"/>
            </a:xfrm>
            <a:prstGeom prst="round1Rect">
              <a:avLst/>
            </a:prstGeom>
            <a:solidFill>
              <a:srgbClr val="04799C"/>
            </a:solidFill>
            <a:ln>
              <a:noFill/>
            </a:ln>
            <a:effectLst>
              <a:outerShdw blurRad="101600" dist="50800" dir="5400000" algn="ctr" rotWithShape="0">
                <a:srgbClr val="000000">
                  <a:alpha val="23000"/>
                </a:srgbClr>
              </a:outerShdw>
            </a:effectLst>
            <a:scene3d>
              <a:camera prst="orthographicFront">
                <a:rot lat="0" lon="0" rev="0"/>
              </a:camera>
              <a:lightRig rig="brightRoom" dir="t">
                <a:rot lat="0" lon="0" rev="10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9" name="Rectangle 18"/>
            <p:cNvSpPr/>
            <p:nvPr/>
          </p:nvSpPr>
          <p:spPr>
            <a:xfrm>
              <a:off x="7597775" y="1029874"/>
              <a:ext cx="1546225" cy="4476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ENESTcmr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24- month follow-up</a:t>
              </a:r>
            </a:p>
          </p:txBody>
        </p:sp>
      </p:grpSp>
    </p:spTree>
    <p:extLst>
      <p:ext uri="{BB962C8B-B14F-4D97-AF65-F5344CB8AC3E}">
        <p14:creationId xmlns:p14="http://schemas.microsoft.com/office/powerpoint/2010/main" val="156542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590" y="2971800"/>
            <a:ext cx="9034818" cy="1590675"/>
          </a:xfrm>
        </p:spPr>
        <p:txBody>
          <a:bodyPr/>
          <a:lstStyle/>
          <a:p>
            <a:r>
              <a:rPr lang="en-US" dirty="0" smtClean="0"/>
              <a:t>Additional Clinical </a:t>
            </a:r>
            <a:r>
              <a:rPr lang="en-US" dirty="0"/>
              <a:t>Studies Supporting TASIGNA</a:t>
            </a:r>
            <a:r>
              <a:rPr lang="en-US" baseline="30000" dirty="0"/>
              <a:t>®</a:t>
            </a:r>
            <a:r>
              <a:rPr lang="en-US" dirty="0"/>
              <a:t> (nilotinib) as Second-Line Therapy in Patients With</a:t>
            </a:r>
            <a:br>
              <a:rPr lang="en-US" dirty="0"/>
            </a:br>
            <a:r>
              <a:rPr lang="en-US" dirty="0" err="1"/>
              <a:t>Ph</a:t>
            </a:r>
            <a:r>
              <a:rPr lang="en-US" dirty="0"/>
              <a:t>+ CML-CP</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6266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481"/>
            <a:ext cx="8915400" cy="876019"/>
          </a:xfrm>
        </p:spPr>
        <p:txBody>
          <a:bodyPr/>
          <a:lstStyle/>
          <a:p>
            <a:r>
              <a:rPr lang="en-US" sz="1800" dirty="0" smtClean="0"/>
              <a:t>Efficacy of </a:t>
            </a:r>
            <a:r>
              <a:rPr lang="en-US" sz="1800" dirty="0" err="1" smtClean="0"/>
              <a:t>Nilotinib</a:t>
            </a:r>
            <a:r>
              <a:rPr lang="en-US" sz="1800" dirty="0" smtClean="0"/>
              <a:t> Vs High-dose </a:t>
            </a:r>
            <a:r>
              <a:rPr lang="en-US" sz="1800" dirty="0" err="1" smtClean="0"/>
              <a:t>Imatinib</a:t>
            </a:r>
            <a:r>
              <a:rPr lang="en-US" sz="1800" dirty="0" smtClean="0"/>
              <a:t> Vs Sustaining Standard-dose </a:t>
            </a:r>
            <a:r>
              <a:rPr lang="en-US" sz="1800" dirty="0" err="1" smtClean="0"/>
              <a:t>Imatinib</a:t>
            </a:r>
            <a:r>
              <a:rPr lang="en-US" sz="1800" dirty="0" smtClean="0"/>
              <a:t> In Early Chronic Phase CML Patients Who Have Suboptimal Molecular  Response To Frontline </a:t>
            </a:r>
            <a:r>
              <a:rPr lang="en-US" sz="1800" dirty="0" err="1" smtClean="0"/>
              <a:t>Imatinib</a:t>
            </a:r>
            <a:endParaRPr lang="en-US" sz="1800" baseline="30000" dirty="0"/>
          </a:p>
        </p:txBody>
      </p:sp>
      <p:sp>
        <p:nvSpPr>
          <p:cNvPr id="34" name="Text Placeholder 5"/>
          <p:cNvSpPr>
            <a:spLocks noGrp="1"/>
          </p:cNvSpPr>
          <p:nvPr>
            <p:ph type="body" sz="quarter" idx="13"/>
          </p:nvPr>
        </p:nvSpPr>
        <p:spPr>
          <a:xfrm>
            <a:off x="236989" y="6332989"/>
            <a:ext cx="8686800" cy="441325"/>
          </a:xfrm>
        </p:spPr>
        <p:txBody>
          <a:bodyPr/>
          <a:lstStyle/>
          <a:p>
            <a:pPr lvl="0"/>
            <a:r>
              <a:rPr lang="en-US" dirty="0" smtClean="0">
                <a:ea typeface="Calibri"/>
                <a:cs typeface="Franklin Gothic Std No.2"/>
              </a:rPr>
              <a:t>.</a:t>
            </a:r>
            <a:endParaRPr lang="en-US" dirty="0">
              <a:ea typeface="Calibri"/>
              <a:cs typeface="Times New Roman"/>
            </a:endParaRPr>
          </a:p>
          <a:p>
            <a:r>
              <a:rPr lang="en-US" altLang="en-US" b="1" dirty="0"/>
              <a:t>References: </a:t>
            </a:r>
            <a:r>
              <a:rPr lang="en-US" dirty="0"/>
              <a:t>1</a:t>
            </a:r>
            <a:r>
              <a:rPr lang="en-US" dirty="0" smtClean="0"/>
              <a:t>. Lee SE, et al. Leukemia Research. 2018; 30:100-105.</a:t>
            </a:r>
            <a:endParaRPr lang="en-US" dirty="0">
              <a:solidFill>
                <a:srgbClr val="FF0000"/>
              </a:solidFill>
              <a:ea typeface="Calibri"/>
              <a:cs typeface="Times New Roman"/>
            </a:endParaRPr>
          </a:p>
        </p:txBody>
      </p:sp>
      <p:sp>
        <p:nvSpPr>
          <p:cNvPr id="20" name="Content Placeholder 5"/>
          <p:cNvSpPr txBox="1">
            <a:spLocks/>
          </p:cNvSpPr>
          <p:nvPr/>
        </p:nvSpPr>
        <p:spPr>
          <a:xfrm>
            <a:off x="236988" y="6086475"/>
            <a:ext cx="8678411" cy="413133"/>
          </a:xfrm>
          <a:prstGeom prst="rect">
            <a:avLst/>
          </a:prstGeom>
        </p:spPr>
        <p:txBody>
          <a:bodyPr/>
          <a:lst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
                <a:srgbClr val="DC7B23"/>
              </a:buClr>
              <a:buSzPct val="125000"/>
              <a:buFont typeface="Arial" panose="020B0604020202020204" pitchFamily="34" charset="0"/>
              <a:buChar char="•"/>
              <a:tabLst/>
              <a:defRPr/>
            </a:pPr>
            <a:r>
              <a:rPr kumimoji="0" lang="en-US" sz="1600" b="1" i="0" u="none" strike="noStrike" kern="1200" cap="none" spc="0" normalizeH="0" baseline="0" noProof="0" dirty="0">
                <a:ln>
                  <a:noFill/>
                </a:ln>
                <a:solidFill>
                  <a:srgbClr val="3F3F3F"/>
                </a:solidFill>
                <a:effectLst/>
                <a:uLnTx/>
                <a:uFillTx/>
                <a:latin typeface="Arial" panose="020B0604020202020204"/>
                <a:ea typeface="+mn-ea"/>
                <a:cs typeface="+mn-cs"/>
              </a:rPr>
              <a:t>Primary end point: </a:t>
            </a:r>
            <a:r>
              <a:rPr kumimoji="0" lang="en-US" sz="1600" b="0" i="0" u="none" strike="noStrike" kern="1200" cap="none" spc="0" normalizeH="0" baseline="0" noProof="0" dirty="0" smtClean="0">
                <a:ln>
                  <a:noFill/>
                </a:ln>
                <a:solidFill>
                  <a:srgbClr val="3F3F3F"/>
                </a:solidFill>
                <a:effectLst/>
                <a:uLnTx/>
                <a:uFillTx/>
                <a:latin typeface="Arial" panose="020B0604020202020204"/>
                <a:ea typeface="+mn-ea"/>
                <a:cs typeface="+mn-cs"/>
              </a:rPr>
              <a:t>Cumulative rate of MMR at/ by 12 months</a:t>
            </a:r>
          </a:p>
        </p:txBody>
      </p:sp>
      <p:pic>
        <p:nvPicPr>
          <p:cNvPr id="8" name="Picture 7"/>
          <p:cNvPicPr>
            <a:picLocks noChangeAspect="1"/>
          </p:cNvPicPr>
          <p:nvPr/>
        </p:nvPicPr>
        <p:blipFill>
          <a:blip r:embed="rId3"/>
          <a:stretch>
            <a:fillRect/>
          </a:stretch>
        </p:blipFill>
        <p:spPr>
          <a:xfrm>
            <a:off x="247467" y="1133373"/>
            <a:ext cx="8667932" cy="4848327"/>
          </a:xfrm>
          <a:prstGeom prst="rect">
            <a:avLst/>
          </a:prstGeom>
        </p:spPr>
      </p:pic>
    </p:spTree>
    <p:extLst>
      <p:ext uri="{BB962C8B-B14F-4D97-AF65-F5344CB8AC3E}">
        <p14:creationId xmlns:p14="http://schemas.microsoft.com/office/powerpoint/2010/main" val="163798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4481"/>
            <a:ext cx="9037481" cy="876019"/>
          </a:xfrm>
        </p:spPr>
        <p:txBody>
          <a:bodyPr/>
          <a:lstStyle/>
          <a:p>
            <a:r>
              <a:rPr lang="en-US" sz="2100" dirty="0"/>
              <a:t>More patients achieved MMR after switching to </a:t>
            </a:r>
            <a:r>
              <a:rPr lang="en-US" sz="2100" dirty="0" smtClean="0"/>
              <a:t>TASIGNA (</a:t>
            </a:r>
            <a:r>
              <a:rPr lang="en-US" sz="2100" dirty="0" err="1" smtClean="0"/>
              <a:t>nilotinib</a:t>
            </a:r>
            <a:r>
              <a:rPr lang="en-US" sz="2100" dirty="0" smtClean="0"/>
              <a:t>) </a:t>
            </a:r>
            <a:r>
              <a:rPr lang="en-US" sz="2100" dirty="0"/>
              <a:t>vs </a:t>
            </a:r>
            <a:br>
              <a:rPr lang="en-US" sz="2100" dirty="0"/>
            </a:br>
            <a:r>
              <a:rPr lang="en-US" sz="2100" dirty="0" err="1"/>
              <a:t>imatinib</a:t>
            </a:r>
            <a:r>
              <a:rPr lang="en-US" sz="2100" dirty="0"/>
              <a:t> dose escalation or continuing standard </a:t>
            </a:r>
            <a:r>
              <a:rPr lang="en-US" sz="2100" dirty="0" err="1"/>
              <a:t>imatinib</a:t>
            </a:r>
            <a:endParaRPr lang="en-US" sz="2100" baseline="30000" dirty="0"/>
          </a:p>
        </p:txBody>
      </p:sp>
      <p:sp>
        <p:nvSpPr>
          <p:cNvPr id="5" name="Text Placeholder 4"/>
          <p:cNvSpPr>
            <a:spLocks noGrp="1"/>
          </p:cNvSpPr>
          <p:nvPr>
            <p:ph type="body" sz="quarter" idx="13"/>
          </p:nvPr>
        </p:nvSpPr>
        <p:spPr>
          <a:xfrm>
            <a:off x="236989" y="6332989"/>
            <a:ext cx="8686800" cy="441325"/>
          </a:xfrm>
        </p:spPr>
        <p:txBody>
          <a:bodyPr/>
          <a:lstStyle/>
          <a:p>
            <a:r>
              <a:rPr lang="en-US" altLang="en-US" b="1" dirty="0"/>
              <a:t>References: </a:t>
            </a:r>
            <a:r>
              <a:rPr lang="en-US" dirty="0"/>
              <a:t>1. Lee SE, et al. Leukemia Research. 2018; 30:100-105</a:t>
            </a:r>
          </a:p>
        </p:txBody>
      </p:sp>
      <p:sp>
        <p:nvSpPr>
          <p:cNvPr id="14" name="Content Placeholder 2"/>
          <p:cNvSpPr txBox="1">
            <a:spLocks/>
          </p:cNvSpPr>
          <p:nvPr/>
        </p:nvSpPr>
        <p:spPr>
          <a:xfrm>
            <a:off x="2581274" y="1149656"/>
            <a:ext cx="4233301" cy="494577"/>
          </a:xfrm>
          <a:prstGeom prst="rect">
            <a:avLst/>
          </a:prstGeom>
        </p:spPr>
        <p:txBody>
          <a:bodyPr vert="horz" lIns="91440" tIns="45720" rIns="91440" bIns="45720" rtlCol="0">
            <a:noAutofit/>
          </a:bodyPr>
          <a:lstStyle>
            <a:lvl1pPr marL="288925" indent="-288925" algn="l" defTabSz="457200" rtl="0" eaLnBrk="1" latinLnBrk="0" hangingPunct="1">
              <a:spcBef>
                <a:spcPct val="20000"/>
              </a:spcBef>
              <a:buClr>
                <a:srgbClr val="DC7B23"/>
              </a:buClr>
              <a:buSzPct val="125000"/>
              <a:buFont typeface="Arial"/>
              <a:buChar char="•"/>
              <a:defRPr lang="en-US" sz="2000" kern="1200" dirty="0" smtClean="0">
                <a:solidFill>
                  <a:schemeClr val="accent4">
                    <a:lumMod val="75000"/>
                  </a:schemeClr>
                </a:solidFill>
                <a:latin typeface="+mn-lt"/>
                <a:ea typeface="+mn-ea"/>
                <a:cs typeface="+mn-cs"/>
              </a:defRPr>
            </a:lvl1pPr>
            <a:lvl2pPr marL="625475" indent="-227013" algn="l" defTabSz="457200" rtl="0" eaLnBrk="1" latinLnBrk="0" hangingPunct="1">
              <a:spcBef>
                <a:spcPct val="20000"/>
              </a:spcBef>
              <a:buClr>
                <a:srgbClr val="DC7B23"/>
              </a:buClr>
              <a:buFont typeface="Wingdings" panose="05000000000000000000" pitchFamily="2" charset="2"/>
              <a:buChar char="§"/>
              <a:defRPr lang="en-US" sz="1800" kern="1200" dirty="0" smtClean="0">
                <a:solidFill>
                  <a:schemeClr val="accent4">
                    <a:lumMod val="75000"/>
                  </a:schemeClr>
                </a:solidFill>
                <a:latin typeface="+mn-lt"/>
                <a:ea typeface="+mn-ea"/>
                <a:cs typeface="+mn-cs"/>
              </a:defRPr>
            </a:lvl2pPr>
            <a:lvl3pPr marL="1031875" indent="-234950" algn="l" defTabSz="457200" rtl="0" eaLnBrk="1" latinLnBrk="0" hangingPunct="1">
              <a:spcBef>
                <a:spcPct val="20000"/>
              </a:spcBef>
              <a:buClr>
                <a:schemeClr val="accent4">
                  <a:lumMod val="75000"/>
                </a:schemeClr>
              </a:buClr>
              <a:buFont typeface="Lucida Grande"/>
              <a:buChar char="–"/>
              <a:defRPr lang="en-US" sz="1600" kern="1200" dirty="0" smtClean="0">
                <a:solidFill>
                  <a:schemeClr val="accent4">
                    <a:lumMod val="75000"/>
                  </a:schemeClr>
                </a:solidFill>
                <a:latin typeface="+mn-lt"/>
                <a:ea typeface="+mn-ea"/>
                <a:cs typeface="+mn-cs"/>
              </a:defRPr>
            </a:lvl3pPr>
            <a:lvl4pPr marL="1430338" indent="-227013" algn="l" defTabSz="457200" rtl="0" eaLnBrk="1" latinLnBrk="0" hangingPunct="1">
              <a:spcBef>
                <a:spcPct val="20000"/>
              </a:spcBef>
              <a:buClr>
                <a:schemeClr val="accent4">
                  <a:lumMod val="75000"/>
                </a:schemeClr>
              </a:buClr>
              <a:buFont typeface="Lucida Grande"/>
              <a:buChar char="–"/>
              <a:defRPr lang="en-US" sz="1400" kern="1200" dirty="0" smtClean="0">
                <a:solidFill>
                  <a:schemeClr val="accent4">
                    <a:lumMod val="75000"/>
                  </a:schemeClr>
                </a:solidFill>
                <a:latin typeface="+mn-lt"/>
                <a:ea typeface="+mn-ea"/>
                <a:cs typeface="+mn-cs"/>
              </a:defRPr>
            </a:lvl4pPr>
            <a:lvl5pPr marL="0" indent="0" algn="l" defTabSz="457200" rtl="0" eaLnBrk="1" latinLnBrk="0" hangingPunct="1">
              <a:spcBef>
                <a:spcPct val="20000"/>
              </a:spcBef>
              <a:buClr>
                <a:srgbClr val="1E8CAD"/>
              </a:buClr>
              <a:buFont typeface="Lucida Grande"/>
              <a:buNone/>
              <a:defRPr lang="en-US" sz="2000" b="1"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DC7B23"/>
              </a:buClr>
              <a:buSzPct val="125000"/>
              <a:buFont typeface="Arial"/>
              <a:buNone/>
              <a:tabLst/>
              <a:defRPr/>
            </a:pPr>
            <a:r>
              <a:rPr kumimoji="0" lang="en-US" sz="2000" b="1" i="0" u="none" strike="noStrike" kern="1200" cap="none" spc="0" normalizeH="0" baseline="0" noProof="0" dirty="0">
                <a:ln>
                  <a:noFill/>
                </a:ln>
                <a:solidFill>
                  <a:srgbClr val="37125A"/>
                </a:solidFill>
                <a:effectLst/>
                <a:uLnTx/>
                <a:uFillTx/>
                <a:latin typeface="Arial" panose="020B0604020202020204"/>
                <a:ea typeface="+mn-ea"/>
                <a:cs typeface="+mn-cs"/>
              </a:rPr>
              <a:t>MMR Rates in Patients With </a:t>
            </a:r>
            <a:r>
              <a:rPr kumimoji="0" lang="en-US" sz="2000" b="1" i="0" u="none" strike="noStrike" kern="1200" cap="none" spc="0" normalizeH="0" baseline="0" noProof="0" dirty="0" err="1">
                <a:ln>
                  <a:noFill/>
                </a:ln>
                <a:solidFill>
                  <a:srgbClr val="37125A"/>
                </a:solidFill>
                <a:effectLst/>
                <a:uLnTx/>
                <a:uFillTx/>
                <a:latin typeface="Arial" panose="020B0604020202020204"/>
                <a:ea typeface="+mn-ea"/>
                <a:cs typeface="+mn-cs"/>
              </a:rPr>
              <a:t>CCyR</a:t>
            </a:r>
            <a:r>
              <a:rPr kumimoji="0" lang="en-US" sz="2000" b="1" i="0" u="none" strike="noStrike" kern="1200" cap="none" spc="0" normalizeH="0" baseline="0" noProof="0" dirty="0">
                <a:ln>
                  <a:noFill/>
                </a:ln>
                <a:solidFill>
                  <a:srgbClr val="37125A"/>
                </a:solidFill>
                <a:effectLst/>
                <a:uLnTx/>
                <a:uFillTx/>
                <a:latin typeface="Arial" panose="020B0604020202020204"/>
                <a:ea typeface="+mn-ea"/>
                <a:cs typeface="+mn-cs"/>
              </a:rPr>
              <a:t> but No MMR After 18 to 24 Months of </a:t>
            </a:r>
            <a:r>
              <a:rPr kumimoji="0" lang="en-US" sz="2000" b="1" i="0" u="none" strike="noStrike" kern="1200" cap="none" spc="0" normalizeH="0" baseline="0" noProof="0" dirty="0" err="1">
                <a:ln>
                  <a:noFill/>
                </a:ln>
                <a:solidFill>
                  <a:srgbClr val="37125A"/>
                </a:solidFill>
                <a:effectLst/>
                <a:uLnTx/>
                <a:uFillTx/>
                <a:latin typeface="Arial" panose="020B0604020202020204"/>
                <a:ea typeface="+mn-ea"/>
                <a:cs typeface="+mn-cs"/>
              </a:rPr>
              <a:t>Imatinib</a:t>
            </a:r>
            <a:r>
              <a:rPr kumimoji="0" lang="en-US" sz="2000" b="1" i="0" u="none" strike="noStrike" kern="1200" cap="none" spc="0" normalizeH="0" baseline="0" noProof="0" dirty="0">
                <a:ln>
                  <a:noFill/>
                </a:ln>
                <a:solidFill>
                  <a:srgbClr val="37125A"/>
                </a:solidFill>
                <a:effectLst/>
                <a:uLnTx/>
                <a:uFillTx/>
                <a:latin typeface="Arial" panose="020B0604020202020204"/>
                <a:ea typeface="+mn-ea"/>
                <a:cs typeface="+mn-cs"/>
              </a:rPr>
              <a:t> </a:t>
            </a:r>
          </a:p>
        </p:txBody>
      </p:sp>
      <p:sp>
        <p:nvSpPr>
          <p:cNvPr id="112" name="Text Placeholder 5"/>
          <p:cNvSpPr txBox="1">
            <a:spLocks/>
          </p:cNvSpPr>
          <p:nvPr/>
        </p:nvSpPr>
        <p:spPr>
          <a:xfrm>
            <a:off x="533400" y="6416675"/>
            <a:ext cx="8382000" cy="365125"/>
          </a:xfrm>
          <a:prstGeom prst="rect">
            <a:avLst/>
          </a:prstGeom>
        </p:spPr>
        <p:txBody>
          <a:bodyPr vert="horz" lIns="91440" tIns="45720" rIns="91440" bIns="45720" numCol="1" rtlCol="0" anchor="b">
            <a:noAutofit/>
          </a:bodyPr>
          <a:lstStyle>
            <a:lvl1pPr marL="0" indent="0" algn="l" defTabSz="457200" rtl="0" eaLnBrk="1" latinLnBrk="0" hangingPunct="1">
              <a:spcBef>
                <a:spcPct val="20000"/>
              </a:spcBef>
              <a:buClr>
                <a:srgbClr val="DC7B23"/>
              </a:buClr>
              <a:buFont typeface="Arial"/>
              <a:buNone/>
              <a:defRPr sz="900" kern="1200">
                <a:solidFill>
                  <a:schemeClr val="accent4">
                    <a:lumMod val="75000"/>
                  </a:schemeClr>
                </a:solidFill>
                <a:latin typeface="+mn-lt"/>
                <a:ea typeface="+mn-ea"/>
                <a:cs typeface="+mn-cs"/>
              </a:defRPr>
            </a:lvl1pPr>
            <a:lvl2pPr marL="457200" indent="0" algn="l" defTabSz="457200" rtl="0" eaLnBrk="1" latinLnBrk="0" hangingPunct="1">
              <a:spcBef>
                <a:spcPct val="20000"/>
              </a:spcBef>
              <a:buClr>
                <a:srgbClr val="DC7B23"/>
              </a:buClr>
              <a:buFont typeface="Arial"/>
              <a:buNone/>
              <a:defRPr sz="600" kern="1200">
                <a:solidFill>
                  <a:srgbClr val="37125A"/>
                </a:solidFill>
                <a:latin typeface="+mn-lt"/>
                <a:ea typeface="+mn-ea"/>
                <a:cs typeface="+mn-cs"/>
              </a:defRPr>
            </a:lvl2pPr>
            <a:lvl3pPr marL="9144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3pPr>
            <a:lvl4pPr marL="13716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4pPr>
            <a:lvl5pPr marL="1828800" indent="0" algn="l" defTabSz="457200" rtl="0" eaLnBrk="1" latinLnBrk="0" hangingPunct="1">
              <a:spcBef>
                <a:spcPct val="20000"/>
              </a:spcBef>
              <a:buClr>
                <a:srgbClr val="1E8CAD"/>
              </a:buClr>
              <a:buFont typeface="Lucida Grande"/>
              <a:buNone/>
              <a:defRPr sz="600" kern="1200">
                <a:solidFill>
                  <a:srgbClr val="3712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DC7B23"/>
              </a:buClr>
              <a:buSzTx/>
              <a:buFont typeface="Arial"/>
              <a:buNone/>
              <a:tabLst/>
              <a:defRPr/>
            </a:pPr>
            <a:endParaRPr kumimoji="0" lang="en-US" sz="900" b="0" i="0" u="none" strike="noStrike" kern="1200" cap="none" spc="0" normalizeH="0" baseline="0" noProof="0" dirty="0">
              <a:ln>
                <a:noFill/>
              </a:ln>
              <a:solidFill>
                <a:srgbClr val="FF0000"/>
              </a:solidFill>
              <a:effectLst/>
              <a:uLnTx/>
              <a:uFillTx/>
              <a:latin typeface="Arial"/>
              <a:ea typeface="Calibri"/>
              <a:cs typeface="Times New Roman"/>
            </a:endParaRPr>
          </a:p>
        </p:txBody>
      </p:sp>
      <p:sp>
        <p:nvSpPr>
          <p:cNvPr id="113" name="Content Placeholder 2"/>
          <p:cNvSpPr txBox="1">
            <a:spLocks/>
          </p:cNvSpPr>
          <p:nvPr/>
        </p:nvSpPr>
        <p:spPr>
          <a:xfrm>
            <a:off x="222452" y="5522553"/>
            <a:ext cx="8686800" cy="932750"/>
          </a:xfrm>
          <a:prstGeom prst="rect">
            <a:avLst/>
          </a:prstGeom>
        </p:spPr>
        <p:txBody>
          <a:bodyPr>
            <a:normAutofit/>
          </a:bodyPr>
          <a:lst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
                <a:srgbClr val="DC7B23"/>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Among patients with </a:t>
            </a: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CCyR</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without MMR on </a:t>
            </a: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imatinib</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more patients who switched to </a:t>
            </a: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Tasigna</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achieved MMR by 3 </a:t>
            </a:r>
            <a:r>
              <a:rPr kumimoji="0" lang="en-US" sz="1800" b="0" i="0" u="none" strike="noStrike" kern="1200" cap="none" spc="0" normalizeH="0" baseline="0" noProof="0" dirty="0" smtClean="0">
                <a:ln>
                  <a:noFill/>
                </a:ln>
                <a:solidFill>
                  <a:srgbClr val="3F3F3F"/>
                </a:solidFill>
                <a:effectLst/>
                <a:uLnTx/>
                <a:uFillTx/>
                <a:latin typeface="Arial" panose="020B0604020202020204"/>
                <a:ea typeface="+mn-ea"/>
                <a:cs typeface="+mn-cs"/>
              </a:rPr>
              <a:t>years</a:t>
            </a: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47" name="TextBox 46"/>
          <p:cNvSpPr txBox="1"/>
          <p:nvPr/>
        </p:nvSpPr>
        <p:spPr>
          <a:xfrm rot="16200000">
            <a:off x="180427" y="3204694"/>
            <a:ext cx="2128341" cy="584541"/>
          </a:xfrm>
          <a:prstGeom prst="rect">
            <a:avLst/>
          </a:prstGeom>
          <a:noFill/>
        </p:spPr>
        <p:txBody>
          <a:bodyPr wrap="square" lIns="91203" tIns="45604" rIns="91203" bIns="45604" rtlCol="0">
            <a:spAutoFit/>
          </a:bodyPr>
          <a:lstStyle/>
          <a:p>
            <a:pPr marL="0" marR="0" lvl="0" indent="0" algn="ctr" defTabSz="91212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Cumulative Incidence of MMR, </a:t>
            </a:r>
            <a:r>
              <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a:t>
            </a:r>
          </a:p>
        </p:txBody>
      </p:sp>
      <p:sp>
        <p:nvSpPr>
          <p:cNvPr id="48" name="TextBox 47"/>
          <p:cNvSpPr txBox="1"/>
          <p:nvPr/>
        </p:nvSpPr>
        <p:spPr>
          <a:xfrm>
            <a:off x="2377990" y="5048936"/>
            <a:ext cx="4358341" cy="338554"/>
          </a:xfrm>
          <a:prstGeom prst="rect">
            <a:avLst/>
          </a:prstGeom>
          <a:noFill/>
        </p:spPr>
        <p:txBody>
          <a:bodyPr wrap="square" rtlCol="0">
            <a:spAutoFit/>
          </a:bodyPr>
          <a:lstStyle/>
          <a:p>
            <a:pPr marL="0" marR="0" lvl="0" indent="0" algn="ctr" defTabSz="91212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Months After Treatment initiation</a:t>
            </a:r>
          </a:p>
        </p:txBody>
      </p:sp>
      <p:graphicFrame>
        <p:nvGraphicFramePr>
          <p:cNvPr id="49" name="Chart 48"/>
          <p:cNvGraphicFramePr/>
          <p:nvPr>
            <p:extLst/>
          </p:nvPr>
        </p:nvGraphicFramePr>
        <p:xfrm>
          <a:off x="1329267" y="2115746"/>
          <a:ext cx="6096000" cy="2866325"/>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p:cNvSpPr txBox="1"/>
          <p:nvPr/>
        </p:nvSpPr>
        <p:spPr>
          <a:xfrm>
            <a:off x="2205918" y="4826583"/>
            <a:ext cx="12191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By 1 Year</a:t>
            </a:r>
          </a:p>
        </p:txBody>
      </p:sp>
      <p:sp>
        <p:nvSpPr>
          <p:cNvPr id="51" name="TextBox 50"/>
          <p:cNvSpPr txBox="1"/>
          <p:nvPr/>
        </p:nvSpPr>
        <p:spPr>
          <a:xfrm>
            <a:off x="3947562" y="4826583"/>
            <a:ext cx="12191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By 2 Years</a:t>
            </a:r>
          </a:p>
        </p:txBody>
      </p:sp>
      <p:sp>
        <p:nvSpPr>
          <p:cNvPr id="52" name="TextBox 51"/>
          <p:cNvSpPr txBox="1"/>
          <p:nvPr/>
        </p:nvSpPr>
        <p:spPr>
          <a:xfrm>
            <a:off x="5856641" y="4826583"/>
            <a:ext cx="12191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By </a:t>
            </a:r>
            <a:r>
              <a:rPr kumimoji="0" lang="en-US" sz="1400" b="1"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3 </a:t>
            </a: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Years</a:t>
            </a:r>
          </a:p>
        </p:txBody>
      </p:sp>
      <p:sp>
        <p:nvSpPr>
          <p:cNvPr id="53" name="TextBox 52"/>
          <p:cNvSpPr txBox="1"/>
          <p:nvPr/>
        </p:nvSpPr>
        <p:spPr>
          <a:xfrm>
            <a:off x="1962548" y="3590049"/>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37%</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54" name="TextBox 53"/>
          <p:cNvSpPr txBox="1"/>
          <p:nvPr/>
        </p:nvSpPr>
        <p:spPr>
          <a:xfrm>
            <a:off x="2502178" y="3791495"/>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29%</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55" name="TextBox 54"/>
          <p:cNvSpPr txBox="1"/>
          <p:nvPr/>
        </p:nvSpPr>
        <p:spPr>
          <a:xfrm>
            <a:off x="3061496" y="3689661"/>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33%</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56" name="TextBox 55"/>
          <p:cNvSpPr txBox="1"/>
          <p:nvPr/>
        </p:nvSpPr>
        <p:spPr>
          <a:xfrm>
            <a:off x="3808829" y="2818843"/>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66%</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57" name="TextBox 56"/>
          <p:cNvSpPr txBox="1"/>
          <p:nvPr/>
        </p:nvSpPr>
        <p:spPr>
          <a:xfrm>
            <a:off x="4303998" y="3327855"/>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47%</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58" name="TextBox 57"/>
          <p:cNvSpPr txBox="1"/>
          <p:nvPr/>
        </p:nvSpPr>
        <p:spPr>
          <a:xfrm>
            <a:off x="4863316" y="3305581"/>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48%</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61" name="TextBox 60"/>
          <p:cNvSpPr txBox="1"/>
          <p:nvPr/>
        </p:nvSpPr>
        <p:spPr>
          <a:xfrm>
            <a:off x="5624772" y="2398905"/>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83%</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67" name="TextBox 66"/>
          <p:cNvSpPr txBox="1"/>
          <p:nvPr/>
        </p:nvSpPr>
        <p:spPr>
          <a:xfrm>
            <a:off x="6123894" y="2661755"/>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73%</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74" name="TextBox 73"/>
          <p:cNvSpPr txBox="1"/>
          <p:nvPr/>
        </p:nvSpPr>
        <p:spPr>
          <a:xfrm>
            <a:off x="6650297" y="3077070"/>
            <a:ext cx="610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57%</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grpSp>
        <p:nvGrpSpPr>
          <p:cNvPr id="76" name="Group 75"/>
          <p:cNvGrpSpPr/>
          <p:nvPr/>
        </p:nvGrpSpPr>
        <p:grpSpPr>
          <a:xfrm>
            <a:off x="6839002" y="1965070"/>
            <a:ext cx="2681725" cy="646331"/>
            <a:chOff x="2190529" y="3072715"/>
            <a:chExt cx="2681725" cy="646331"/>
          </a:xfrm>
        </p:grpSpPr>
        <p:grpSp>
          <p:nvGrpSpPr>
            <p:cNvPr id="77" name="Group 76"/>
            <p:cNvGrpSpPr/>
            <p:nvPr/>
          </p:nvGrpSpPr>
          <p:grpSpPr>
            <a:xfrm>
              <a:off x="2190529" y="3072715"/>
              <a:ext cx="2681725" cy="646331"/>
              <a:chOff x="7109830" y="2992015"/>
              <a:chExt cx="1669798" cy="646331"/>
            </a:xfrm>
          </p:grpSpPr>
          <p:sp>
            <p:nvSpPr>
              <p:cNvPr id="79" name="TextBox 78"/>
              <p:cNvSpPr txBox="1"/>
              <p:nvPr/>
            </p:nvSpPr>
            <p:spPr>
              <a:xfrm>
                <a:off x="7192514" y="2992015"/>
                <a:ext cx="1587114" cy="646331"/>
              </a:xfrm>
              <a:prstGeom prst="rect">
                <a:avLst/>
              </a:prstGeom>
              <a:noFill/>
            </p:spPr>
            <p:txBody>
              <a:bodyPr wrap="square" rtlCol="0">
                <a:spAutoFit/>
              </a:bodyPr>
              <a:lstStyle/>
              <a:p>
                <a:pPr marL="0" marR="0" lvl="0" indent="0" algn="l" defTabSz="908372"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a:ea typeface="+mn-ea"/>
                    <a:cs typeface="+mn-cs"/>
                  </a:rPr>
                  <a:t>Tasigna 400 mg BID (n = </a:t>
                </a:r>
                <a:r>
                  <a:rPr kumimoji="0" lang="en-US" sz="1200" b="0" i="0" u="none" strike="noStrike" kern="0" cap="none" spc="0" normalizeH="0" baseline="0" noProof="0" dirty="0" smtClean="0">
                    <a:ln>
                      <a:noFill/>
                    </a:ln>
                    <a:solidFill>
                      <a:prstClr val="black">
                        <a:lumMod val="75000"/>
                        <a:lumOff val="25000"/>
                      </a:prstClr>
                    </a:solidFill>
                    <a:effectLst/>
                    <a:uLnTx/>
                    <a:uFillTx/>
                    <a:latin typeface="Arial" panose="020B0604020202020204"/>
                    <a:ea typeface="+mn-ea"/>
                    <a:cs typeface="+mn-cs"/>
                  </a:rPr>
                  <a:t>28)</a:t>
                </a:r>
                <a:endPar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a:ea typeface="+mn-ea"/>
                  <a:cs typeface="+mn-cs"/>
                </a:endParaRPr>
              </a:p>
              <a:p>
                <a:pPr marL="0" marR="0" lvl="0" indent="0" algn="l" defTabSz="908372"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a:ea typeface="+mn-ea"/>
                    <a:cs typeface="+mn-cs"/>
                  </a:rPr>
                  <a:t>Imatinib 400 mg BID (n = </a:t>
                </a:r>
                <a:r>
                  <a:rPr kumimoji="0" lang="en-US" sz="1200" b="0" i="0" u="none" strike="noStrike" kern="0" cap="none" spc="0" normalizeH="0" baseline="0" noProof="0" dirty="0" smtClean="0">
                    <a:ln>
                      <a:noFill/>
                    </a:ln>
                    <a:solidFill>
                      <a:prstClr val="black">
                        <a:lumMod val="75000"/>
                        <a:lumOff val="25000"/>
                      </a:prstClr>
                    </a:solidFill>
                    <a:effectLst/>
                    <a:uLnTx/>
                    <a:uFillTx/>
                    <a:latin typeface="Arial" panose="020B0604020202020204"/>
                    <a:ea typeface="+mn-ea"/>
                    <a:cs typeface="+mn-cs"/>
                  </a:rPr>
                  <a:t>28)</a:t>
                </a:r>
                <a:endParaRPr kumimoji="0" lang="en-US" sz="1200" b="0" i="0" u="none" strike="noStrike" kern="0" cap="none" spc="0" normalizeH="0" baseline="30000" noProof="0" dirty="0">
                  <a:ln>
                    <a:noFill/>
                  </a:ln>
                  <a:solidFill>
                    <a:prstClr val="black">
                      <a:lumMod val="75000"/>
                      <a:lumOff val="25000"/>
                    </a:prstClr>
                  </a:solidFill>
                  <a:effectLst/>
                  <a:uLnTx/>
                  <a:uFillTx/>
                  <a:latin typeface="Arial" panose="020B0604020202020204"/>
                  <a:ea typeface="+mn-ea"/>
                  <a:cs typeface="+mn-cs"/>
                </a:endParaRPr>
              </a:p>
              <a:p>
                <a:pPr marL="0" marR="0" lvl="0" indent="0" algn="l" defTabSz="908372"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a:ea typeface="+mn-ea"/>
                    <a:cs typeface="+mn-cs"/>
                  </a:rPr>
                  <a:t>Imatinib 400 mg QD (n = </a:t>
                </a:r>
                <a:r>
                  <a:rPr kumimoji="0" lang="en-US" sz="1200" b="0" i="0" u="none" strike="noStrike" kern="0" cap="none" spc="0" normalizeH="0" baseline="0" noProof="0" dirty="0" smtClean="0">
                    <a:ln>
                      <a:noFill/>
                    </a:ln>
                    <a:solidFill>
                      <a:prstClr val="black">
                        <a:lumMod val="75000"/>
                        <a:lumOff val="25000"/>
                      </a:prstClr>
                    </a:solidFill>
                    <a:effectLst/>
                    <a:uLnTx/>
                    <a:uFillTx/>
                    <a:latin typeface="Arial" panose="020B0604020202020204"/>
                    <a:ea typeface="+mn-ea"/>
                    <a:cs typeface="+mn-cs"/>
                  </a:rPr>
                  <a:t>52)</a:t>
                </a:r>
                <a:endParaRPr kumimoji="0" lang="en-US" sz="1200" b="0" i="0" u="none" strike="noStrike" kern="0" cap="none" spc="0" normalizeH="0" baseline="30000" noProof="0" dirty="0">
                  <a:ln>
                    <a:noFill/>
                  </a:ln>
                  <a:solidFill>
                    <a:prstClr val="black">
                      <a:lumMod val="75000"/>
                      <a:lumOff val="25000"/>
                    </a:prstClr>
                  </a:solidFill>
                  <a:effectLst/>
                  <a:uLnTx/>
                  <a:uFillTx/>
                  <a:latin typeface="Arial" panose="020B0604020202020204"/>
                  <a:ea typeface="+mn-ea"/>
                  <a:cs typeface="+mn-cs"/>
                </a:endParaRPr>
              </a:p>
            </p:txBody>
          </p:sp>
          <p:sp>
            <p:nvSpPr>
              <p:cNvPr id="80" name="Rectangle 79"/>
              <p:cNvSpPr/>
              <p:nvPr/>
            </p:nvSpPr>
            <p:spPr>
              <a:xfrm>
                <a:off x="7109831" y="3269506"/>
                <a:ext cx="118872" cy="118872"/>
              </a:xfrm>
              <a:prstGeom prst="rect">
                <a:avLst/>
              </a:prstGeom>
              <a:solidFill>
                <a:schemeClr val="accent5">
                  <a:lumMod val="75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0837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8" name="Rectangle 87"/>
              <p:cNvSpPr/>
              <p:nvPr/>
            </p:nvSpPr>
            <p:spPr>
              <a:xfrm>
                <a:off x="7109830" y="3448037"/>
                <a:ext cx="118872" cy="118872"/>
              </a:xfrm>
              <a:prstGeom prst="rect">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0837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sp>
          <p:nvSpPr>
            <p:cNvPr id="78" name="Rectangle 77"/>
            <p:cNvSpPr/>
            <p:nvPr/>
          </p:nvSpPr>
          <p:spPr>
            <a:xfrm>
              <a:off x="2190532" y="3163719"/>
              <a:ext cx="190911" cy="118872"/>
            </a:xfrm>
            <a:prstGeom prst="rect">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0837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sp>
        <p:nvSpPr>
          <p:cNvPr id="92" name="Round Same Side Corner Rectangle 91"/>
          <p:cNvSpPr/>
          <p:nvPr/>
        </p:nvSpPr>
        <p:spPr>
          <a:xfrm>
            <a:off x="1999533" y="3852333"/>
            <a:ext cx="461070" cy="975029"/>
          </a:xfrm>
          <a:prstGeom prst="round2SameRect">
            <a:avLst/>
          </a:prstGeom>
          <a:solidFill>
            <a:schemeClr val="tx2"/>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3" name="Round Same Side Corner Rectangle 92"/>
          <p:cNvSpPr/>
          <p:nvPr/>
        </p:nvSpPr>
        <p:spPr>
          <a:xfrm>
            <a:off x="2521702" y="4063666"/>
            <a:ext cx="461070" cy="763695"/>
          </a:xfrm>
          <a:prstGeom prst="round2SameRect">
            <a:avLst/>
          </a:prstGeom>
          <a:solidFill>
            <a:schemeClr val="accent5">
              <a:lumMod val="75000"/>
            </a:schemeClr>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4" name="Round Same Side Corner Rectangle 93"/>
          <p:cNvSpPr/>
          <p:nvPr/>
        </p:nvSpPr>
        <p:spPr>
          <a:xfrm>
            <a:off x="3065055" y="3962400"/>
            <a:ext cx="461070" cy="856123"/>
          </a:xfrm>
          <a:prstGeom prst="round2SameRect">
            <a:avLst/>
          </a:prstGeom>
          <a:solidFill>
            <a:schemeClr val="accent6"/>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8" name="Round Same Side Corner Rectangle 97"/>
          <p:cNvSpPr/>
          <p:nvPr/>
        </p:nvSpPr>
        <p:spPr>
          <a:xfrm>
            <a:off x="3807033" y="3119968"/>
            <a:ext cx="461070" cy="1707394"/>
          </a:xfrm>
          <a:prstGeom prst="round2SameRect">
            <a:avLst/>
          </a:prstGeom>
          <a:solidFill>
            <a:schemeClr val="tx2"/>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4" name="Round Same Side Corner Rectangle 113"/>
          <p:cNvSpPr/>
          <p:nvPr/>
        </p:nvSpPr>
        <p:spPr>
          <a:xfrm>
            <a:off x="4335317" y="3606981"/>
            <a:ext cx="461070" cy="1197771"/>
          </a:xfrm>
          <a:prstGeom prst="round2SameRect">
            <a:avLst/>
          </a:prstGeom>
          <a:solidFill>
            <a:schemeClr val="accent5">
              <a:lumMod val="75000"/>
            </a:schemeClr>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5" name="Round Same Side Corner Rectangle 114"/>
          <p:cNvSpPr/>
          <p:nvPr/>
        </p:nvSpPr>
        <p:spPr>
          <a:xfrm>
            <a:off x="4872556" y="3564467"/>
            <a:ext cx="461070" cy="1254056"/>
          </a:xfrm>
          <a:prstGeom prst="round2SameRect">
            <a:avLst/>
          </a:prstGeom>
          <a:solidFill>
            <a:schemeClr val="accent6"/>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6" name="Round Same Side Corner Rectangle 115"/>
          <p:cNvSpPr/>
          <p:nvPr/>
        </p:nvSpPr>
        <p:spPr>
          <a:xfrm>
            <a:off x="5622765" y="2681091"/>
            <a:ext cx="461070" cy="2137069"/>
          </a:xfrm>
          <a:prstGeom prst="round2SameRect">
            <a:avLst/>
          </a:prstGeom>
          <a:solidFill>
            <a:schemeClr val="tx2"/>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7" name="Round Same Side Corner Rectangle 116"/>
          <p:cNvSpPr/>
          <p:nvPr/>
        </p:nvSpPr>
        <p:spPr>
          <a:xfrm>
            <a:off x="6149168" y="2925233"/>
            <a:ext cx="461070" cy="1892927"/>
          </a:xfrm>
          <a:prstGeom prst="round2SameRect">
            <a:avLst/>
          </a:prstGeom>
          <a:solidFill>
            <a:schemeClr val="accent5">
              <a:lumMod val="75000"/>
            </a:schemeClr>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8" name="Round Same Side Corner Rectangle 117"/>
          <p:cNvSpPr/>
          <p:nvPr/>
        </p:nvSpPr>
        <p:spPr>
          <a:xfrm>
            <a:off x="6684054" y="3348908"/>
            <a:ext cx="461070" cy="1468880"/>
          </a:xfrm>
          <a:prstGeom prst="round2SameRect">
            <a:avLst/>
          </a:prstGeom>
          <a:solidFill>
            <a:schemeClr val="accent6"/>
          </a:solidFill>
          <a:ln w="1905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4122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6989" y="1151389"/>
            <a:ext cx="6895331" cy="5033963"/>
          </a:xfrm>
        </p:spPr>
        <p:txBody>
          <a:bodyPr/>
          <a:lstStyle/>
          <a:p>
            <a:pPr marL="0" indent="0">
              <a:buNone/>
            </a:pPr>
            <a:r>
              <a:rPr lang="en-US" b="1" dirty="0">
                <a:solidFill>
                  <a:schemeClr val="accent1"/>
                </a:solidFill>
              </a:rPr>
              <a:t>Monitoring is conducted to assess patient response to treatment as patient continues on TASIGNA</a:t>
            </a:r>
            <a:r>
              <a:rPr lang="en-US" b="1" baseline="30000" dirty="0">
                <a:solidFill>
                  <a:schemeClr val="accent1"/>
                </a:solidFill>
              </a:rPr>
              <a:t>1</a:t>
            </a:r>
          </a:p>
          <a:p>
            <a:pPr marL="0" indent="0">
              <a:buNone/>
            </a:pPr>
            <a:r>
              <a:rPr lang="en-US" b="1" dirty="0">
                <a:solidFill>
                  <a:schemeClr val="accent1"/>
                </a:solidFill>
              </a:rPr>
              <a:t>Routine monitoring for safety is conducted according to product label</a:t>
            </a:r>
            <a:r>
              <a:rPr lang="en-US" b="1" baseline="30000" dirty="0">
                <a:solidFill>
                  <a:schemeClr val="accent1"/>
                </a:solidFill>
              </a:rPr>
              <a:t>2</a:t>
            </a:r>
          </a:p>
          <a:p>
            <a:pPr marL="0" indent="0">
              <a:buNone/>
            </a:pPr>
            <a:r>
              <a:rPr lang="en-US" b="1" dirty="0">
                <a:solidFill>
                  <a:schemeClr val="accent1"/>
                </a:solidFill>
              </a:rPr>
              <a:t>Patient has integrated dosing into </a:t>
            </a:r>
            <a:r>
              <a:rPr lang="en-US" b="1" dirty="0" smtClean="0">
                <a:solidFill>
                  <a:schemeClr val="accent1"/>
                </a:solidFill>
              </a:rPr>
              <a:t>her </a:t>
            </a:r>
            <a:r>
              <a:rPr lang="en-US" b="1" dirty="0">
                <a:solidFill>
                  <a:schemeClr val="accent1"/>
                </a:solidFill>
              </a:rPr>
              <a:t>daily schedule with discipline, and looks forward to hearing each BCR-ABL test result</a:t>
            </a:r>
            <a:endParaRPr lang="en-US" dirty="0"/>
          </a:p>
          <a:p>
            <a:endParaRPr lang="en-US" dirty="0"/>
          </a:p>
          <a:p>
            <a:endParaRPr lang="en-US" dirty="0"/>
          </a:p>
        </p:txBody>
      </p:sp>
      <p:sp>
        <p:nvSpPr>
          <p:cNvPr id="8" name="Text Placeholder 7"/>
          <p:cNvSpPr>
            <a:spLocks noGrp="1"/>
          </p:cNvSpPr>
          <p:nvPr>
            <p:ph type="body" sz="quarter" idx="13"/>
          </p:nvPr>
        </p:nvSpPr>
        <p:spPr/>
        <p:txBody>
          <a:bodyPr/>
          <a:lstStyle/>
          <a:p>
            <a:r>
              <a:rPr lang="en-US" b="1" dirty="0">
                <a:solidFill>
                  <a:srgbClr val="3B434E"/>
                </a:solidFill>
              </a:rPr>
              <a:t>References: </a:t>
            </a:r>
            <a:r>
              <a:rPr lang="en-US" dirty="0">
                <a:solidFill>
                  <a:srgbClr val="3B434E"/>
                </a:solidFill>
              </a:rPr>
              <a:t>1. Baccarani M et al. </a:t>
            </a:r>
            <a:r>
              <a:rPr lang="en-US" i="1" dirty="0">
                <a:solidFill>
                  <a:srgbClr val="3B434E"/>
                </a:solidFill>
              </a:rPr>
              <a:t>Blood</a:t>
            </a:r>
            <a:r>
              <a:rPr lang="en-US" dirty="0">
                <a:solidFill>
                  <a:srgbClr val="3B434E"/>
                </a:solidFill>
              </a:rPr>
              <a:t>. 2013;122(6):872-884. 2. </a:t>
            </a:r>
            <a:r>
              <a:rPr lang="en-US" dirty="0"/>
              <a:t>TASIGNA® (</a:t>
            </a:r>
            <a:r>
              <a:rPr lang="en-US" dirty="0" err="1"/>
              <a:t>nilotinib</a:t>
            </a:r>
            <a:r>
              <a:rPr lang="en-US" dirty="0"/>
              <a:t>) Indonesian Product Information based on CDS24.04.15 and CDS23.03.16</a:t>
            </a:r>
            <a:r>
              <a:rPr lang="it-IT" dirty="0" smtClean="0">
                <a:solidFill>
                  <a:schemeClr val="accent4">
                    <a:lumMod val="75000"/>
                  </a:schemeClr>
                </a:solidFill>
              </a:rPr>
              <a:t>.</a:t>
            </a:r>
            <a:endParaRPr lang="en-US" dirty="0">
              <a:solidFill>
                <a:srgbClr val="3B434E"/>
              </a:solidFill>
            </a:endParaRPr>
          </a:p>
        </p:txBody>
      </p:sp>
      <p:sp>
        <p:nvSpPr>
          <p:cNvPr id="4" name="Slide Number Placeholder 3"/>
          <p:cNvSpPr>
            <a:spLocks noGrp="1"/>
          </p:cNvSpPr>
          <p:nvPr>
            <p:ph type="sldNum" sz="quarter" idx="4294967295"/>
          </p:nvPr>
        </p:nvSpPr>
        <p:spPr>
          <a:xfrm>
            <a:off x="0" y="6743700"/>
            <a:ext cx="206375" cy="10477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58A87-AAAF-48AD-839F-88087FF070CE}" type="slidenum">
              <a:rPr kumimoji="0" lang="en-US" sz="1800" b="0" i="0" u="none" strike="noStrike" kern="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 name="Title 4"/>
          <p:cNvSpPr txBox="1">
            <a:spLocks/>
          </p:cNvSpPr>
          <p:nvPr/>
        </p:nvSpPr>
        <p:spPr>
          <a:xfrm>
            <a:off x="152400" y="152400"/>
            <a:ext cx="8763000" cy="68580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3000" kern="1200">
                <a:solidFill>
                  <a:schemeClr val="bg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grpSp>
        <p:nvGrpSpPr>
          <p:cNvPr id="11" name="Group 10"/>
          <p:cNvGrpSpPr/>
          <p:nvPr/>
        </p:nvGrpSpPr>
        <p:grpSpPr>
          <a:xfrm>
            <a:off x="2396705" y="3821008"/>
            <a:ext cx="653308" cy="665321"/>
            <a:chOff x="1221037" y="4628107"/>
            <a:chExt cx="999744" cy="999744"/>
          </a:xfrm>
        </p:grpSpPr>
        <p:sp>
          <p:nvSpPr>
            <p:cNvPr id="12" name="Oval 11"/>
            <p:cNvSpPr/>
            <p:nvPr/>
          </p:nvSpPr>
          <p:spPr>
            <a:xfrm rot="10800000">
              <a:off x="1221037" y="4628107"/>
              <a:ext cx="999744" cy="99974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nvGrpSpPr>
            <p:cNvPr id="14" name="Group 13"/>
            <p:cNvGrpSpPr/>
            <p:nvPr/>
          </p:nvGrpSpPr>
          <p:grpSpPr>
            <a:xfrm>
              <a:off x="1571992" y="4676304"/>
              <a:ext cx="208353" cy="511111"/>
              <a:chOff x="1571992" y="4676304"/>
              <a:chExt cx="208353" cy="511111"/>
            </a:xfrm>
          </p:grpSpPr>
          <p:sp>
            <p:nvSpPr>
              <p:cNvPr id="41" name="Round Same Side Corner Rectangle 40"/>
              <p:cNvSpPr/>
              <p:nvPr/>
            </p:nvSpPr>
            <p:spPr>
              <a:xfrm>
                <a:off x="1675821" y="4676304"/>
                <a:ext cx="91440" cy="49023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42" name="Round Same Side Corner Rectangle 41"/>
              <p:cNvSpPr/>
              <p:nvPr/>
            </p:nvSpPr>
            <p:spPr>
              <a:xfrm rot="19014773">
                <a:off x="1571992" y="4859574"/>
                <a:ext cx="91440" cy="31001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43" name="Oval 42"/>
              <p:cNvSpPr/>
              <p:nvPr/>
            </p:nvSpPr>
            <p:spPr>
              <a:xfrm>
                <a:off x="1661473" y="5068543"/>
                <a:ext cx="118872" cy="118872"/>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nvGrpSpPr>
            <p:cNvPr id="15" name="Group 14"/>
            <p:cNvGrpSpPr/>
            <p:nvPr/>
          </p:nvGrpSpPr>
          <p:grpSpPr>
            <a:xfrm>
              <a:off x="1270956" y="4682529"/>
              <a:ext cx="898635" cy="898635"/>
              <a:chOff x="204156" y="4790813"/>
              <a:chExt cx="898635" cy="898635"/>
            </a:xfrm>
            <a:solidFill>
              <a:srgbClr val="FFFFFF">
                <a:alpha val="50196"/>
              </a:srgbClr>
            </a:solidFill>
          </p:grpSpPr>
          <p:grpSp>
            <p:nvGrpSpPr>
              <p:cNvPr id="16" name="Group 15"/>
              <p:cNvGrpSpPr/>
              <p:nvPr/>
            </p:nvGrpSpPr>
            <p:grpSpPr>
              <a:xfrm>
                <a:off x="204156" y="4790813"/>
                <a:ext cx="898635" cy="898635"/>
                <a:chOff x="1283469" y="4679207"/>
                <a:chExt cx="898635" cy="898635"/>
              </a:xfrm>
              <a:grpFill/>
            </p:grpSpPr>
            <p:grpSp>
              <p:nvGrpSpPr>
                <p:cNvPr id="35" name="Group 34"/>
                <p:cNvGrpSpPr/>
                <p:nvPr/>
              </p:nvGrpSpPr>
              <p:grpSpPr>
                <a:xfrm>
                  <a:off x="1709927" y="4679207"/>
                  <a:ext cx="45720" cy="898635"/>
                  <a:chOff x="1778147" y="4679207"/>
                  <a:chExt cx="45720" cy="898635"/>
                </a:xfrm>
                <a:grpFill/>
              </p:grpSpPr>
              <p:sp>
                <p:nvSpPr>
                  <p:cNvPr id="39" name="Rounded Rectangle 38"/>
                  <p:cNvSpPr/>
                  <p:nvPr/>
                </p:nvSpPr>
                <p:spPr>
                  <a:xfrm>
                    <a:off x="1778147" y="4679207"/>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40" name="Rounded Rectangle 39"/>
                  <p:cNvSpPr/>
                  <p:nvPr/>
                </p:nvSpPr>
                <p:spPr>
                  <a:xfrm>
                    <a:off x="1778147" y="5445563"/>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nvGrpSpPr>
                <p:cNvPr id="36" name="Group 35"/>
                <p:cNvGrpSpPr/>
                <p:nvPr/>
              </p:nvGrpSpPr>
              <p:grpSpPr>
                <a:xfrm rot="16200000">
                  <a:off x="1709927" y="4679207"/>
                  <a:ext cx="45720" cy="898635"/>
                  <a:chOff x="1778147" y="4679207"/>
                  <a:chExt cx="45720" cy="898635"/>
                </a:xfrm>
                <a:grpFill/>
              </p:grpSpPr>
              <p:sp>
                <p:nvSpPr>
                  <p:cNvPr id="37" name="Rounded Rectangle 36"/>
                  <p:cNvSpPr/>
                  <p:nvPr/>
                </p:nvSpPr>
                <p:spPr>
                  <a:xfrm>
                    <a:off x="1778147" y="4679207"/>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38" name="Rounded Rectangle 37"/>
                  <p:cNvSpPr/>
                  <p:nvPr/>
                </p:nvSpPr>
                <p:spPr>
                  <a:xfrm>
                    <a:off x="1778147" y="5445563"/>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grpSp>
            <p:nvGrpSpPr>
              <p:cNvPr id="17" name="Group 16"/>
              <p:cNvGrpSpPr/>
              <p:nvPr/>
            </p:nvGrpSpPr>
            <p:grpSpPr>
              <a:xfrm rot="19845251">
                <a:off x="204156" y="4790813"/>
                <a:ext cx="898635" cy="898635"/>
                <a:chOff x="1283469" y="4679207"/>
                <a:chExt cx="898635" cy="898635"/>
              </a:xfrm>
              <a:grpFill/>
            </p:grpSpPr>
            <p:grpSp>
              <p:nvGrpSpPr>
                <p:cNvPr id="29" name="Group 28"/>
                <p:cNvGrpSpPr/>
                <p:nvPr/>
              </p:nvGrpSpPr>
              <p:grpSpPr>
                <a:xfrm>
                  <a:off x="1709927" y="4679207"/>
                  <a:ext cx="45720" cy="898635"/>
                  <a:chOff x="1778147" y="4679207"/>
                  <a:chExt cx="45720" cy="898635"/>
                </a:xfrm>
                <a:grpFill/>
              </p:grpSpPr>
              <p:sp>
                <p:nvSpPr>
                  <p:cNvPr id="33" name="Rounded Rectangle 32"/>
                  <p:cNvSpPr/>
                  <p:nvPr/>
                </p:nvSpPr>
                <p:spPr>
                  <a:xfrm>
                    <a:off x="1778147" y="4679207"/>
                    <a:ext cx="45720" cy="132279"/>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34" name="Rounded Rectangle 33"/>
                  <p:cNvSpPr/>
                  <p:nvPr/>
                </p:nvSpPr>
                <p:spPr>
                  <a:xfrm>
                    <a:off x="1778147" y="5445563"/>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nvGrpSpPr>
                <p:cNvPr id="30" name="Group 29"/>
                <p:cNvGrpSpPr/>
                <p:nvPr/>
              </p:nvGrpSpPr>
              <p:grpSpPr>
                <a:xfrm rot="16200000">
                  <a:off x="1709927" y="4679207"/>
                  <a:ext cx="45720" cy="898635"/>
                  <a:chOff x="1778147" y="4679207"/>
                  <a:chExt cx="45720" cy="898635"/>
                </a:xfrm>
                <a:grpFill/>
              </p:grpSpPr>
              <p:sp>
                <p:nvSpPr>
                  <p:cNvPr id="31" name="Rounded Rectangle 30"/>
                  <p:cNvSpPr/>
                  <p:nvPr/>
                </p:nvSpPr>
                <p:spPr>
                  <a:xfrm>
                    <a:off x="1778147" y="4679207"/>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32" name="Rounded Rectangle 31"/>
                  <p:cNvSpPr/>
                  <p:nvPr/>
                </p:nvSpPr>
                <p:spPr>
                  <a:xfrm>
                    <a:off x="1778147" y="5445563"/>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grpSp>
            <p:nvGrpSpPr>
              <p:cNvPr id="18" name="Group 17"/>
              <p:cNvGrpSpPr/>
              <p:nvPr/>
            </p:nvGrpSpPr>
            <p:grpSpPr>
              <a:xfrm rot="1754749" flipH="1">
                <a:off x="204156" y="4790813"/>
                <a:ext cx="898635" cy="898635"/>
                <a:chOff x="1283469" y="4679207"/>
                <a:chExt cx="898635" cy="898635"/>
              </a:xfrm>
              <a:grpFill/>
            </p:grpSpPr>
            <p:grpSp>
              <p:nvGrpSpPr>
                <p:cNvPr id="19" name="Group 18"/>
                <p:cNvGrpSpPr/>
                <p:nvPr/>
              </p:nvGrpSpPr>
              <p:grpSpPr>
                <a:xfrm>
                  <a:off x="1709927" y="4679207"/>
                  <a:ext cx="45720" cy="898635"/>
                  <a:chOff x="1778147" y="4679207"/>
                  <a:chExt cx="45720" cy="898635"/>
                </a:xfrm>
                <a:grpFill/>
              </p:grpSpPr>
              <p:sp>
                <p:nvSpPr>
                  <p:cNvPr id="27" name="Rounded Rectangle 26"/>
                  <p:cNvSpPr/>
                  <p:nvPr/>
                </p:nvSpPr>
                <p:spPr>
                  <a:xfrm>
                    <a:off x="1778147" y="4679207"/>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28" name="Rounded Rectangle 27"/>
                  <p:cNvSpPr/>
                  <p:nvPr/>
                </p:nvSpPr>
                <p:spPr>
                  <a:xfrm>
                    <a:off x="1778147" y="5445563"/>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nvGrpSpPr>
                <p:cNvPr id="20" name="Group 19"/>
                <p:cNvGrpSpPr/>
                <p:nvPr/>
              </p:nvGrpSpPr>
              <p:grpSpPr>
                <a:xfrm rot="16200000">
                  <a:off x="1709927" y="4679207"/>
                  <a:ext cx="45720" cy="898635"/>
                  <a:chOff x="1778147" y="4679207"/>
                  <a:chExt cx="45720" cy="898635"/>
                </a:xfrm>
                <a:grpFill/>
              </p:grpSpPr>
              <p:sp>
                <p:nvSpPr>
                  <p:cNvPr id="21" name="Rounded Rectangle 20"/>
                  <p:cNvSpPr/>
                  <p:nvPr/>
                </p:nvSpPr>
                <p:spPr>
                  <a:xfrm>
                    <a:off x="1778147" y="4679207"/>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22" name="Rounded Rectangle 21"/>
                  <p:cNvSpPr/>
                  <p:nvPr/>
                </p:nvSpPr>
                <p:spPr>
                  <a:xfrm>
                    <a:off x="1778147" y="5445563"/>
                    <a:ext cx="45720" cy="1322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grpSp>
      </p:grpSp>
      <p:grpSp>
        <p:nvGrpSpPr>
          <p:cNvPr id="44" name="Group 43"/>
          <p:cNvGrpSpPr/>
          <p:nvPr/>
        </p:nvGrpSpPr>
        <p:grpSpPr>
          <a:xfrm>
            <a:off x="2188343" y="4478264"/>
            <a:ext cx="703008" cy="703008"/>
            <a:chOff x="6884101" y="4249347"/>
            <a:chExt cx="999744" cy="999744"/>
          </a:xfrm>
        </p:grpSpPr>
        <p:sp>
          <p:nvSpPr>
            <p:cNvPr id="45" name="Oval 44"/>
            <p:cNvSpPr/>
            <p:nvPr/>
          </p:nvSpPr>
          <p:spPr>
            <a:xfrm rot="10800000">
              <a:off x="6884101" y="4249347"/>
              <a:ext cx="999744" cy="99974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nvGrpSpPr>
            <p:cNvPr id="46" name="Group 45"/>
            <p:cNvGrpSpPr/>
            <p:nvPr/>
          </p:nvGrpSpPr>
          <p:grpSpPr>
            <a:xfrm>
              <a:off x="7104545" y="4421320"/>
              <a:ext cx="563560" cy="719580"/>
              <a:chOff x="7443590" y="4835946"/>
              <a:chExt cx="879201" cy="1122604"/>
            </a:xfrm>
          </p:grpSpPr>
          <p:sp>
            <p:nvSpPr>
              <p:cNvPr id="50" name="Oval 190"/>
              <p:cNvSpPr/>
              <p:nvPr/>
            </p:nvSpPr>
            <p:spPr>
              <a:xfrm>
                <a:off x="7443590" y="4835946"/>
                <a:ext cx="879201" cy="1116886"/>
              </a:xfrm>
              <a:custGeom>
                <a:avLst/>
                <a:gdLst/>
                <a:ahLst/>
                <a:cxnLst/>
                <a:rect l="l" t="t" r="r" b="b"/>
                <a:pathLst>
                  <a:path w="879201" h="1116885">
                    <a:moveTo>
                      <a:pt x="439600" y="0"/>
                    </a:moveTo>
                    <a:cubicBezTo>
                      <a:pt x="676863" y="0"/>
                      <a:pt x="870156" y="41137"/>
                      <a:pt x="877051" y="92740"/>
                    </a:cubicBezTo>
                    <a:lnTo>
                      <a:pt x="879201" y="92740"/>
                    </a:lnTo>
                    <a:cubicBezTo>
                      <a:pt x="845542" y="257248"/>
                      <a:pt x="713054" y="1024673"/>
                      <a:pt x="677247" y="1079790"/>
                    </a:cubicBezTo>
                    <a:cubicBezTo>
                      <a:pt x="660441" y="1105660"/>
                      <a:pt x="557560" y="1116916"/>
                      <a:pt x="449115" y="1116571"/>
                    </a:cubicBezTo>
                    <a:lnTo>
                      <a:pt x="449115" y="1116885"/>
                    </a:lnTo>
                    <a:lnTo>
                      <a:pt x="439600" y="1116728"/>
                    </a:lnTo>
                    <a:lnTo>
                      <a:pt x="430086" y="1116885"/>
                    </a:lnTo>
                    <a:lnTo>
                      <a:pt x="430086" y="1116571"/>
                    </a:lnTo>
                    <a:cubicBezTo>
                      <a:pt x="321640" y="1116916"/>
                      <a:pt x="218760" y="1105660"/>
                      <a:pt x="201954" y="1079790"/>
                    </a:cubicBezTo>
                    <a:cubicBezTo>
                      <a:pt x="166147" y="1024673"/>
                      <a:pt x="33659" y="257248"/>
                      <a:pt x="0" y="92740"/>
                    </a:cubicBezTo>
                    <a:lnTo>
                      <a:pt x="2150" y="92740"/>
                    </a:lnTo>
                    <a:cubicBezTo>
                      <a:pt x="9045" y="41137"/>
                      <a:pt x="202338" y="0"/>
                      <a:pt x="439600" y="0"/>
                    </a:cubicBez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51" name="Oval 190"/>
              <p:cNvSpPr/>
              <p:nvPr/>
            </p:nvSpPr>
            <p:spPr>
              <a:xfrm>
                <a:off x="7521899" y="5173173"/>
                <a:ext cx="715250" cy="785377"/>
              </a:xfrm>
              <a:custGeom>
                <a:avLst/>
                <a:gdLst/>
                <a:ahLst/>
                <a:cxnLst/>
                <a:rect l="l" t="t" r="r" b="b"/>
                <a:pathLst>
                  <a:path w="879201" h="1116885">
                    <a:moveTo>
                      <a:pt x="439600" y="0"/>
                    </a:moveTo>
                    <a:cubicBezTo>
                      <a:pt x="676863" y="0"/>
                      <a:pt x="870156" y="41137"/>
                      <a:pt x="877051" y="92740"/>
                    </a:cubicBezTo>
                    <a:lnTo>
                      <a:pt x="879201" y="92740"/>
                    </a:lnTo>
                    <a:cubicBezTo>
                      <a:pt x="845542" y="257248"/>
                      <a:pt x="713054" y="1024673"/>
                      <a:pt x="677247" y="1079790"/>
                    </a:cubicBezTo>
                    <a:cubicBezTo>
                      <a:pt x="660441" y="1105660"/>
                      <a:pt x="557560" y="1116916"/>
                      <a:pt x="449115" y="1116571"/>
                    </a:cubicBezTo>
                    <a:lnTo>
                      <a:pt x="449115" y="1116885"/>
                    </a:lnTo>
                    <a:lnTo>
                      <a:pt x="439600" y="1116728"/>
                    </a:lnTo>
                    <a:lnTo>
                      <a:pt x="430086" y="1116885"/>
                    </a:lnTo>
                    <a:lnTo>
                      <a:pt x="430086" y="1116571"/>
                    </a:lnTo>
                    <a:cubicBezTo>
                      <a:pt x="321640" y="1116916"/>
                      <a:pt x="218760" y="1105660"/>
                      <a:pt x="201954" y="1079790"/>
                    </a:cubicBezTo>
                    <a:cubicBezTo>
                      <a:pt x="166147" y="1024673"/>
                      <a:pt x="33659" y="257248"/>
                      <a:pt x="0" y="92740"/>
                    </a:cubicBezTo>
                    <a:lnTo>
                      <a:pt x="2150" y="92740"/>
                    </a:lnTo>
                    <a:cubicBezTo>
                      <a:pt x="9045" y="41137"/>
                      <a:pt x="202338" y="0"/>
                      <a:pt x="439600" y="0"/>
                    </a:cubicBezTo>
                    <a:close/>
                  </a:path>
                </a:pathLst>
              </a:cu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52" name="Oval 51"/>
              <p:cNvSpPr/>
              <p:nvPr/>
            </p:nvSpPr>
            <p:spPr>
              <a:xfrm>
                <a:off x="7522907" y="5123120"/>
                <a:ext cx="713231" cy="152233"/>
              </a:xfrm>
              <a:prstGeom prst="ellipse">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53" name="Rounded Rectangle 52"/>
              <p:cNvSpPr/>
              <p:nvPr/>
            </p:nvSpPr>
            <p:spPr>
              <a:xfrm rot="644696">
                <a:off x="8130917" y="4958010"/>
                <a:ext cx="54863" cy="713117"/>
              </a:xfrm>
              <a:prstGeom prst="roundRect">
                <a:avLst>
                  <a:gd name="adj" fmla="val 5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nvGrpSpPr>
            <p:cNvPr id="47" name="Group 46"/>
            <p:cNvGrpSpPr/>
            <p:nvPr/>
          </p:nvGrpSpPr>
          <p:grpSpPr>
            <a:xfrm>
              <a:off x="7041658" y="4696828"/>
              <a:ext cx="301868" cy="421616"/>
              <a:chOff x="8989816" y="3123296"/>
              <a:chExt cx="340427" cy="475470"/>
            </a:xfrm>
          </p:grpSpPr>
          <p:sp>
            <p:nvSpPr>
              <p:cNvPr id="48" name="Rounded Rectangle 47"/>
              <p:cNvSpPr/>
              <p:nvPr/>
            </p:nvSpPr>
            <p:spPr>
              <a:xfrm rot="2037034">
                <a:off x="9179107" y="3145362"/>
                <a:ext cx="151136" cy="453404"/>
              </a:xfrm>
              <a:prstGeom prst="roundRect">
                <a:avLst>
                  <a:gd name="adj" fmla="val 50000"/>
                </a:avLst>
              </a:prstGeom>
              <a:solidFill>
                <a:schemeClr val="tx2">
                  <a:lumMod val="40000"/>
                  <a:lumOff val="60000"/>
                </a:schemeClr>
              </a:solidFill>
              <a:ln>
                <a:noFill/>
              </a:ln>
              <a:scene3d>
                <a:camera prst="orthographicFront">
                  <a:rot lat="0" lon="0" rev="0"/>
                </a:camera>
                <a:lightRig rig="balanced" dir="t"/>
              </a:scene3d>
              <a:sp3d prstMaterial="plastic">
                <a:bevelT w="88900" h="88900"/>
                <a:bevelB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49" name="Rounded Rectangle 48"/>
              <p:cNvSpPr/>
              <p:nvPr/>
            </p:nvSpPr>
            <p:spPr>
              <a:xfrm rot="2037034">
                <a:off x="8989816" y="3123296"/>
                <a:ext cx="151136" cy="453404"/>
              </a:xfrm>
              <a:prstGeom prst="roundRect">
                <a:avLst>
                  <a:gd name="adj" fmla="val 50000"/>
                </a:avLst>
              </a:prstGeom>
              <a:solidFill>
                <a:schemeClr val="tx2">
                  <a:lumMod val="40000"/>
                  <a:lumOff val="60000"/>
                </a:schemeClr>
              </a:solidFill>
              <a:ln>
                <a:noFill/>
              </a:ln>
              <a:scene3d>
                <a:camera prst="orthographicFront">
                  <a:rot lat="0" lon="0" rev="0"/>
                </a:camera>
                <a:lightRig rig="balanced" dir="t"/>
              </a:scene3d>
              <a:sp3d prstMaterial="plastic">
                <a:bevelT w="88900" h="88900"/>
                <a:bevelB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grpSp>
      </p:grpSp>
      <p:grpSp>
        <p:nvGrpSpPr>
          <p:cNvPr id="54" name="Group 53"/>
          <p:cNvGrpSpPr/>
          <p:nvPr/>
        </p:nvGrpSpPr>
        <p:grpSpPr>
          <a:xfrm>
            <a:off x="2716725" y="4265276"/>
            <a:ext cx="658267" cy="658269"/>
            <a:chOff x="5739579" y="4308384"/>
            <a:chExt cx="658267" cy="658269"/>
          </a:xfrm>
        </p:grpSpPr>
        <p:sp>
          <p:nvSpPr>
            <p:cNvPr id="55" name="Oval 54"/>
            <p:cNvSpPr/>
            <p:nvPr/>
          </p:nvSpPr>
          <p:spPr>
            <a:xfrm rot="10800000">
              <a:off x="5739579" y="4308384"/>
              <a:ext cx="658267" cy="658269"/>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lumMod val="50000"/>
                  </a:srgbClr>
                </a:solidFill>
                <a:effectLst/>
                <a:uLnTx/>
                <a:uFillTx/>
                <a:latin typeface="Arial" panose="020B0604020202020204"/>
                <a:ea typeface="+mn-ea"/>
                <a:cs typeface="+mn-cs"/>
              </a:endParaRPr>
            </a:p>
          </p:txBody>
        </p:sp>
        <p:sp>
          <p:nvSpPr>
            <p:cNvPr id="56" name="Rectangle 3"/>
            <p:cNvSpPr/>
            <p:nvPr/>
          </p:nvSpPr>
          <p:spPr>
            <a:xfrm>
              <a:off x="5949481" y="4389851"/>
              <a:ext cx="100774" cy="496257"/>
            </a:xfrm>
            <a:custGeom>
              <a:avLst/>
              <a:gdLst/>
              <a:ahLst/>
              <a:cxnLst/>
              <a:rect l="l" t="t" r="r" b="b"/>
              <a:pathLst>
                <a:path w="810954" h="5296486">
                  <a:moveTo>
                    <a:pt x="120885" y="0"/>
                  </a:moveTo>
                  <a:lnTo>
                    <a:pt x="187660" y="0"/>
                  </a:lnTo>
                  <a:lnTo>
                    <a:pt x="187660" y="1165642"/>
                  </a:lnTo>
                  <a:cubicBezTo>
                    <a:pt x="187660" y="1190892"/>
                    <a:pt x="208130" y="1211362"/>
                    <a:pt x="233380" y="1211362"/>
                  </a:cubicBezTo>
                  <a:cubicBezTo>
                    <a:pt x="258630" y="1211362"/>
                    <a:pt x="279100" y="1190892"/>
                    <a:pt x="279100" y="1165642"/>
                  </a:cubicBezTo>
                  <a:lnTo>
                    <a:pt x="279100" y="0"/>
                  </a:lnTo>
                  <a:lnTo>
                    <a:pt x="353847" y="0"/>
                  </a:lnTo>
                  <a:lnTo>
                    <a:pt x="353847" y="1165642"/>
                  </a:lnTo>
                  <a:cubicBezTo>
                    <a:pt x="353847" y="1190892"/>
                    <a:pt x="374317" y="1211362"/>
                    <a:pt x="399567" y="1211362"/>
                  </a:cubicBezTo>
                  <a:cubicBezTo>
                    <a:pt x="424817" y="1211362"/>
                    <a:pt x="445287" y="1190892"/>
                    <a:pt x="445287" y="1165642"/>
                  </a:cubicBezTo>
                  <a:lnTo>
                    <a:pt x="445287" y="0"/>
                  </a:lnTo>
                  <a:lnTo>
                    <a:pt x="520034" y="0"/>
                  </a:lnTo>
                  <a:lnTo>
                    <a:pt x="520034" y="1165642"/>
                  </a:lnTo>
                  <a:cubicBezTo>
                    <a:pt x="520034" y="1190892"/>
                    <a:pt x="540504" y="1211362"/>
                    <a:pt x="565754" y="1211362"/>
                  </a:cubicBezTo>
                  <a:cubicBezTo>
                    <a:pt x="591004" y="1211362"/>
                    <a:pt x="611474" y="1190892"/>
                    <a:pt x="611474" y="1165642"/>
                  </a:cubicBezTo>
                  <a:lnTo>
                    <a:pt x="611474" y="0"/>
                  </a:lnTo>
                  <a:lnTo>
                    <a:pt x="685428" y="0"/>
                  </a:lnTo>
                  <a:cubicBezTo>
                    <a:pt x="725838" y="237971"/>
                    <a:pt x="970670" y="1282221"/>
                    <a:pt x="641795" y="1593453"/>
                  </a:cubicBezTo>
                  <a:cubicBezTo>
                    <a:pt x="597660" y="1766018"/>
                    <a:pt x="553578" y="1719250"/>
                    <a:pt x="541041" y="1792157"/>
                  </a:cubicBezTo>
                  <a:cubicBezTo>
                    <a:pt x="526650" y="1875845"/>
                    <a:pt x="683017" y="4992557"/>
                    <a:pt x="661432" y="5143195"/>
                  </a:cubicBezTo>
                  <a:cubicBezTo>
                    <a:pt x="639847" y="5293833"/>
                    <a:pt x="491274" y="5296475"/>
                    <a:pt x="411528" y="5296475"/>
                  </a:cubicBezTo>
                  <a:cubicBezTo>
                    <a:pt x="409963" y="5296475"/>
                    <a:pt x="408370" y="5296479"/>
                    <a:pt x="406749" y="5296484"/>
                  </a:cubicBezTo>
                  <a:lnTo>
                    <a:pt x="406749" y="5296486"/>
                  </a:lnTo>
                  <a:lnTo>
                    <a:pt x="406294" y="5296485"/>
                  </a:lnTo>
                  <a:lnTo>
                    <a:pt x="405838" y="5296486"/>
                  </a:lnTo>
                  <a:lnTo>
                    <a:pt x="405838" y="5296484"/>
                  </a:lnTo>
                  <a:cubicBezTo>
                    <a:pt x="404217" y="5296479"/>
                    <a:pt x="402624" y="5296475"/>
                    <a:pt x="401059" y="5296475"/>
                  </a:cubicBezTo>
                  <a:cubicBezTo>
                    <a:pt x="321313" y="5296475"/>
                    <a:pt x="172740" y="5293833"/>
                    <a:pt x="151155" y="5143195"/>
                  </a:cubicBezTo>
                  <a:cubicBezTo>
                    <a:pt x="129569" y="4992557"/>
                    <a:pt x="285937" y="1875845"/>
                    <a:pt x="271546" y="1792157"/>
                  </a:cubicBezTo>
                  <a:cubicBezTo>
                    <a:pt x="258966" y="1719003"/>
                    <a:pt x="214628" y="1766337"/>
                    <a:pt x="170263" y="1591709"/>
                  </a:cubicBezTo>
                  <a:cubicBezTo>
                    <a:pt x="-157424" y="1278369"/>
                    <a:pt x="81670" y="237532"/>
                    <a:pt x="120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57" name="Freeform 56"/>
            <p:cNvSpPr/>
            <p:nvPr/>
          </p:nvSpPr>
          <p:spPr>
            <a:xfrm>
              <a:off x="6099512" y="4357070"/>
              <a:ext cx="72688" cy="548556"/>
            </a:xfrm>
            <a:custGeom>
              <a:avLst/>
              <a:gdLst/>
              <a:ahLst/>
              <a:cxnLst/>
              <a:rect l="l" t="t" r="r" b="b"/>
              <a:pathLst>
                <a:path w="584945" h="5854664">
                  <a:moveTo>
                    <a:pt x="503505" y="2302"/>
                  </a:moveTo>
                  <a:cubicBezTo>
                    <a:pt x="510193" y="5930"/>
                    <a:pt x="515939" y="13893"/>
                    <a:pt x="520602" y="26517"/>
                  </a:cubicBezTo>
                  <a:cubicBezTo>
                    <a:pt x="595214" y="228501"/>
                    <a:pt x="483388" y="944071"/>
                    <a:pt x="492027" y="2874492"/>
                  </a:cubicBezTo>
                  <a:lnTo>
                    <a:pt x="477644" y="2871778"/>
                  </a:lnTo>
                  <a:cubicBezTo>
                    <a:pt x="514176" y="3785784"/>
                    <a:pt x="599181" y="5587724"/>
                    <a:pt x="582896" y="5701373"/>
                  </a:cubicBezTo>
                  <a:cubicBezTo>
                    <a:pt x="561311" y="5852011"/>
                    <a:pt x="412738" y="5854653"/>
                    <a:pt x="332992" y="5854653"/>
                  </a:cubicBezTo>
                  <a:cubicBezTo>
                    <a:pt x="331427" y="5854653"/>
                    <a:pt x="329834" y="5854657"/>
                    <a:pt x="328213" y="5854662"/>
                  </a:cubicBezTo>
                  <a:lnTo>
                    <a:pt x="328213" y="5854664"/>
                  </a:lnTo>
                  <a:lnTo>
                    <a:pt x="327758" y="5854663"/>
                  </a:lnTo>
                  <a:lnTo>
                    <a:pt x="327302" y="5854664"/>
                  </a:lnTo>
                  <a:lnTo>
                    <a:pt x="327302" y="5854662"/>
                  </a:lnTo>
                  <a:cubicBezTo>
                    <a:pt x="325681" y="5854657"/>
                    <a:pt x="324088" y="5854653"/>
                    <a:pt x="322523" y="5854653"/>
                  </a:cubicBezTo>
                  <a:cubicBezTo>
                    <a:pt x="242777" y="5854653"/>
                    <a:pt x="94204" y="5852011"/>
                    <a:pt x="72619" y="5701373"/>
                  </a:cubicBezTo>
                  <a:cubicBezTo>
                    <a:pt x="55765" y="5583758"/>
                    <a:pt x="147395" y="3657980"/>
                    <a:pt x="181528" y="2779455"/>
                  </a:cubicBezTo>
                  <a:cubicBezTo>
                    <a:pt x="-78364" y="2630720"/>
                    <a:pt x="5547" y="2322571"/>
                    <a:pt x="44353" y="1662589"/>
                  </a:cubicBezTo>
                  <a:cubicBezTo>
                    <a:pt x="91029" y="868756"/>
                    <a:pt x="403189" y="-52119"/>
                    <a:pt x="503505" y="23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sp>
        <p:nvSpPr>
          <p:cNvPr id="58" name="Content Placeholder 6"/>
          <p:cNvSpPr txBox="1">
            <a:spLocks/>
          </p:cNvSpPr>
          <p:nvPr/>
        </p:nvSpPr>
        <p:spPr>
          <a:xfrm>
            <a:off x="3512378" y="4177326"/>
            <a:ext cx="4717222" cy="13200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DC7B23"/>
              </a:buClr>
              <a:buFont typeface="Arial"/>
              <a:buChar char="•"/>
              <a:defRPr sz="2500" kern="1200">
                <a:solidFill>
                  <a:srgbClr val="37125A"/>
                </a:solidFill>
                <a:latin typeface="+mn-lt"/>
                <a:ea typeface="+mn-ea"/>
                <a:cs typeface="+mn-cs"/>
              </a:defRPr>
            </a:lvl1pPr>
            <a:lvl2pPr marL="742950" indent="-285750" algn="l" defTabSz="457200" rtl="0" eaLnBrk="1" latinLnBrk="0" hangingPunct="1">
              <a:spcBef>
                <a:spcPct val="20000"/>
              </a:spcBef>
              <a:buClr>
                <a:srgbClr val="DC7B23"/>
              </a:buClr>
              <a:buFont typeface="Arial"/>
              <a:buChar char="•"/>
              <a:defRPr sz="2000" kern="1200">
                <a:solidFill>
                  <a:srgbClr val="37125A"/>
                </a:solidFill>
                <a:latin typeface="+mn-lt"/>
                <a:ea typeface="+mn-ea"/>
                <a:cs typeface="+mn-cs"/>
              </a:defRPr>
            </a:lvl2pPr>
            <a:lvl3pPr marL="1143000" indent="-228600" algn="l" defTabSz="457200" rtl="0" eaLnBrk="1" latinLnBrk="0" hangingPunct="1">
              <a:spcBef>
                <a:spcPct val="20000"/>
              </a:spcBef>
              <a:buClr>
                <a:srgbClr val="1E8CAD"/>
              </a:buClr>
              <a:buFont typeface="Lucida Grande"/>
              <a:buChar char="–"/>
              <a:defRPr sz="2000" kern="1200">
                <a:solidFill>
                  <a:srgbClr val="37125A"/>
                </a:solidFill>
                <a:latin typeface="+mn-lt"/>
                <a:ea typeface="+mn-ea"/>
                <a:cs typeface="+mn-cs"/>
              </a:defRPr>
            </a:lvl3pPr>
            <a:lvl4pPr marL="1600200" indent="-228600" algn="l" defTabSz="457200" rtl="0" eaLnBrk="1" latinLnBrk="0" hangingPunct="1">
              <a:spcBef>
                <a:spcPct val="20000"/>
              </a:spcBef>
              <a:buClr>
                <a:srgbClr val="1E8CAD"/>
              </a:buClr>
              <a:buFont typeface="Lucida Grande"/>
              <a:buChar char="–"/>
              <a:defRPr sz="1500" kern="1200">
                <a:solidFill>
                  <a:srgbClr val="37125A"/>
                </a:solidFill>
                <a:latin typeface="+mn-lt"/>
                <a:ea typeface="+mn-ea"/>
                <a:cs typeface="+mn-cs"/>
              </a:defRPr>
            </a:lvl4pPr>
            <a:lvl5pPr marL="2057400" indent="-228600" algn="l" defTabSz="457200" rtl="0" eaLnBrk="1" latinLnBrk="0" hangingPunct="1">
              <a:spcBef>
                <a:spcPct val="20000"/>
              </a:spcBef>
              <a:buClr>
                <a:srgbClr val="1E8CAD"/>
              </a:buClr>
              <a:buFont typeface="Lucida Grande"/>
              <a:buChar char="–"/>
              <a:defRPr sz="1500" kern="1200">
                <a:solidFill>
                  <a:srgbClr val="3712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300"/>
              </a:spcBef>
              <a:spcAft>
                <a:spcPts val="300"/>
              </a:spcAft>
              <a:buClr>
                <a:srgbClr val="DC7B23"/>
              </a:buClr>
              <a:buSzTx/>
              <a:buFont typeface="Arial"/>
              <a:buNone/>
              <a:tabLst/>
              <a:defRPr/>
            </a:pPr>
            <a:r>
              <a:rPr kumimoji="0" lang="en-US" sz="1800" b="1" i="0" u="none" strike="noStrike" kern="1200" cap="none" spc="0" normalizeH="0" baseline="0" noProof="0" dirty="0">
                <a:ln>
                  <a:noFill/>
                </a:ln>
                <a:solidFill>
                  <a:srgbClr val="3B434E"/>
                </a:solidFill>
                <a:effectLst/>
                <a:uLnTx/>
                <a:uFillTx/>
                <a:latin typeface="Arial" panose="020B0604020202020204"/>
                <a:ea typeface="+mn-ea"/>
                <a:cs typeface="+mn-cs"/>
              </a:rPr>
              <a:t>4</a:t>
            </a:r>
            <a:r>
              <a:rPr kumimoji="0" lang="en-US" sz="1800" b="1" i="0" u="none" strike="noStrike" kern="1200" cap="none" spc="0" normalizeH="0" baseline="0" noProof="0" dirty="0" smtClean="0">
                <a:ln>
                  <a:noFill/>
                </a:ln>
                <a:solidFill>
                  <a:srgbClr val="3B434E"/>
                </a:solidFill>
                <a:effectLst/>
                <a:uLnTx/>
                <a:uFillTx/>
                <a:latin typeface="Arial" panose="020B0604020202020204"/>
                <a:ea typeface="+mn-ea"/>
                <a:cs typeface="+mn-cs"/>
              </a:rPr>
              <a:t>00 </a:t>
            </a:r>
            <a:r>
              <a:rPr kumimoji="0" lang="en-US" sz="1800" b="1" i="0" u="none" strike="noStrike" kern="1200" cap="none" spc="0" normalizeH="0" baseline="0" noProof="0" dirty="0">
                <a:ln>
                  <a:noFill/>
                </a:ln>
                <a:solidFill>
                  <a:srgbClr val="3B434E"/>
                </a:solidFill>
                <a:effectLst/>
                <a:uLnTx/>
                <a:uFillTx/>
                <a:latin typeface="Arial" panose="020B0604020202020204"/>
                <a:ea typeface="+mn-ea"/>
                <a:cs typeface="+mn-cs"/>
              </a:rPr>
              <a:t>mg twice </a:t>
            </a:r>
            <a:r>
              <a:rPr kumimoji="0" lang="en-US" sz="1800" b="1" i="0" u="none" strike="noStrike" kern="1200" cap="none" spc="0" normalizeH="0" baseline="0" noProof="0" dirty="0" smtClean="0">
                <a:ln>
                  <a:noFill/>
                </a:ln>
                <a:solidFill>
                  <a:srgbClr val="3B434E"/>
                </a:solidFill>
                <a:effectLst/>
                <a:uLnTx/>
                <a:uFillTx/>
                <a:latin typeface="Arial" panose="020B0604020202020204"/>
                <a:ea typeface="+mn-ea"/>
                <a:cs typeface="+mn-cs"/>
              </a:rPr>
              <a:t>daily, at approximately 12 hours intervals</a:t>
            </a:r>
            <a:endParaRPr kumimoji="0" lang="en-US" sz="1800" b="1" i="0" u="none" strike="noStrike" kern="1200" cap="none" spc="0" normalizeH="0" baseline="0" noProof="0" dirty="0">
              <a:ln>
                <a:noFill/>
              </a:ln>
              <a:solidFill>
                <a:srgbClr val="3B434E"/>
              </a:solidFill>
              <a:effectLst/>
              <a:uLnTx/>
              <a:uFillTx/>
              <a:latin typeface="Arial" panose="020B0604020202020204"/>
              <a:ea typeface="+mn-ea"/>
              <a:cs typeface="+mn-cs"/>
            </a:endParaRPr>
          </a:p>
          <a:p>
            <a:pPr marL="0" marR="0" lvl="0" indent="0" algn="just" defTabSz="457200" rtl="0" eaLnBrk="1" fontAlgn="auto" latinLnBrk="0" hangingPunct="1">
              <a:lnSpc>
                <a:spcPct val="100000"/>
              </a:lnSpc>
              <a:spcBef>
                <a:spcPts val="300"/>
              </a:spcBef>
              <a:spcAft>
                <a:spcPts val="300"/>
              </a:spcAft>
              <a:buClr>
                <a:srgbClr val="DC7B23"/>
              </a:buClr>
              <a:buSzTx/>
              <a:buFont typeface="Arial"/>
              <a:buNone/>
              <a:tabLst/>
              <a:defRPr/>
            </a:pPr>
            <a:r>
              <a:rPr kumimoji="0" lang="en-US" sz="1800" b="1" i="0" u="none" strike="noStrike" kern="1200" cap="none" spc="0" normalizeH="0" baseline="0" noProof="0" dirty="0">
                <a:ln>
                  <a:noFill/>
                </a:ln>
                <a:solidFill>
                  <a:srgbClr val="3B434E"/>
                </a:solidFill>
                <a:effectLst/>
                <a:uLnTx/>
                <a:uFillTx/>
                <a:latin typeface="Arial" panose="020B0604020202020204"/>
                <a:ea typeface="+mn-ea"/>
                <a:cs typeface="+mn-cs"/>
              </a:rPr>
              <a:t>Avoid food 2 hours before, 1 hour after</a:t>
            </a:r>
          </a:p>
          <a:p>
            <a:pPr marL="0" marR="0" lvl="0" indent="0" algn="just" defTabSz="457200" rtl="0" eaLnBrk="1" fontAlgn="auto" latinLnBrk="0" hangingPunct="1">
              <a:lnSpc>
                <a:spcPct val="100000"/>
              </a:lnSpc>
              <a:spcBef>
                <a:spcPts val="300"/>
              </a:spcBef>
              <a:spcAft>
                <a:spcPts val="300"/>
              </a:spcAft>
              <a:buClr>
                <a:srgbClr val="DC7B23"/>
              </a:buClr>
              <a:buSzTx/>
              <a:buFont typeface="Arial"/>
              <a:buNone/>
              <a:tabLst/>
              <a:defRPr/>
            </a:pPr>
            <a:r>
              <a:rPr kumimoji="0" lang="en-US" sz="1800" b="1" i="0" u="none" strike="noStrike" kern="1200" cap="none" spc="0" normalizeH="0" baseline="0" noProof="0" dirty="0">
                <a:ln>
                  <a:noFill/>
                </a:ln>
                <a:solidFill>
                  <a:srgbClr val="3B434E"/>
                </a:solidFill>
                <a:effectLst/>
                <a:uLnTx/>
                <a:uFillTx/>
                <a:latin typeface="Arial" panose="020B0604020202020204"/>
                <a:ea typeface="+mn-ea"/>
                <a:cs typeface="+mn-cs"/>
              </a:rPr>
              <a:t>Swallow whole with water</a:t>
            </a:r>
          </a:p>
          <a:p>
            <a:pPr marL="742950" marR="0" lvl="1" indent="-285750" algn="l" defTabSz="457200" rtl="0" eaLnBrk="1" fontAlgn="auto" latinLnBrk="0" hangingPunct="1">
              <a:lnSpc>
                <a:spcPct val="100000"/>
              </a:lnSpc>
              <a:spcBef>
                <a:spcPts val="0"/>
              </a:spcBef>
              <a:spcAft>
                <a:spcPts val="600"/>
              </a:spcAft>
              <a:buClr>
                <a:srgbClr val="DC7B23"/>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3B434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600"/>
              </a:spcAft>
              <a:buClr>
                <a:srgbClr val="DC7B23"/>
              </a:buClr>
              <a:buSzTx/>
              <a:buFont typeface="Arial"/>
              <a:buNone/>
              <a:tabLst/>
              <a:defRPr/>
            </a:pPr>
            <a:endParaRPr kumimoji="0" lang="en-US" sz="1600" b="1" i="0" u="none" strike="noStrike" kern="1200" cap="none" spc="0" normalizeH="0" baseline="0" noProof="0" dirty="0">
              <a:ln>
                <a:noFill/>
              </a:ln>
              <a:solidFill>
                <a:srgbClr val="3B434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600"/>
              </a:spcAft>
              <a:buClr>
                <a:srgbClr val="DC7B23"/>
              </a:buClr>
              <a:buSzTx/>
              <a:buFont typeface="Arial"/>
              <a:buNone/>
              <a:tabLst/>
              <a:defRPr/>
            </a:pPr>
            <a:endParaRPr kumimoji="0" lang="en-US" sz="1800" b="1" i="0" u="none" strike="noStrike" kern="1200" cap="none" spc="0" normalizeH="0" baseline="0" noProof="0" dirty="0">
              <a:ln>
                <a:noFill/>
              </a:ln>
              <a:solidFill>
                <a:srgbClr val="3B434E"/>
              </a:solidFill>
              <a:effectLst/>
              <a:uLnTx/>
              <a:uFillTx/>
              <a:latin typeface="Arial" panose="020B0604020202020204"/>
              <a:ea typeface="+mn-ea"/>
              <a:cs typeface="+mn-cs"/>
            </a:endParaRPr>
          </a:p>
        </p:txBody>
      </p:sp>
      <p:sp>
        <p:nvSpPr>
          <p:cNvPr id="59" name="Content Placeholder 6"/>
          <p:cNvSpPr txBox="1">
            <a:spLocks/>
          </p:cNvSpPr>
          <p:nvPr/>
        </p:nvSpPr>
        <p:spPr>
          <a:xfrm>
            <a:off x="3130943" y="3832746"/>
            <a:ext cx="3191500" cy="4310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DC7B23"/>
              </a:buClr>
              <a:buFont typeface="Arial"/>
              <a:buChar char="•"/>
              <a:defRPr sz="2500" kern="1200">
                <a:solidFill>
                  <a:srgbClr val="37125A"/>
                </a:solidFill>
                <a:latin typeface="+mn-lt"/>
                <a:ea typeface="+mn-ea"/>
                <a:cs typeface="+mn-cs"/>
              </a:defRPr>
            </a:lvl1pPr>
            <a:lvl2pPr marL="742950" indent="-285750" algn="l" defTabSz="457200" rtl="0" eaLnBrk="1" latinLnBrk="0" hangingPunct="1">
              <a:spcBef>
                <a:spcPct val="20000"/>
              </a:spcBef>
              <a:buClr>
                <a:srgbClr val="DC7B23"/>
              </a:buClr>
              <a:buFont typeface="Arial"/>
              <a:buChar char="•"/>
              <a:defRPr sz="2000" kern="1200">
                <a:solidFill>
                  <a:srgbClr val="37125A"/>
                </a:solidFill>
                <a:latin typeface="+mn-lt"/>
                <a:ea typeface="+mn-ea"/>
                <a:cs typeface="+mn-cs"/>
              </a:defRPr>
            </a:lvl2pPr>
            <a:lvl3pPr marL="1143000" indent="-228600" algn="l" defTabSz="457200" rtl="0" eaLnBrk="1" latinLnBrk="0" hangingPunct="1">
              <a:spcBef>
                <a:spcPct val="20000"/>
              </a:spcBef>
              <a:buClr>
                <a:srgbClr val="1E8CAD"/>
              </a:buClr>
              <a:buFont typeface="Lucida Grande"/>
              <a:buChar char="–"/>
              <a:defRPr sz="2000" kern="1200">
                <a:solidFill>
                  <a:srgbClr val="37125A"/>
                </a:solidFill>
                <a:latin typeface="+mn-lt"/>
                <a:ea typeface="+mn-ea"/>
                <a:cs typeface="+mn-cs"/>
              </a:defRPr>
            </a:lvl3pPr>
            <a:lvl4pPr marL="1600200" indent="-228600" algn="l" defTabSz="457200" rtl="0" eaLnBrk="1" latinLnBrk="0" hangingPunct="1">
              <a:spcBef>
                <a:spcPct val="20000"/>
              </a:spcBef>
              <a:buClr>
                <a:srgbClr val="1E8CAD"/>
              </a:buClr>
              <a:buFont typeface="Lucida Grande"/>
              <a:buChar char="–"/>
              <a:defRPr sz="1500" kern="1200">
                <a:solidFill>
                  <a:srgbClr val="37125A"/>
                </a:solidFill>
                <a:latin typeface="+mn-lt"/>
                <a:ea typeface="+mn-ea"/>
                <a:cs typeface="+mn-cs"/>
              </a:defRPr>
            </a:lvl4pPr>
            <a:lvl5pPr marL="2057400" indent="-228600" algn="l" defTabSz="457200" rtl="0" eaLnBrk="1" latinLnBrk="0" hangingPunct="1">
              <a:spcBef>
                <a:spcPct val="20000"/>
              </a:spcBef>
              <a:buClr>
                <a:srgbClr val="1E8CAD"/>
              </a:buClr>
              <a:buFont typeface="Lucida Grande"/>
              <a:buChar char="–"/>
              <a:defRPr sz="1500" kern="1200">
                <a:solidFill>
                  <a:srgbClr val="3712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300"/>
              </a:spcBef>
              <a:spcAft>
                <a:spcPts val="300"/>
              </a:spcAft>
              <a:buClr>
                <a:srgbClr val="DC7B23"/>
              </a:buClr>
              <a:buSzTx/>
              <a:buFont typeface="Arial"/>
              <a:buNone/>
              <a:tabLst/>
              <a:defRPr/>
            </a:pPr>
            <a:r>
              <a:rPr kumimoji="0" lang="en-US" sz="1400" b="1" i="0" u="none" strike="noStrike" kern="1200" cap="none" spc="0" normalizeH="0" baseline="0" noProof="0" dirty="0">
                <a:ln>
                  <a:noFill/>
                </a:ln>
                <a:solidFill>
                  <a:srgbClr val="3B434E"/>
                </a:solidFill>
                <a:effectLst/>
                <a:uLnTx/>
                <a:uFillTx/>
                <a:latin typeface="Arial" panose="020B0604020202020204"/>
                <a:ea typeface="+mn-ea"/>
                <a:cs typeface="+mn-cs"/>
              </a:rPr>
              <a:t>TASIGNA Frontline Dosing</a:t>
            </a:r>
            <a:r>
              <a:rPr kumimoji="0" lang="en-US" sz="1400" b="1" i="0" u="none" strike="noStrike" kern="1200" cap="none" spc="0" normalizeH="0" baseline="30000" noProof="0" dirty="0">
                <a:ln>
                  <a:noFill/>
                </a:ln>
                <a:solidFill>
                  <a:srgbClr val="3B434E"/>
                </a:solidFill>
                <a:effectLst/>
                <a:uLnTx/>
                <a:uFillTx/>
                <a:latin typeface="Arial" panose="020B0604020202020204"/>
                <a:ea typeface="+mn-ea"/>
                <a:cs typeface="+mn-cs"/>
              </a:rPr>
              <a:t>2</a:t>
            </a:r>
          </a:p>
        </p:txBody>
      </p:sp>
      <p:grpSp>
        <p:nvGrpSpPr>
          <p:cNvPr id="60" name="Group 59"/>
          <p:cNvGrpSpPr/>
          <p:nvPr/>
        </p:nvGrpSpPr>
        <p:grpSpPr>
          <a:xfrm>
            <a:off x="7164976" y="1143000"/>
            <a:ext cx="1554480" cy="2238046"/>
            <a:chOff x="7164976" y="1143000"/>
            <a:chExt cx="1554480" cy="2238046"/>
          </a:xfrm>
        </p:grpSpPr>
        <p:sp>
          <p:nvSpPr>
            <p:cNvPr id="61" name="Rectangle 60"/>
            <p:cNvSpPr/>
            <p:nvPr/>
          </p:nvSpPr>
          <p:spPr>
            <a:xfrm>
              <a:off x="7183718" y="3119436"/>
              <a:ext cx="151515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7125A"/>
                  </a:solidFill>
                  <a:effectLst/>
                  <a:uLnTx/>
                  <a:uFillTx/>
                  <a:latin typeface="Arial"/>
                  <a:ea typeface="+mn-ea"/>
                  <a:cs typeface="+mn-cs"/>
                </a:rPr>
                <a:t>Not an actual patient.</a:t>
              </a:r>
            </a:p>
          </p:txBody>
        </p:sp>
        <p:pic>
          <p:nvPicPr>
            <p:cNvPr id="62" name="Picture 6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64976" y="1143000"/>
              <a:ext cx="1554480" cy="1997861"/>
            </a:xfrm>
            <a:prstGeom prst="rect">
              <a:avLst/>
            </a:prstGeom>
          </p:spPr>
        </p:pic>
      </p:grpSp>
      <p:sp>
        <p:nvSpPr>
          <p:cNvPr id="64" name="Title 1"/>
          <p:cNvSpPr>
            <a:spLocks noGrp="1"/>
          </p:cNvSpPr>
          <p:nvPr>
            <p:ph type="title"/>
          </p:nvPr>
        </p:nvSpPr>
        <p:spPr>
          <a:xfrm>
            <a:off x="228600" y="-4481"/>
            <a:ext cx="8686800" cy="876019"/>
          </a:xfrm>
        </p:spPr>
        <p:txBody>
          <a:bodyPr/>
          <a:lstStyle/>
          <a:p>
            <a:r>
              <a:rPr lang="en-US" dirty="0"/>
              <a:t>Physician and Patient Decide to Switch to TASIGNA</a:t>
            </a:r>
            <a:r>
              <a:rPr lang="en-US" baseline="30000" dirty="0"/>
              <a:t>®</a:t>
            </a:r>
            <a:r>
              <a:rPr lang="en-US" dirty="0"/>
              <a:t> (nilotinib) at 18 Months</a:t>
            </a:r>
          </a:p>
        </p:txBody>
      </p:sp>
      <p:sp>
        <p:nvSpPr>
          <p:cNvPr id="66" name="Rectangle 65"/>
          <p:cNvSpPr/>
          <p:nvPr/>
        </p:nvSpPr>
        <p:spPr>
          <a:xfrm>
            <a:off x="992328" y="5787429"/>
            <a:ext cx="715934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37125A"/>
                </a:solidFill>
                <a:effectLst/>
                <a:uLnTx/>
                <a:uFillTx/>
                <a:latin typeface="Arial" panose="020B0604020202020204"/>
                <a:ea typeface="+mn-ea"/>
                <a:cs typeface="+mn-cs"/>
              </a:rPr>
              <a:t>What other factors should be considered as the patient continues with treatment?</a:t>
            </a:r>
            <a:endParaRPr kumimoji="0" lang="en-US" sz="2000" b="1" i="0" u="none" strike="noStrike" kern="0" cap="none" spc="0" normalizeH="0" baseline="30000" noProof="0" dirty="0">
              <a:ln>
                <a:noFill/>
              </a:ln>
              <a:solidFill>
                <a:srgbClr val="3712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733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a:spLocks noGrp="1"/>
          </p:cNvSpPr>
          <p:nvPr>
            <p:ph idx="1"/>
          </p:nvPr>
        </p:nvSpPr>
        <p:spPr>
          <a:xfrm>
            <a:off x="236989" y="1149055"/>
            <a:ext cx="8686800" cy="4541346"/>
          </a:xfrm>
        </p:spPr>
        <p:txBody>
          <a:bodyPr/>
          <a:lstStyle/>
          <a:p>
            <a:pPr>
              <a:lnSpc>
                <a:spcPct val="100000"/>
              </a:lnSpc>
              <a:spcBef>
                <a:spcPts val="0"/>
              </a:spcBef>
              <a:spcAft>
                <a:spcPts val="1200"/>
              </a:spcAft>
            </a:pPr>
            <a:r>
              <a:rPr lang="en-US" sz="2800" dirty="0"/>
              <a:t>Philadelphia chromosome–positive chronic myeloid leukemia (Ph+ CML)</a:t>
            </a:r>
          </a:p>
          <a:p>
            <a:pPr lvl="1">
              <a:lnSpc>
                <a:spcPct val="100000"/>
              </a:lnSpc>
              <a:spcBef>
                <a:spcPts val="0"/>
              </a:spcBef>
              <a:spcAft>
                <a:spcPts val="1200"/>
              </a:spcAft>
            </a:pPr>
            <a:r>
              <a:rPr lang="en-US" sz="2400" dirty="0"/>
              <a:t>Number of patients per year </a:t>
            </a:r>
            <a:r>
              <a:rPr lang="en-US" sz="2400" dirty="0" smtClean="0"/>
              <a:t>(less than 10? &gt;10</a:t>
            </a:r>
            <a:r>
              <a:rPr lang="en-US" sz="2400" dirty="0"/>
              <a:t>?</a:t>
            </a:r>
            <a:r>
              <a:rPr lang="en-US" sz="2400" dirty="0" smtClean="0"/>
              <a:t> </a:t>
            </a:r>
            <a:r>
              <a:rPr lang="en-US" sz="2400" dirty="0"/>
              <a:t>&gt;</a:t>
            </a:r>
            <a:r>
              <a:rPr lang="en-US" sz="2400" dirty="0" smtClean="0"/>
              <a:t>20? </a:t>
            </a:r>
            <a:r>
              <a:rPr lang="en-US" sz="2400" dirty="0"/>
              <a:t>&gt;</a:t>
            </a:r>
            <a:r>
              <a:rPr lang="en-US" sz="2400" dirty="0" smtClean="0"/>
              <a:t>50? </a:t>
            </a:r>
            <a:r>
              <a:rPr lang="en-US" sz="2400" dirty="0" err="1" smtClean="0"/>
              <a:t>Etc</a:t>
            </a:r>
            <a:r>
              <a:rPr lang="en-US" sz="2400" dirty="0" smtClean="0"/>
              <a:t>)</a:t>
            </a:r>
            <a:endParaRPr lang="en-US" sz="2400" dirty="0"/>
          </a:p>
          <a:p>
            <a:pPr lvl="1">
              <a:lnSpc>
                <a:spcPct val="100000"/>
              </a:lnSpc>
              <a:spcBef>
                <a:spcPts val="0"/>
              </a:spcBef>
              <a:spcAft>
                <a:spcPts val="1200"/>
              </a:spcAft>
            </a:pPr>
            <a:r>
              <a:rPr lang="en-US" sz="2400" dirty="0"/>
              <a:t>Treatment setting </a:t>
            </a:r>
            <a:r>
              <a:rPr lang="en-US" sz="2400" dirty="0" smtClean="0"/>
              <a:t>(academic</a:t>
            </a:r>
            <a:r>
              <a:rPr lang="en-US" sz="2400" dirty="0"/>
              <a:t> </a:t>
            </a:r>
            <a:r>
              <a:rPr lang="en-US" sz="2400" dirty="0" smtClean="0"/>
              <a:t>or private practice)? </a:t>
            </a:r>
            <a:endParaRPr lang="en-US" sz="2400" dirty="0"/>
          </a:p>
          <a:p>
            <a:pPr lvl="1">
              <a:lnSpc>
                <a:spcPct val="100000"/>
              </a:lnSpc>
              <a:spcBef>
                <a:spcPts val="0"/>
              </a:spcBef>
              <a:spcAft>
                <a:spcPts val="1200"/>
              </a:spcAft>
            </a:pPr>
            <a:r>
              <a:rPr lang="en-US" sz="2400" dirty="0"/>
              <a:t>Line of treatment (</a:t>
            </a:r>
            <a:r>
              <a:rPr lang="en-US" sz="2400" dirty="0" smtClean="0"/>
              <a:t>frontline (treatment-naive) patients or second-line</a:t>
            </a:r>
            <a:r>
              <a:rPr lang="en-US" sz="2400" dirty="0"/>
              <a:t> </a:t>
            </a:r>
            <a:r>
              <a:rPr lang="en-US" sz="2400" dirty="0" smtClean="0"/>
              <a:t>?</a:t>
            </a:r>
            <a:endParaRPr lang="en-US" sz="2400" dirty="0"/>
          </a:p>
          <a:p>
            <a:pPr>
              <a:lnSpc>
                <a:spcPct val="100000"/>
              </a:lnSpc>
              <a:spcBef>
                <a:spcPts val="0"/>
              </a:spcBef>
              <a:spcAft>
                <a:spcPts val="1200"/>
              </a:spcAft>
            </a:pPr>
            <a:endParaRPr lang="en-US" dirty="0"/>
          </a:p>
        </p:txBody>
      </p:sp>
      <p:sp>
        <p:nvSpPr>
          <p:cNvPr id="2" name="Title 1"/>
          <p:cNvSpPr>
            <a:spLocks noGrp="1"/>
          </p:cNvSpPr>
          <p:nvPr>
            <p:ph type="title"/>
          </p:nvPr>
        </p:nvSpPr>
        <p:spPr/>
        <p:txBody>
          <a:bodyPr/>
          <a:lstStyle/>
          <a:p>
            <a:r>
              <a:rPr lang="en-US" dirty="0"/>
              <a:t>What Types of Experience Do You Have With…</a:t>
            </a:r>
          </a:p>
        </p:txBody>
      </p:sp>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1022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 Continues to Support Patient Through Multidisciplinary Management</a:t>
            </a:r>
          </a:p>
        </p:txBody>
      </p:sp>
      <p:sp>
        <p:nvSpPr>
          <p:cNvPr id="5" name="Text Placeholder 4"/>
          <p:cNvSpPr>
            <a:spLocks noGrp="1"/>
          </p:cNvSpPr>
          <p:nvPr>
            <p:ph type="body" sz="quarter" idx="13"/>
          </p:nvPr>
        </p:nvSpPr>
        <p:spPr>
          <a:xfrm>
            <a:off x="236989" y="6332989"/>
            <a:ext cx="8686800" cy="441325"/>
          </a:xfrm>
        </p:spPr>
        <p:txBody>
          <a:bodyPr/>
          <a:lstStyle/>
          <a:p>
            <a:r>
              <a:rPr lang="en-US" b="1" dirty="0">
                <a:solidFill>
                  <a:srgbClr val="3B434E"/>
                </a:solidFill>
              </a:rPr>
              <a:t>References: </a:t>
            </a:r>
            <a:r>
              <a:rPr lang="en-US" dirty="0">
                <a:solidFill>
                  <a:srgbClr val="3B434E"/>
                </a:solidFill>
              </a:rPr>
              <a:t>1. </a:t>
            </a:r>
            <a:r>
              <a:rPr lang="en-US" dirty="0">
                <a:latin typeface="Arial" panose="020B0604020202020204" pitchFamily="34" charset="0"/>
                <a:cs typeface="Arial" panose="020B0604020202020204" pitchFamily="34" charset="0"/>
              </a:rPr>
              <a:t>Steegmann JL et al. </a:t>
            </a:r>
            <a:r>
              <a:rPr lang="en-US" i="1" dirty="0">
                <a:latin typeface="Arial" panose="020B0604020202020204" pitchFamily="34" charset="0"/>
                <a:cs typeface="Arial" panose="020B0604020202020204" pitchFamily="34" charset="0"/>
              </a:rPr>
              <a:t>Leukemia</a:t>
            </a:r>
            <a:r>
              <a:rPr lang="en-US" dirty="0">
                <a:latin typeface="Arial" panose="020B0604020202020204" pitchFamily="34" charset="0"/>
                <a:cs typeface="Arial" panose="020B0604020202020204" pitchFamily="34" charset="0"/>
              </a:rPr>
              <a:t>. 2016;30(8):1648-1671</a:t>
            </a:r>
            <a:r>
              <a:rPr lang="it-IT" dirty="0">
                <a:solidFill>
                  <a:srgbClr val="3B434E"/>
                </a:solidFill>
              </a:rPr>
              <a:t>. </a:t>
            </a:r>
            <a:r>
              <a:rPr lang="en-US" dirty="0"/>
              <a:t>2. </a:t>
            </a:r>
            <a:r>
              <a:rPr lang="nl-NL" dirty="0"/>
              <a:t>Perk J et al. </a:t>
            </a:r>
            <a:r>
              <a:rPr lang="nl-NL" i="1" dirty="0"/>
              <a:t>Eur Heart J</a:t>
            </a:r>
            <a:r>
              <a:rPr lang="nl-NL" dirty="0"/>
              <a:t>. 2012;33(13):1635-1701. 3. </a:t>
            </a:r>
            <a:r>
              <a:rPr lang="en-GB" dirty="0"/>
              <a:t>World Heart Federation. Cardiovascular disease: risk factors. http://www.world-heart-federation.org/fileadmin/user_upload/documents/Fact_sheets/2012/PressBackgrounderApril2012RiskFactors.pdf. Accessed </a:t>
            </a:r>
            <a:r>
              <a:rPr lang="en-US" dirty="0"/>
              <a:t>April 18, 2017.</a:t>
            </a:r>
          </a:p>
        </p:txBody>
      </p:sp>
      <p:sp>
        <p:nvSpPr>
          <p:cNvPr id="10" name="TextBox 9"/>
          <p:cNvSpPr txBox="1"/>
          <p:nvPr/>
        </p:nvSpPr>
        <p:spPr>
          <a:xfrm>
            <a:off x="236989" y="5125178"/>
            <a:ext cx="21945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9CC"/>
                </a:solidFill>
                <a:effectLst/>
                <a:uLnTx/>
                <a:uFillTx/>
                <a:latin typeface="Arial" panose="020B0604020202020204"/>
                <a:ea typeface="+mn-ea"/>
                <a:cs typeface="+mn-cs"/>
              </a:rPr>
              <a:t>Nonmodifiable </a:t>
            </a:r>
            <a:br>
              <a:rPr kumimoji="0" lang="en-US" sz="1800" b="1" i="0" u="none" strike="noStrike" kern="0" cap="none" spc="0" normalizeH="0" baseline="0" noProof="0" dirty="0">
                <a:ln>
                  <a:noFill/>
                </a:ln>
                <a:solidFill>
                  <a:srgbClr val="0099CC"/>
                </a:solidFill>
                <a:effectLst/>
                <a:uLnTx/>
                <a:uFillTx/>
                <a:latin typeface="Arial" panose="020B0604020202020204"/>
                <a:ea typeface="+mn-ea"/>
                <a:cs typeface="+mn-cs"/>
              </a:rPr>
            </a:br>
            <a:r>
              <a:rPr kumimoji="0" lang="en-US" sz="1800" b="1" i="0" u="none" strike="noStrike" kern="0" cap="none" spc="0" normalizeH="0" baseline="0" noProof="0" dirty="0">
                <a:ln>
                  <a:noFill/>
                </a:ln>
                <a:solidFill>
                  <a:srgbClr val="0099CC"/>
                </a:solidFill>
                <a:effectLst/>
                <a:uLnTx/>
                <a:uFillTx/>
                <a:latin typeface="Arial" panose="020B0604020202020204"/>
                <a:ea typeface="+mn-ea"/>
                <a:cs typeface="+mn-cs"/>
              </a:rPr>
              <a:t>CV risk factors</a:t>
            </a:r>
            <a:r>
              <a:rPr kumimoji="0" lang="en-US" sz="1800" b="1" i="0" u="none" strike="noStrike" kern="0" cap="none" spc="0" normalizeH="0" baseline="30000" noProof="0" dirty="0">
                <a:ln>
                  <a:noFill/>
                </a:ln>
                <a:solidFill>
                  <a:srgbClr val="0099CC"/>
                </a:solidFill>
                <a:effectLst/>
                <a:uLnTx/>
                <a:uFillTx/>
                <a:latin typeface="Arial" panose="020B0604020202020204"/>
                <a:ea typeface="+mn-ea"/>
                <a:cs typeface="+mn-cs"/>
              </a:rPr>
              <a:t>3</a:t>
            </a:r>
            <a:r>
              <a:rPr kumimoji="0" lang="en-US" sz="1800" b="1" i="0" u="none" strike="noStrike" kern="0" cap="none" spc="0" normalizeH="0" baseline="0" noProof="0" dirty="0">
                <a:ln>
                  <a:noFill/>
                </a:ln>
                <a:solidFill>
                  <a:srgbClr val="0099CC"/>
                </a:solidFill>
                <a:effectLst/>
                <a:uLnTx/>
                <a:uFillTx/>
                <a:latin typeface="Arial" panose="020B0604020202020204"/>
                <a:ea typeface="+mn-ea"/>
                <a:cs typeface="+mn-cs"/>
              </a:rPr>
              <a:t> </a:t>
            </a:r>
          </a:p>
        </p:txBody>
      </p:sp>
      <p:sp>
        <p:nvSpPr>
          <p:cNvPr id="11" name="TextBox 10"/>
          <p:cNvSpPr txBox="1"/>
          <p:nvPr/>
        </p:nvSpPr>
        <p:spPr>
          <a:xfrm>
            <a:off x="233813" y="2916835"/>
            <a:ext cx="1920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t>Modifiable </a:t>
            </a:r>
            <a:b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br>
            <a: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t>CV risk factors</a:t>
            </a:r>
            <a:r>
              <a:rPr kumimoji="0" lang="en-US" sz="1800" b="1" i="0" u="none" strike="noStrike" kern="0" cap="none" spc="0" normalizeH="0" baseline="30000" noProof="0" dirty="0">
                <a:ln>
                  <a:noFill/>
                </a:ln>
                <a:solidFill>
                  <a:srgbClr val="37125A"/>
                </a:solidFill>
                <a:effectLst/>
                <a:uLnTx/>
                <a:uFillTx/>
                <a:latin typeface="Arial" panose="020B0604020202020204"/>
                <a:ea typeface="+mn-ea"/>
                <a:cs typeface="+mn-cs"/>
              </a:rPr>
              <a:t>3</a:t>
            </a:r>
            <a: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t> </a:t>
            </a:r>
          </a:p>
        </p:txBody>
      </p:sp>
      <p:sp>
        <p:nvSpPr>
          <p:cNvPr id="27" name="Hexagon 4"/>
          <p:cNvSpPr/>
          <p:nvPr/>
        </p:nvSpPr>
        <p:spPr>
          <a:xfrm>
            <a:off x="1301960" y="2327092"/>
            <a:ext cx="934869" cy="648659"/>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666750" rtl="0" eaLnBrk="1" fontAlgn="base" latinLnBrk="0" hangingPunct="1">
              <a:lnSpc>
                <a:spcPct val="90000"/>
              </a:lnSpc>
              <a:spcBef>
                <a:spcPct val="0"/>
              </a:spcBef>
              <a:spcAft>
                <a:spcPct val="35000"/>
              </a:spcAft>
              <a:buClrTx/>
              <a:buSzTx/>
              <a:buFontTx/>
              <a:buNone/>
              <a:tabLst/>
              <a:defRPr/>
            </a:pPr>
            <a:endParaRPr kumimoji="0" lang="en-US" sz="1100" b="1" i="0" u="none" strike="noStrike" kern="0" cap="none" spc="0" normalizeH="0" baseline="0" noProof="0" dirty="0">
              <a:ln>
                <a:noFill/>
              </a:ln>
              <a:solidFill>
                <a:sysClr val="windowText" lastClr="000000"/>
              </a:solidFill>
              <a:effectLst/>
              <a:uLnTx/>
              <a:uFillTx/>
              <a:latin typeface="Arial" panose="020B0604020202020204"/>
              <a:ea typeface="ＭＳ Ｐゴシック"/>
              <a:cs typeface="+mn-cs"/>
            </a:endParaRPr>
          </a:p>
        </p:txBody>
      </p:sp>
      <p:sp>
        <p:nvSpPr>
          <p:cNvPr id="48" name="Content Placeholder 6"/>
          <p:cNvSpPr txBox="1">
            <a:spLocks/>
          </p:cNvSpPr>
          <p:nvPr/>
        </p:nvSpPr>
        <p:spPr>
          <a:xfrm>
            <a:off x="236989" y="1147553"/>
            <a:ext cx="8686799" cy="998220"/>
          </a:xfrm>
          <a:prstGeom prst="rect">
            <a:avLst/>
          </a:prstGeom>
        </p:spPr>
        <p:txBody>
          <a:bodyPr vert="horz" lIns="91440" tIns="45720" rIns="91440" bIns="45720" rtlCol="0">
            <a:noAutofit/>
          </a:bodyPr>
          <a:lstStyle>
            <a:lvl1pPr indent="0" defTabSz="457200">
              <a:lnSpc>
                <a:spcPct val="100000"/>
              </a:lnSpc>
              <a:spcBef>
                <a:spcPts val="0"/>
              </a:spcBef>
              <a:spcAft>
                <a:spcPts val="600"/>
              </a:spcAft>
              <a:buClr>
                <a:srgbClr val="DC7B23"/>
              </a:buClr>
              <a:buFont typeface="Arial"/>
              <a:buNone/>
              <a:defRPr b="1">
                <a:solidFill>
                  <a:srgbClr val="37125A"/>
                </a:solidFill>
              </a:defRPr>
            </a:lvl1pPr>
            <a:lvl2pPr marL="742950" indent="-285750" defTabSz="457200">
              <a:spcBef>
                <a:spcPct val="20000"/>
              </a:spcBef>
              <a:buClr>
                <a:srgbClr val="DC7B23"/>
              </a:buClr>
              <a:buFont typeface="Arial"/>
              <a:buChar char="•"/>
              <a:defRPr sz="2000">
                <a:solidFill>
                  <a:srgbClr val="37125A"/>
                </a:solidFill>
              </a:defRPr>
            </a:lvl2pPr>
            <a:lvl3pPr marL="1143000" indent="-228600" defTabSz="457200">
              <a:spcBef>
                <a:spcPct val="20000"/>
              </a:spcBef>
              <a:buClr>
                <a:srgbClr val="1E8CAD"/>
              </a:buClr>
              <a:buFont typeface="Lucida Grande"/>
              <a:buChar char="–"/>
              <a:defRPr sz="2000">
                <a:solidFill>
                  <a:srgbClr val="37125A"/>
                </a:solidFill>
              </a:defRPr>
            </a:lvl3pPr>
            <a:lvl4pPr marL="1600200" indent="-228600" defTabSz="457200">
              <a:spcBef>
                <a:spcPct val="20000"/>
              </a:spcBef>
              <a:buClr>
                <a:srgbClr val="1E8CAD"/>
              </a:buClr>
              <a:buFont typeface="Lucida Grande"/>
              <a:buChar char="–"/>
              <a:defRPr sz="1500">
                <a:solidFill>
                  <a:srgbClr val="37125A"/>
                </a:solidFill>
              </a:defRPr>
            </a:lvl4pPr>
            <a:lvl5pPr marL="2057400" indent="-228600" defTabSz="457200">
              <a:spcBef>
                <a:spcPct val="20000"/>
              </a:spcBef>
              <a:buClr>
                <a:srgbClr val="1E8CAD"/>
              </a:buClr>
              <a:buFont typeface="Lucida Grande"/>
              <a:buChar char="–"/>
              <a:defRPr sz="1500">
                <a:solidFill>
                  <a:srgbClr val="37125A"/>
                </a:solidFil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algn="l" defTabSz="457200" rtl="0" eaLnBrk="1" fontAlgn="auto" latinLnBrk="0" hangingPunct="1">
              <a:lnSpc>
                <a:spcPct val="100000"/>
              </a:lnSpc>
              <a:spcBef>
                <a:spcPts val="0"/>
              </a:spcBef>
              <a:spcAft>
                <a:spcPts val="600"/>
              </a:spcAft>
              <a:buClr>
                <a:srgbClr val="DC7B23"/>
              </a:buClr>
              <a:buSzTx/>
              <a:buFont typeface="Arial"/>
              <a:buNone/>
              <a:tabLst/>
              <a:defRPr/>
            </a:pPr>
            <a:r>
              <a:rPr kumimoji="0" lang="en-US" sz="1800" b="1" i="0" u="none" strike="noStrike" kern="0" cap="none" spc="0" normalizeH="0" baseline="0" noProof="0" dirty="0">
                <a:ln>
                  <a:noFill/>
                </a:ln>
                <a:solidFill>
                  <a:srgbClr val="3F3F3F"/>
                </a:solidFill>
                <a:effectLst/>
                <a:uLnTx/>
                <a:uFillTx/>
                <a:latin typeface="Arial" panose="020B0604020202020204"/>
                <a:ea typeface="+mn-ea"/>
                <a:cs typeface="+mn-cs"/>
              </a:rPr>
              <a:t>According to 2016 ELN recommendations on AEs: “The main purpose of CML treatment is the antileukemic effect. Suboptimal management of AEs must not compromise this first objective”</a:t>
            </a:r>
            <a:r>
              <a:rPr kumimoji="0" lang="en-US" sz="1800" b="1" i="0" u="none" strike="noStrike" kern="0" cap="none" spc="0" normalizeH="0" baseline="30000" noProof="0" dirty="0">
                <a:ln>
                  <a:noFill/>
                </a:ln>
                <a:solidFill>
                  <a:srgbClr val="3F3F3F"/>
                </a:solidFill>
                <a:effectLst/>
                <a:uLnTx/>
                <a:uFillTx/>
                <a:latin typeface="Arial" panose="020B0604020202020204"/>
                <a:ea typeface="+mn-ea"/>
                <a:cs typeface="+mn-cs"/>
              </a:rPr>
              <a:t>1</a:t>
            </a:r>
          </a:p>
          <a:p>
            <a:pPr marL="0" marR="0" lvl="0" indent="0" algn="l" defTabSz="457200" rtl="0" eaLnBrk="1" fontAlgn="auto" latinLnBrk="0" hangingPunct="1">
              <a:lnSpc>
                <a:spcPct val="100000"/>
              </a:lnSpc>
              <a:spcBef>
                <a:spcPts val="0"/>
              </a:spcBef>
              <a:spcAft>
                <a:spcPts val="600"/>
              </a:spcAft>
              <a:buClr>
                <a:srgbClr val="DC7B23"/>
              </a:buClr>
              <a:buSzTx/>
              <a:buFont typeface="Arial"/>
              <a:buNone/>
              <a:tabLst/>
              <a:defRPr/>
            </a:pPr>
            <a:r>
              <a:rPr kumimoji="0" lang="en-US" sz="1800" b="1" i="0" u="none" strike="noStrike" kern="0" cap="none" spc="0" normalizeH="0" baseline="0" noProof="0" dirty="0" smtClean="0">
                <a:ln>
                  <a:noFill/>
                </a:ln>
                <a:solidFill>
                  <a:srgbClr val="3F3F3F"/>
                </a:solidFill>
                <a:effectLst/>
                <a:uLnTx/>
                <a:uFillTx/>
                <a:latin typeface="Arial" panose="020B0604020202020204"/>
                <a:ea typeface="+mn-ea"/>
                <a:cs typeface="+mn-cs"/>
              </a:rPr>
              <a:t>Physician </a:t>
            </a:r>
            <a:r>
              <a:rPr kumimoji="0" lang="en-US" sz="1800" b="1" i="0" u="none" strike="noStrike" kern="0" cap="none" spc="0" normalizeH="0" baseline="0" noProof="0" dirty="0">
                <a:ln>
                  <a:noFill/>
                </a:ln>
                <a:solidFill>
                  <a:srgbClr val="3F3F3F"/>
                </a:solidFill>
                <a:effectLst/>
                <a:uLnTx/>
                <a:uFillTx/>
                <a:latin typeface="Arial" panose="020B0604020202020204"/>
                <a:ea typeface="+mn-ea"/>
                <a:cs typeface="+mn-cs"/>
              </a:rPr>
              <a:t>discusses lifestyle choices with patient</a:t>
            </a:r>
          </a:p>
        </p:txBody>
      </p:sp>
      <p:sp>
        <p:nvSpPr>
          <p:cNvPr id="50" name="Rectangle 49"/>
          <p:cNvSpPr/>
          <p:nvPr/>
        </p:nvSpPr>
        <p:spPr>
          <a:xfrm>
            <a:off x="5876924" y="2516583"/>
            <a:ext cx="3038475" cy="1441710"/>
          </a:xfrm>
          <a:prstGeom prst="rect">
            <a:avLst/>
          </a:prstGeom>
          <a:solidFill>
            <a:schemeClr val="tx1"/>
          </a:solidFill>
          <a:ln>
            <a:noFill/>
          </a:ln>
        </p:spPr>
        <p:txBody>
          <a:bodyPr wrap="square" lIns="137160" anchor="ctr">
            <a:noAutofit/>
          </a:bodyPr>
          <a:lstStyle/>
          <a:p>
            <a:pPr marL="0" marR="0" lvl="0" indent="0" algn="ctr" defTabSz="914400" rtl="0" eaLnBrk="1" fontAlgn="auto" latinLnBrk="0" hangingPunct="1">
              <a:lnSpc>
                <a:spcPct val="100000"/>
              </a:lnSpc>
              <a:spcBef>
                <a:spcPts val="0"/>
              </a:spcBef>
              <a:spcAft>
                <a:spcPts val="0"/>
              </a:spcAft>
              <a:buClr>
                <a:srgbClr val="F99F58"/>
              </a:buClr>
              <a:buSzPct val="125000"/>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CV disease is strongly associated with modifiable lifestyle choices, such as smoking, diet, hypertension, and lack of physical activity</a:t>
            </a:r>
            <a:r>
              <a:rPr kumimoji="0" lang="en-US" sz="1600" b="1" i="0" u="none" strike="noStrike" kern="0" cap="none" spc="0" normalizeH="0" baseline="30000" noProof="0" dirty="0">
                <a:ln>
                  <a:noFill/>
                </a:ln>
                <a:solidFill>
                  <a:srgbClr val="FFFFFF"/>
                </a:solidFill>
                <a:effectLst/>
                <a:uLnTx/>
                <a:uFillTx/>
                <a:latin typeface="Arial" panose="020B0604020202020204"/>
                <a:ea typeface="+mn-ea"/>
                <a:cs typeface="+mn-cs"/>
              </a:rPr>
              <a:t>2</a:t>
            </a:r>
          </a:p>
        </p:txBody>
      </p:sp>
      <p:grpSp>
        <p:nvGrpSpPr>
          <p:cNvPr id="8" name="Group 7"/>
          <p:cNvGrpSpPr/>
          <p:nvPr/>
        </p:nvGrpSpPr>
        <p:grpSpPr>
          <a:xfrm>
            <a:off x="1580076" y="2609849"/>
            <a:ext cx="4573074" cy="3562351"/>
            <a:chOff x="2452262" y="2141236"/>
            <a:chExt cx="4373074" cy="4807993"/>
          </a:xfrm>
        </p:grpSpPr>
        <p:sp>
          <p:nvSpPr>
            <p:cNvPr id="51" name="Hexagon 50"/>
            <p:cNvSpPr/>
            <p:nvPr/>
          </p:nvSpPr>
          <p:spPr>
            <a:xfrm rot="16200000">
              <a:off x="3520127" y="5861144"/>
              <a:ext cx="1127760" cy="104841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666750" rtl="0" eaLnBrk="1" fontAlgn="base"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ＭＳ Ｐゴシック"/>
                  <a:cs typeface="+mn-cs"/>
                </a:rPr>
                <a:t>Sex</a:t>
              </a:r>
            </a:p>
          </p:txBody>
        </p:sp>
        <p:sp>
          <p:nvSpPr>
            <p:cNvPr id="4" name="Hexagon 3"/>
            <p:cNvSpPr/>
            <p:nvPr/>
          </p:nvSpPr>
          <p:spPr>
            <a:xfrm rot="16200000">
              <a:off x="5183481" y="3095310"/>
              <a:ext cx="1127760" cy="104841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Smoking</a:t>
              </a:r>
            </a:p>
          </p:txBody>
        </p:sp>
        <p:sp>
          <p:nvSpPr>
            <p:cNvPr id="46" name="Hexagon 45"/>
            <p:cNvSpPr/>
            <p:nvPr/>
          </p:nvSpPr>
          <p:spPr>
            <a:xfrm rot="16200000">
              <a:off x="5737251" y="4017254"/>
              <a:ext cx="1127760" cy="104841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Diabetes</a:t>
              </a:r>
            </a:p>
          </p:txBody>
        </p:sp>
        <p:sp>
          <p:nvSpPr>
            <p:cNvPr id="47" name="Hexagon 46"/>
            <p:cNvSpPr/>
            <p:nvPr/>
          </p:nvSpPr>
          <p:spPr>
            <a:xfrm rot="16200000">
              <a:off x="5183481" y="4930146"/>
              <a:ext cx="1127760" cy="104841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Physical </a:t>
              </a:r>
              <a:b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activity</a:t>
              </a:r>
            </a:p>
          </p:txBody>
        </p:sp>
        <p:sp>
          <p:nvSpPr>
            <p:cNvPr id="49" name="Hexagon 48"/>
            <p:cNvSpPr/>
            <p:nvPr/>
          </p:nvSpPr>
          <p:spPr>
            <a:xfrm rot="16200000">
              <a:off x="4629711" y="5861144"/>
              <a:ext cx="1127760" cy="104841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Weight and </a:t>
              </a:r>
              <a:b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obesity</a:t>
              </a:r>
            </a:p>
          </p:txBody>
        </p:sp>
        <p:sp>
          <p:nvSpPr>
            <p:cNvPr id="52" name="Hexagon 51"/>
            <p:cNvSpPr/>
            <p:nvPr/>
          </p:nvSpPr>
          <p:spPr>
            <a:xfrm rot="16200000">
              <a:off x="4629711" y="2180911"/>
              <a:ext cx="1127760" cy="104841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Diet</a:t>
              </a:r>
            </a:p>
          </p:txBody>
        </p:sp>
        <p:sp>
          <p:nvSpPr>
            <p:cNvPr id="53" name="Hexagon 52"/>
            <p:cNvSpPr/>
            <p:nvPr/>
          </p:nvSpPr>
          <p:spPr>
            <a:xfrm rot="16200000">
              <a:off x="3520127" y="2180912"/>
              <a:ext cx="1127760" cy="104841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Hypertension</a:t>
              </a:r>
            </a:p>
          </p:txBody>
        </p:sp>
        <p:sp>
          <p:nvSpPr>
            <p:cNvPr id="54" name="Hexagon 53"/>
            <p:cNvSpPr/>
            <p:nvPr/>
          </p:nvSpPr>
          <p:spPr>
            <a:xfrm rot="16200000">
              <a:off x="2966357" y="3095310"/>
              <a:ext cx="1127760" cy="104841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Lipids and </a:t>
              </a:r>
              <a:b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cholesterol </a:t>
              </a:r>
            </a:p>
          </p:txBody>
        </p:sp>
        <p:sp>
          <p:nvSpPr>
            <p:cNvPr id="55" name="Hexagon 54"/>
            <p:cNvSpPr/>
            <p:nvPr/>
          </p:nvSpPr>
          <p:spPr>
            <a:xfrm rot="16200000">
              <a:off x="2412587" y="4017254"/>
              <a:ext cx="1127760" cy="104841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Age</a:t>
              </a:r>
            </a:p>
          </p:txBody>
        </p:sp>
        <p:sp>
          <p:nvSpPr>
            <p:cNvPr id="56" name="Hexagon 55"/>
            <p:cNvSpPr/>
            <p:nvPr/>
          </p:nvSpPr>
          <p:spPr>
            <a:xfrm rot="16200000">
              <a:off x="2966357" y="4930146"/>
              <a:ext cx="1127760" cy="104841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Family </a:t>
              </a:r>
              <a:b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rPr>
                <a:t>history</a:t>
              </a:r>
            </a:p>
          </p:txBody>
        </p:sp>
      </p:grpSp>
    </p:spTree>
    <p:extLst>
      <p:ext uri="{BB962C8B-B14F-4D97-AF65-F5344CB8AC3E}">
        <p14:creationId xmlns:p14="http://schemas.microsoft.com/office/powerpoint/2010/main" val="104270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Achieves MR4.5 With TASIGNA</a:t>
            </a:r>
            <a:r>
              <a:rPr lang="en-US" baseline="30000" dirty="0"/>
              <a:t>®</a:t>
            </a:r>
            <a:r>
              <a:rPr lang="en-US" dirty="0"/>
              <a:t> (nilotinib)</a:t>
            </a:r>
          </a:p>
        </p:txBody>
      </p:sp>
      <p:sp>
        <p:nvSpPr>
          <p:cNvPr id="7" name="Content Placeholder 6"/>
          <p:cNvSpPr>
            <a:spLocks noGrp="1"/>
          </p:cNvSpPr>
          <p:nvPr>
            <p:ph idx="1"/>
          </p:nvPr>
        </p:nvSpPr>
        <p:spPr>
          <a:xfrm>
            <a:off x="236989" y="1151389"/>
            <a:ext cx="7120156" cy="1880857"/>
          </a:xfrm>
        </p:spPr>
        <p:txBody>
          <a:bodyPr>
            <a:noAutofit/>
          </a:bodyPr>
          <a:lstStyle/>
          <a:p>
            <a:pPr marL="0" indent="0">
              <a:lnSpc>
                <a:spcPct val="100000"/>
              </a:lnSpc>
              <a:spcBef>
                <a:spcPts val="600"/>
              </a:spcBef>
              <a:buNone/>
            </a:pPr>
            <a:r>
              <a:rPr lang="en-US" b="1" dirty="0">
                <a:solidFill>
                  <a:schemeClr val="tx2"/>
                </a:solidFill>
              </a:rPr>
              <a:t>After 2 years since switching from imatinib to TASIGNA, </a:t>
            </a:r>
            <a:br>
              <a:rPr lang="en-US" b="1" dirty="0">
                <a:solidFill>
                  <a:schemeClr val="tx2"/>
                </a:solidFill>
              </a:rPr>
            </a:br>
            <a:r>
              <a:rPr lang="en-US" b="1" dirty="0">
                <a:solidFill>
                  <a:schemeClr val="tx2"/>
                </a:solidFill>
              </a:rPr>
              <a:t>patient has achieved </a:t>
            </a:r>
            <a:r>
              <a:rPr lang="en-US" b="1" dirty="0" smtClean="0">
                <a:solidFill>
                  <a:schemeClr val="tx2"/>
                </a:solidFill>
              </a:rPr>
              <a:t>MR4.5</a:t>
            </a:r>
            <a:endParaRPr lang="en-US" b="1" dirty="0">
              <a:solidFill>
                <a:schemeClr val="tx2"/>
              </a:solidFill>
            </a:endParaRPr>
          </a:p>
        </p:txBody>
      </p:sp>
      <p:sp>
        <p:nvSpPr>
          <p:cNvPr id="3" name="Text Placeholder 2"/>
          <p:cNvSpPr>
            <a:spLocks noGrp="1"/>
          </p:cNvSpPr>
          <p:nvPr>
            <p:ph type="body" sz="quarter" idx="13"/>
          </p:nvPr>
        </p:nvSpPr>
        <p:spPr>
          <a:xfrm>
            <a:off x="236989" y="6332989"/>
            <a:ext cx="8686800" cy="441325"/>
          </a:xfrm>
        </p:spPr>
        <p:txBody>
          <a:bodyPr/>
          <a:lstStyle/>
          <a:p>
            <a:r>
              <a:rPr lang="en-US" baseline="30000" dirty="0">
                <a:solidFill>
                  <a:srgbClr val="4F5968">
                    <a:lumMod val="75000"/>
                  </a:srgbClr>
                </a:solidFill>
              </a:rPr>
              <a:t>a</a:t>
            </a:r>
            <a:r>
              <a:rPr lang="en-US" dirty="0">
                <a:solidFill>
                  <a:srgbClr val="4F5968">
                    <a:lumMod val="75000"/>
                  </a:srgbClr>
                </a:solidFill>
              </a:rPr>
              <a:t>Definition depends on assay </a:t>
            </a:r>
            <a:r>
              <a:rPr lang="en-US" dirty="0" smtClean="0">
                <a:solidFill>
                  <a:srgbClr val="4F5968">
                    <a:lumMod val="75000"/>
                  </a:srgbClr>
                </a:solidFill>
              </a:rPr>
              <a:t>sensitivity.</a:t>
            </a:r>
            <a:r>
              <a:rPr lang="en-US" baseline="30000" dirty="0" smtClean="0">
                <a:solidFill>
                  <a:srgbClr val="4F5968">
                    <a:lumMod val="75000"/>
                  </a:srgbClr>
                </a:solidFill>
              </a:rPr>
              <a:t>1</a:t>
            </a:r>
            <a:endParaRPr lang="en-US" baseline="30000" dirty="0">
              <a:solidFill>
                <a:srgbClr val="4F5968">
                  <a:lumMod val="75000"/>
                </a:srgbClr>
              </a:solidFill>
            </a:endParaRPr>
          </a:p>
          <a:p>
            <a:r>
              <a:rPr lang="en-US" b="1" dirty="0">
                <a:solidFill>
                  <a:srgbClr val="4F5968">
                    <a:lumMod val="75000"/>
                  </a:srgbClr>
                </a:solidFill>
              </a:rPr>
              <a:t>References: </a:t>
            </a:r>
            <a:r>
              <a:rPr lang="en-US" dirty="0">
                <a:solidFill>
                  <a:srgbClr val="4F5968">
                    <a:lumMod val="75000"/>
                  </a:srgbClr>
                </a:solidFill>
              </a:rPr>
              <a:t>1</a:t>
            </a:r>
            <a:r>
              <a:rPr lang="en-US" dirty="0" smtClean="0">
                <a:solidFill>
                  <a:srgbClr val="4F5968">
                    <a:lumMod val="75000"/>
                  </a:srgbClr>
                </a:solidFill>
              </a:rPr>
              <a:t>. </a:t>
            </a:r>
            <a:r>
              <a:rPr lang="it-IT" dirty="0">
                <a:solidFill>
                  <a:srgbClr val="4F5968">
                    <a:lumMod val="75000"/>
                  </a:srgbClr>
                </a:solidFill>
              </a:rPr>
              <a:t>Baccarani M et al. </a:t>
            </a:r>
            <a:r>
              <a:rPr lang="it-IT" i="1" dirty="0">
                <a:solidFill>
                  <a:srgbClr val="4F5968">
                    <a:lumMod val="75000"/>
                  </a:srgbClr>
                </a:solidFill>
              </a:rPr>
              <a:t>Blood. </a:t>
            </a:r>
            <a:r>
              <a:rPr lang="it-IT" dirty="0">
                <a:solidFill>
                  <a:srgbClr val="4F5968">
                    <a:lumMod val="75000"/>
                  </a:srgbClr>
                </a:solidFill>
              </a:rPr>
              <a:t>2013;122(6):872-884. </a:t>
            </a:r>
          </a:p>
        </p:txBody>
      </p:sp>
      <p:sp>
        <p:nvSpPr>
          <p:cNvPr id="4" name="Slide Number Placeholder 3"/>
          <p:cNvSpPr>
            <a:spLocks noGrp="1"/>
          </p:cNvSpPr>
          <p:nvPr>
            <p:ph type="sldNum" sz="quarter" idx="4294967295"/>
          </p:nvPr>
        </p:nvSpPr>
        <p:spPr>
          <a:xfrm>
            <a:off x="0" y="6551613"/>
            <a:ext cx="206375" cy="104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358A87-AAAF-48AD-839F-88087FF070CE}" type="slidenum">
              <a:rPr kumimoji="0" lang="en-US" sz="800" b="0" i="0" u="none" strike="noStrike" kern="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 name="Title 4"/>
          <p:cNvSpPr txBox="1">
            <a:spLocks/>
          </p:cNvSpPr>
          <p:nvPr/>
        </p:nvSpPr>
        <p:spPr>
          <a:xfrm>
            <a:off x="152400" y="152400"/>
            <a:ext cx="8763000" cy="68580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3000" kern="1200">
                <a:solidFill>
                  <a:schemeClr val="bg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grpSp>
        <p:nvGrpSpPr>
          <p:cNvPr id="69" name="Group 68"/>
          <p:cNvGrpSpPr/>
          <p:nvPr/>
        </p:nvGrpSpPr>
        <p:grpSpPr>
          <a:xfrm>
            <a:off x="7360920" y="1143000"/>
            <a:ext cx="1599215" cy="2238046"/>
            <a:chOff x="7360920" y="1143000"/>
            <a:chExt cx="1599215" cy="2238046"/>
          </a:xfrm>
        </p:grpSpPr>
        <p:sp>
          <p:nvSpPr>
            <p:cNvPr id="70" name="Rectangle 69"/>
            <p:cNvSpPr/>
            <p:nvPr/>
          </p:nvSpPr>
          <p:spPr>
            <a:xfrm>
              <a:off x="7444977" y="3119436"/>
              <a:ext cx="151515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125A"/>
                  </a:solidFill>
                  <a:effectLst/>
                  <a:uLnTx/>
                  <a:uFillTx/>
                  <a:latin typeface="Arial" panose="020B0604020202020204"/>
                  <a:ea typeface="+mn-ea"/>
                  <a:cs typeface="+mn-cs"/>
                </a:rPr>
                <a:t>Not an actual patient.</a:t>
              </a:r>
            </a:p>
          </p:txBody>
        </p:sp>
        <p:pic>
          <p:nvPicPr>
            <p:cNvPr id="71" name="Picture 7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60920" y="1143000"/>
              <a:ext cx="1554480" cy="1997861"/>
            </a:xfrm>
            <a:prstGeom prst="rect">
              <a:avLst/>
            </a:prstGeom>
          </p:spPr>
        </p:pic>
      </p:grpSp>
      <p:sp>
        <p:nvSpPr>
          <p:cNvPr id="178" name="Freeform: Shape 177"/>
          <p:cNvSpPr/>
          <p:nvPr/>
        </p:nvSpPr>
        <p:spPr>
          <a:xfrm>
            <a:off x="1228391" y="3442711"/>
            <a:ext cx="1880460" cy="1893733"/>
          </a:xfrm>
          <a:custGeom>
            <a:avLst/>
            <a:gdLst>
              <a:gd name="connsiteX0" fmla="*/ 0 w 2024063"/>
              <a:gd name="connsiteY0" fmla="*/ 0 h 2038350"/>
              <a:gd name="connsiteX1" fmla="*/ 466725 w 2024063"/>
              <a:gd name="connsiteY1" fmla="*/ 795337 h 2038350"/>
              <a:gd name="connsiteX2" fmla="*/ 933450 w 2024063"/>
              <a:gd name="connsiteY2" fmla="*/ 1433512 h 2038350"/>
              <a:gd name="connsiteX3" fmla="*/ 2024063 w 2024063"/>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2024063" h="2038350">
                <a:moveTo>
                  <a:pt x="0" y="0"/>
                </a:moveTo>
                <a:lnTo>
                  <a:pt x="466725" y="795337"/>
                </a:lnTo>
                <a:lnTo>
                  <a:pt x="933450" y="1433512"/>
                </a:lnTo>
                <a:lnTo>
                  <a:pt x="2024063" y="203835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179" name="Straight Connector 178"/>
          <p:cNvCxnSpPr>
            <a:cxnSpLocks/>
          </p:cNvCxnSpPr>
          <p:nvPr/>
        </p:nvCxnSpPr>
        <p:spPr bwMode="auto">
          <a:xfrm>
            <a:off x="1217305" y="5328322"/>
            <a:ext cx="5634611" cy="0"/>
          </a:xfrm>
          <a:prstGeom prst="line">
            <a:avLst/>
          </a:prstGeom>
          <a:solidFill>
            <a:schemeClr val="accent1"/>
          </a:solidFill>
          <a:ln w="12700" cap="flat" cmpd="sng" algn="ctr">
            <a:solidFill>
              <a:schemeClr val="tx1">
                <a:lumMod val="20000"/>
                <a:lumOff val="80000"/>
              </a:schemeClr>
            </a:solidFill>
            <a:prstDash val="dash"/>
            <a:round/>
            <a:headEnd type="none" w="med" len="med"/>
            <a:tailEnd type="none" w="med" len="med"/>
          </a:ln>
          <a:effectLst/>
        </p:spPr>
      </p:cxnSp>
      <p:cxnSp>
        <p:nvCxnSpPr>
          <p:cNvPr id="180" name="Straight Connector 179"/>
          <p:cNvCxnSpPr>
            <a:cxnSpLocks/>
          </p:cNvCxnSpPr>
          <p:nvPr/>
        </p:nvCxnSpPr>
        <p:spPr bwMode="auto">
          <a:xfrm>
            <a:off x="1217305" y="4811907"/>
            <a:ext cx="5634611" cy="0"/>
          </a:xfrm>
          <a:prstGeom prst="line">
            <a:avLst/>
          </a:prstGeom>
          <a:solidFill>
            <a:schemeClr val="accent1"/>
          </a:solidFill>
          <a:ln w="12700" cap="flat" cmpd="sng" algn="ctr">
            <a:solidFill>
              <a:schemeClr val="tx1">
                <a:lumMod val="20000"/>
                <a:lumOff val="80000"/>
              </a:schemeClr>
            </a:solidFill>
            <a:prstDash val="dash"/>
            <a:round/>
            <a:headEnd type="none" w="med" len="med"/>
            <a:tailEnd type="none" w="med" len="med"/>
          </a:ln>
          <a:effectLst/>
        </p:spPr>
      </p:cxnSp>
      <p:cxnSp>
        <p:nvCxnSpPr>
          <p:cNvPr id="181" name="Straight Connector 180"/>
          <p:cNvCxnSpPr>
            <a:cxnSpLocks/>
          </p:cNvCxnSpPr>
          <p:nvPr/>
        </p:nvCxnSpPr>
        <p:spPr bwMode="auto">
          <a:xfrm>
            <a:off x="2286083" y="4269962"/>
            <a:ext cx="5634611" cy="0"/>
          </a:xfrm>
          <a:prstGeom prst="line">
            <a:avLst/>
          </a:prstGeom>
          <a:solidFill>
            <a:schemeClr val="accent1"/>
          </a:solidFill>
          <a:ln w="12700" cap="flat" cmpd="sng" algn="ctr">
            <a:solidFill>
              <a:schemeClr val="tx1">
                <a:lumMod val="20000"/>
                <a:lumOff val="80000"/>
              </a:schemeClr>
            </a:solidFill>
            <a:prstDash val="dash"/>
            <a:round/>
            <a:headEnd type="none" w="med" len="med"/>
            <a:tailEnd type="none" w="med" len="med"/>
          </a:ln>
          <a:effectLst/>
        </p:spPr>
      </p:cxnSp>
      <p:cxnSp>
        <p:nvCxnSpPr>
          <p:cNvPr id="182" name="Straight Connector 181"/>
          <p:cNvCxnSpPr>
            <a:cxnSpLocks/>
          </p:cNvCxnSpPr>
          <p:nvPr/>
        </p:nvCxnSpPr>
        <p:spPr bwMode="auto">
          <a:xfrm>
            <a:off x="1217305" y="3431876"/>
            <a:ext cx="5634611" cy="0"/>
          </a:xfrm>
          <a:prstGeom prst="line">
            <a:avLst/>
          </a:prstGeom>
          <a:solidFill>
            <a:schemeClr val="accent1"/>
          </a:solidFill>
          <a:ln w="12700" cap="flat" cmpd="sng" algn="ctr">
            <a:solidFill>
              <a:schemeClr val="tx1">
                <a:lumMod val="20000"/>
                <a:lumOff val="80000"/>
              </a:schemeClr>
            </a:solidFill>
            <a:prstDash val="dash"/>
            <a:round/>
            <a:headEnd type="none" w="med" len="med"/>
            <a:tailEnd type="none" w="med" len="med"/>
          </a:ln>
          <a:effectLst/>
        </p:spPr>
      </p:cxnSp>
      <p:sp>
        <p:nvSpPr>
          <p:cNvPr id="184" name="Rectangle 183"/>
          <p:cNvSpPr/>
          <p:nvPr/>
        </p:nvSpPr>
        <p:spPr>
          <a:xfrm>
            <a:off x="6639466" y="3598558"/>
            <a:ext cx="1893080" cy="251746"/>
          </a:xfrm>
          <a:prstGeom prst="rect">
            <a:avLst/>
          </a:prstGeom>
        </p:spPr>
        <p:txBody>
          <a:bodyPr wrap="none">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3F3F3F"/>
                </a:solidFill>
                <a:effectLst/>
                <a:uLnTx/>
                <a:uFillTx/>
                <a:latin typeface="Arial" panose="020B0604020202020204"/>
                <a:ea typeface="+mn-ea"/>
                <a:cs typeface="+mn-cs"/>
              </a:rPr>
              <a:t>Patient RQ-PCR </a:t>
            </a:r>
            <a:r>
              <a:rPr kumimoji="0" lang="en-GB" sz="1100" b="0" i="0" u="none" strike="noStrike" kern="0" cap="none" spc="0" normalizeH="0" baseline="0" noProof="0" dirty="0">
                <a:ln>
                  <a:noFill/>
                </a:ln>
                <a:solidFill>
                  <a:srgbClr val="3F3F3F"/>
                </a:solidFill>
                <a:effectLst/>
                <a:uLnTx/>
                <a:uFillTx/>
                <a:latin typeface="Arial" panose="020B0604020202020204"/>
                <a:ea typeface="+mn-ea"/>
                <a:cs typeface="+mn-cs"/>
              </a:rPr>
              <a:t>results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3F3F3F"/>
                </a:solidFill>
                <a:effectLst/>
                <a:uLnTx/>
                <a:uFillTx/>
                <a:latin typeface="Arial" panose="020B0604020202020204"/>
                <a:ea typeface="+mn-ea"/>
                <a:cs typeface="+mn-cs"/>
              </a:rPr>
              <a:t>(frontline imatinib)</a:t>
            </a:r>
          </a:p>
        </p:txBody>
      </p:sp>
      <p:sp>
        <p:nvSpPr>
          <p:cNvPr id="185" name="Rectangle 184"/>
          <p:cNvSpPr/>
          <p:nvPr/>
        </p:nvSpPr>
        <p:spPr>
          <a:xfrm>
            <a:off x="6639466" y="4012206"/>
            <a:ext cx="1815208" cy="251746"/>
          </a:xfrm>
          <a:prstGeom prst="rect">
            <a:avLst/>
          </a:prstGeom>
        </p:spPr>
        <p:txBody>
          <a:bodyPr wrap="none">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F3F3F"/>
                </a:solidFill>
                <a:effectLst/>
                <a:uLnTx/>
                <a:uFillTx/>
                <a:latin typeface="Arial" panose="020B0604020202020204"/>
                <a:ea typeface="+mn-ea"/>
                <a:cs typeface="+mn-cs"/>
              </a:rPr>
              <a:t>ELN optimal response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F3F3F"/>
                </a:solidFill>
                <a:effectLst/>
                <a:uLnTx/>
                <a:uFillTx/>
                <a:latin typeface="Arial" panose="020B0604020202020204"/>
                <a:ea typeface="+mn-ea"/>
                <a:cs typeface="+mn-cs"/>
              </a:rPr>
              <a:t>(frontline </a:t>
            </a:r>
            <a:r>
              <a:rPr kumimoji="0" lang="en-US" sz="1100" b="0" i="0" u="none" strike="noStrike" kern="0" cap="none" spc="0" normalizeH="0" baseline="0" noProof="0" dirty="0" smtClean="0">
                <a:ln>
                  <a:noFill/>
                </a:ln>
                <a:solidFill>
                  <a:srgbClr val="3F3F3F"/>
                </a:solidFill>
                <a:effectLst/>
                <a:uLnTx/>
                <a:uFillTx/>
                <a:latin typeface="Arial" panose="020B0604020202020204"/>
                <a:ea typeface="+mn-ea"/>
                <a:cs typeface="+mn-cs"/>
              </a:rPr>
              <a:t>treatment)</a:t>
            </a:r>
            <a:r>
              <a:rPr kumimoji="0" lang="en-US" sz="1100" b="0" i="0" u="none" strike="noStrike" kern="0" cap="none" spc="0" normalizeH="0" baseline="30000" noProof="0" dirty="0" smtClean="0">
                <a:ln>
                  <a:noFill/>
                </a:ln>
                <a:solidFill>
                  <a:srgbClr val="3F3F3F"/>
                </a:solidFill>
                <a:effectLst/>
                <a:uLnTx/>
                <a:uFillTx/>
                <a:latin typeface="Arial" panose="020B0604020202020204"/>
                <a:ea typeface="+mn-ea"/>
                <a:cs typeface="+mn-cs"/>
              </a:rPr>
              <a:t>1</a:t>
            </a:r>
            <a:r>
              <a:rPr kumimoji="0" lang="en-US" sz="1100" b="0" i="0" u="none" strike="noStrike" kern="0" cap="none" spc="0" normalizeH="0" baseline="0" noProof="0" dirty="0" smtClean="0">
                <a:ln>
                  <a:noFill/>
                </a:ln>
                <a:solidFill>
                  <a:srgbClr val="3F3F3F"/>
                </a:solidFill>
                <a:effectLst/>
                <a:uLnTx/>
                <a:uFillTx/>
                <a:latin typeface="Arial" panose="020B0604020202020204"/>
                <a:ea typeface="+mn-ea"/>
                <a:cs typeface="+mn-cs"/>
              </a:rPr>
              <a:t> </a:t>
            </a:r>
            <a:endParaRPr kumimoji="0" lang="en-US" sz="1100" b="0" i="0" u="none" strike="noStrike" kern="0" cap="none" spc="0" normalizeH="0" baseline="0" noProof="0" dirty="0">
              <a:ln>
                <a:noFill/>
              </a:ln>
              <a:solidFill>
                <a:srgbClr val="3F3F3F"/>
              </a:solidFill>
              <a:effectLst/>
              <a:uLnTx/>
              <a:uFillTx/>
              <a:latin typeface="Arial" panose="020B0604020202020204"/>
              <a:ea typeface="+mn-ea"/>
              <a:cs typeface="+mn-cs"/>
            </a:endParaRPr>
          </a:p>
        </p:txBody>
      </p:sp>
      <p:sp>
        <p:nvSpPr>
          <p:cNvPr id="186" name="Oval 185"/>
          <p:cNvSpPr>
            <a:spLocks/>
          </p:cNvSpPr>
          <p:nvPr/>
        </p:nvSpPr>
        <p:spPr>
          <a:xfrm>
            <a:off x="6528616" y="4071497"/>
            <a:ext cx="126915" cy="1246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Arial" panose="020B0604020202020204"/>
              <a:ea typeface="+mn-ea"/>
              <a:cs typeface="+mn-cs"/>
            </a:endParaRPr>
          </a:p>
        </p:txBody>
      </p:sp>
      <p:sp>
        <p:nvSpPr>
          <p:cNvPr id="187" name="Right Arrow 5"/>
          <p:cNvSpPr/>
          <p:nvPr/>
        </p:nvSpPr>
        <p:spPr>
          <a:xfrm>
            <a:off x="2195786" y="3789669"/>
            <a:ext cx="553459" cy="166958"/>
          </a:xfrm>
          <a:prstGeom prst="rightArrow">
            <a:avLst>
              <a:gd name="adj1" fmla="val 50000"/>
              <a:gd name="adj2" fmla="val 7851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Arial" panose="020B0604020202020204"/>
              <a:ea typeface="+mn-ea"/>
              <a:cs typeface="+mn-cs"/>
            </a:endParaRPr>
          </a:p>
        </p:txBody>
      </p:sp>
      <p:sp>
        <p:nvSpPr>
          <p:cNvPr id="188" name="TextBox 187"/>
          <p:cNvSpPr txBox="1"/>
          <p:nvPr/>
        </p:nvSpPr>
        <p:spPr>
          <a:xfrm>
            <a:off x="1759249" y="3602005"/>
            <a:ext cx="1756483" cy="147704"/>
          </a:xfrm>
          <a:prstGeom prst="rect">
            <a:avLst/>
          </a:prstGeom>
          <a:noFill/>
          <a:ln>
            <a:noFill/>
          </a:ln>
        </p:spPr>
        <p:txBody>
          <a:bodyPr wrap="square" l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F3F3F"/>
                </a:solidFill>
                <a:effectLst/>
                <a:uLnTx/>
                <a:uFillTx/>
                <a:latin typeface="Arial" panose="020B0604020202020204"/>
                <a:ea typeface="+mn-ea"/>
                <a:cs typeface="+mn-cs"/>
              </a:rPr>
              <a:t>Continued monitoring</a:t>
            </a:r>
            <a:endParaRPr kumimoji="0" lang="en-US" sz="1100" b="1" i="0" u="none" strike="noStrike" kern="0" cap="none" spc="0" normalizeH="0" baseline="30000" noProof="0" dirty="0">
              <a:ln>
                <a:noFill/>
              </a:ln>
              <a:solidFill>
                <a:srgbClr val="3F3F3F"/>
              </a:solidFill>
              <a:effectLst/>
              <a:uLnTx/>
              <a:uFillTx/>
              <a:latin typeface="Arial" panose="020B0604020202020204"/>
              <a:ea typeface="+mn-ea"/>
              <a:cs typeface="+mn-cs"/>
            </a:endParaRPr>
          </a:p>
        </p:txBody>
      </p:sp>
      <p:sp>
        <p:nvSpPr>
          <p:cNvPr id="189" name="TextBox 188"/>
          <p:cNvSpPr txBox="1"/>
          <p:nvPr/>
        </p:nvSpPr>
        <p:spPr>
          <a:xfrm>
            <a:off x="3925475" y="5970752"/>
            <a:ext cx="271961" cy="181308"/>
          </a:xfrm>
          <a:prstGeom prst="rect">
            <a:avLst/>
          </a:prstGeom>
          <a:noFill/>
          <a:ln>
            <a:noFill/>
          </a:ln>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18</a:t>
            </a:r>
          </a:p>
        </p:txBody>
      </p:sp>
      <p:sp>
        <p:nvSpPr>
          <p:cNvPr id="190" name="TextBox 189"/>
          <p:cNvSpPr txBox="1"/>
          <p:nvPr/>
        </p:nvSpPr>
        <p:spPr>
          <a:xfrm>
            <a:off x="1474945" y="3026033"/>
            <a:ext cx="4803872"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t>Patient response to TKI therapy </a:t>
            </a:r>
          </a:p>
        </p:txBody>
      </p:sp>
      <p:sp>
        <p:nvSpPr>
          <p:cNvPr id="191" name="Oval 190"/>
          <p:cNvSpPr>
            <a:spLocks/>
          </p:cNvSpPr>
          <p:nvPr/>
        </p:nvSpPr>
        <p:spPr>
          <a:xfrm>
            <a:off x="6528616" y="3650283"/>
            <a:ext cx="126915" cy="1246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Arial" panose="020B0604020202020204"/>
              <a:ea typeface="+mn-ea"/>
              <a:cs typeface="+mn-cs"/>
            </a:endParaRPr>
          </a:p>
        </p:txBody>
      </p:sp>
      <p:cxnSp>
        <p:nvCxnSpPr>
          <p:cNvPr id="192" name="Straight Connector 191"/>
          <p:cNvCxnSpPr/>
          <p:nvPr/>
        </p:nvCxnSpPr>
        <p:spPr bwMode="auto">
          <a:xfrm>
            <a:off x="4547023"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3" name="TextBox 192"/>
          <p:cNvSpPr txBox="1"/>
          <p:nvPr/>
        </p:nvSpPr>
        <p:spPr>
          <a:xfrm>
            <a:off x="4415917" y="5970752"/>
            <a:ext cx="271961" cy="181308"/>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36</a:t>
            </a:r>
          </a:p>
        </p:txBody>
      </p:sp>
      <p:cxnSp>
        <p:nvCxnSpPr>
          <p:cNvPr id="194" name="Straight Connector 193"/>
          <p:cNvCxnSpPr/>
          <p:nvPr/>
        </p:nvCxnSpPr>
        <p:spPr bwMode="auto">
          <a:xfrm>
            <a:off x="4071362"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5" name="Straight Connector 194"/>
          <p:cNvCxnSpPr/>
          <p:nvPr/>
        </p:nvCxnSpPr>
        <p:spPr bwMode="auto">
          <a:xfrm>
            <a:off x="3595700"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6" name="Straight Connector 195"/>
          <p:cNvCxnSpPr/>
          <p:nvPr/>
        </p:nvCxnSpPr>
        <p:spPr bwMode="auto">
          <a:xfrm>
            <a:off x="6925328"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p:cNvCxnSpPr>
            <a:cxnSpLocks/>
          </p:cNvCxnSpPr>
          <p:nvPr/>
        </p:nvCxnSpPr>
        <p:spPr bwMode="auto">
          <a:xfrm>
            <a:off x="5498346"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 name="Straight Connector 197"/>
          <p:cNvCxnSpPr/>
          <p:nvPr/>
        </p:nvCxnSpPr>
        <p:spPr bwMode="auto">
          <a:xfrm>
            <a:off x="6449669"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9" name="TextBox 198"/>
          <p:cNvSpPr txBox="1"/>
          <p:nvPr/>
        </p:nvSpPr>
        <p:spPr>
          <a:xfrm>
            <a:off x="826742" y="4683221"/>
            <a:ext cx="345086" cy="251746"/>
          </a:xfrm>
          <a:prstGeom prst="rect">
            <a:avLst/>
          </a:prstGeom>
          <a:noFill/>
          <a:ln>
            <a:noFill/>
          </a:ln>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1</a:t>
            </a:r>
          </a:p>
        </p:txBody>
      </p:sp>
      <p:sp>
        <p:nvSpPr>
          <p:cNvPr id="200" name="TextBox 199"/>
          <p:cNvSpPr txBox="1"/>
          <p:nvPr/>
        </p:nvSpPr>
        <p:spPr>
          <a:xfrm>
            <a:off x="826742" y="4011226"/>
            <a:ext cx="345086" cy="251746"/>
          </a:xfrm>
          <a:prstGeom prst="rect">
            <a:avLst/>
          </a:prstGeom>
          <a:noFill/>
          <a:ln>
            <a:noFill/>
          </a:ln>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10</a:t>
            </a:r>
          </a:p>
        </p:txBody>
      </p:sp>
      <p:sp>
        <p:nvSpPr>
          <p:cNvPr id="201" name="TextBox 200"/>
          <p:cNvSpPr txBox="1"/>
          <p:nvPr/>
        </p:nvSpPr>
        <p:spPr>
          <a:xfrm>
            <a:off x="826742" y="5201137"/>
            <a:ext cx="345086" cy="251746"/>
          </a:xfrm>
          <a:prstGeom prst="rect">
            <a:avLst/>
          </a:prstGeom>
          <a:noFill/>
          <a:ln>
            <a:noFill/>
          </a:ln>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0.1</a:t>
            </a:r>
          </a:p>
        </p:txBody>
      </p:sp>
      <p:sp>
        <p:nvSpPr>
          <p:cNvPr id="202" name="TextBox 201"/>
          <p:cNvSpPr txBox="1"/>
          <p:nvPr/>
        </p:nvSpPr>
        <p:spPr>
          <a:xfrm>
            <a:off x="1197436" y="6084970"/>
            <a:ext cx="5690548" cy="33564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rPr>
              <a:t>Months </a:t>
            </a:r>
          </a:p>
        </p:txBody>
      </p:sp>
      <p:sp>
        <p:nvSpPr>
          <p:cNvPr id="203" name="TextBox 202"/>
          <p:cNvSpPr txBox="1"/>
          <p:nvPr/>
        </p:nvSpPr>
        <p:spPr>
          <a:xfrm rot="16200000">
            <a:off x="-642068" y="4230153"/>
            <a:ext cx="2260220" cy="57974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rPr>
              <a:t>BCR-ABL </a:t>
            </a:r>
            <a:br>
              <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rPr>
            </a:b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mn-cs"/>
              </a:rPr>
              <a:t>ratio (IS), %</a:t>
            </a:r>
          </a:p>
        </p:txBody>
      </p:sp>
      <p:sp>
        <p:nvSpPr>
          <p:cNvPr id="204" name="TextBox 203"/>
          <p:cNvSpPr txBox="1"/>
          <p:nvPr/>
        </p:nvSpPr>
        <p:spPr>
          <a:xfrm>
            <a:off x="908603" y="5970752"/>
            <a:ext cx="786926" cy="181308"/>
          </a:xfrm>
          <a:prstGeom prst="rect">
            <a:avLst/>
          </a:prstGeom>
          <a:noFill/>
          <a:ln>
            <a:noFill/>
          </a:ln>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Diagnosis </a:t>
            </a:r>
          </a:p>
        </p:txBody>
      </p:sp>
      <p:sp>
        <p:nvSpPr>
          <p:cNvPr id="205" name="TextBox 27"/>
          <p:cNvSpPr txBox="1"/>
          <p:nvPr/>
        </p:nvSpPr>
        <p:spPr>
          <a:xfrm>
            <a:off x="-171395" y="5724466"/>
            <a:ext cx="1366208"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Undetectable</a:t>
            </a:r>
            <a:r>
              <a:rPr kumimoji="0" lang="en-US" sz="1200" b="0" i="0" u="none" strike="noStrike" kern="0" cap="none" spc="0" normalizeH="0" baseline="30000" noProof="0" dirty="0">
                <a:ln>
                  <a:noFill/>
                </a:ln>
                <a:solidFill>
                  <a:srgbClr val="3F3F3F"/>
                </a:solidFill>
                <a:effectLst/>
                <a:uLnTx/>
                <a:uFillTx/>
                <a:latin typeface="Arial" panose="020B0604020202020204"/>
                <a:ea typeface="+mn-ea"/>
                <a:cs typeface="+mn-cs"/>
              </a:rPr>
              <a:t>a</a:t>
            </a:r>
          </a:p>
        </p:txBody>
      </p:sp>
      <p:cxnSp>
        <p:nvCxnSpPr>
          <p:cNvPr id="206" name="Straight Connector 205"/>
          <p:cNvCxnSpPr/>
          <p:nvPr/>
        </p:nvCxnSpPr>
        <p:spPr bwMode="auto">
          <a:xfrm>
            <a:off x="1217394" y="3431876"/>
            <a:ext cx="0" cy="24663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 name="Straight Connector 206"/>
          <p:cNvCxnSpPr/>
          <p:nvPr/>
        </p:nvCxnSpPr>
        <p:spPr bwMode="auto">
          <a:xfrm>
            <a:off x="1150640" y="4138299"/>
            <a:ext cx="667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 name="Straight Connector 207"/>
          <p:cNvCxnSpPr/>
          <p:nvPr/>
        </p:nvCxnSpPr>
        <p:spPr bwMode="auto">
          <a:xfrm>
            <a:off x="1150640" y="4811907"/>
            <a:ext cx="667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a:off x="1150640" y="5327009"/>
            <a:ext cx="667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0" name="Straight Connector 209"/>
          <p:cNvCxnSpPr/>
          <p:nvPr/>
        </p:nvCxnSpPr>
        <p:spPr bwMode="auto">
          <a:xfrm>
            <a:off x="1150640" y="5890917"/>
            <a:ext cx="667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1" name="Straight Connector 210"/>
          <p:cNvCxnSpPr>
            <a:cxnSpLocks/>
          </p:cNvCxnSpPr>
          <p:nvPr/>
        </p:nvCxnSpPr>
        <p:spPr bwMode="auto">
          <a:xfrm>
            <a:off x="1217305" y="5890917"/>
            <a:ext cx="57095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2" name="Straight Connector 211"/>
          <p:cNvCxnSpPr/>
          <p:nvPr/>
        </p:nvCxnSpPr>
        <p:spPr bwMode="auto">
          <a:xfrm>
            <a:off x="1217394"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a:cxnSpLocks/>
          </p:cNvCxnSpPr>
          <p:nvPr/>
        </p:nvCxnSpPr>
        <p:spPr bwMode="auto">
          <a:xfrm>
            <a:off x="2644377"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4" name="Straight Connector 213"/>
          <p:cNvCxnSpPr/>
          <p:nvPr/>
        </p:nvCxnSpPr>
        <p:spPr bwMode="auto">
          <a:xfrm>
            <a:off x="2168716"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5" name="TextBox 214"/>
          <p:cNvSpPr txBox="1"/>
          <p:nvPr/>
        </p:nvSpPr>
        <p:spPr>
          <a:xfrm>
            <a:off x="2983599" y="5970752"/>
            <a:ext cx="271961" cy="181308"/>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12</a:t>
            </a:r>
          </a:p>
        </p:txBody>
      </p:sp>
      <p:sp>
        <p:nvSpPr>
          <p:cNvPr id="216" name="TextBox 215"/>
          <p:cNvSpPr txBox="1"/>
          <p:nvPr/>
        </p:nvSpPr>
        <p:spPr>
          <a:xfrm>
            <a:off x="2032571" y="5970752"/>
            <a:ext cx="271961" cy="181308"/>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6</a:t>
            </a:r>
          </a:p>
        </p:txBody>
      </p:sp>
      <p:cxnSp>
        <p:nvCxnSpPr>
          <p:cNvPr id="217" name="Straight Connector 216"/>
          <p:cNvCxnSpPr/>
          <p:nvPr/>
        </p:nvCxnSpPr>
        <p:spPr bwMode="auto">
          <a:xfrm>
            <a:off x="3120039"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 name="Straight Connector 217"/>
          <p:cNvCxnSpPr>
            <a:cxnSpLocks/>
          </p:cNvCxnSpPr>
          <p:nvPr/>
        </p:nvCxnSpPr>
        <p:spPr bwMode="auto">
          <a:xfrm>
            <a:off x="1693055"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9" name="TextBox 218"/>
          <p:cNvSpPr txBox="1"/>
          <p:nvPr/>
        </p:nvSpPr>
        <p:spPr>
          <a:xfrm>
            <a:off x="826742" y="3313795"/>
            <a:ext cx="345086" cy="251746"/>
          </a:xfrm>
          <a:prstGeom prst="rect">
            <a:avLst/>
          </a:prstGeom>
          <a:noFill/>
          <a:ln>
            <a:noFill/>
          </a:ln>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100</a:t>
            </a:r>
          </a:p>
        </p:txBody>
      </p:sp>
      <p:cxnSp>
        <p:nvCxnSpPr>
          <p:cNvPr id="220" name="Straight Connector 219"/>
          <p:cNvCxnSpPr/>
          <p:nvPr/>
        </p:nvCxnSpPr>
        <p:spPr bwMode="auto">
          <a:xfrm>
            <a:off x="1150640" y="3431876"/>
            <a:ext cx="667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2" name="Oval 221"/>
          <p:cNvSpPr>
            <a:spLocks noChangeAspect="1"/>
          </p:cNvSpPr>
          <p:nvPr/>
        </p:nvSpPr>
        <p:spPr>
          <a:xfrm>
            <a:off x="3040732" y="5264375"/>
            <a:ext cx="126121" cy="126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3" name="Oval 222"/>
          <p:cNvSpPr>
            <a:spLocks noChangeAspect="1"/>
          </p:cNvSpPr>
          <p:nvPr/>
        </p:nvSpPr>
        <p:spPr>
          <a:xfrm>
            <a:off x="2033732" y="4713509"/>
            <a:ext cx="126121" cy="126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4" name="Oval 223"/>
          <p:cNvSpPr>
            <a:spLocks noChangeAspect="1"/>
          </p:cNvSpPr>
          <p:nvPr/>
        </p:nvSpPr>
        <p:spPr>
          <a:xfrm>
            <a:off x="1169192" y="3379925"/>
            <a:ext cx="126121" cy="126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5" name="Oval 224"/>
          <p:cNvSpPr>
            <a:spLocks noChangeAspect="1"/>
          </p:cNvSpPr>
          <p:nvPr/>
        </p:nvSpPr>
        <p:spPr>
          <a:xfrm>
            <a:off x="1596216" y="4111738"/>
            <a:ext cx="126121" cy="126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6" name="TextBox 225"/>
          <p:cNvSpPr txBox="1"/>
          <p:nvPr/>
        </p:nvSpPr>
        <p:spPr>
          <a:xfrm>
            <a:off x="1350205" y="3138317"/>
            <a:ext cx="599561" cy="23640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7125A"/>
                </a:solidFill>
                <a:effectLst/>
                <a:uLnTx/>
                <a:uFillTx/>
                <a:latin typeface="Arial" panose="020B0604020202020204"/>
                <a:ea typeface="+mn-ea"/>
                <a:cs typeface="+mn-cs"/>
              </a:rPr>
              <a:t>100%</a:t>
            </a:r>
            <a:endParaRPr kumimoji="0" lang="en-US" sz="1100" b="1" i="0" u="none" strike="noStrike" kern="0" cap="none" spc="0" normalizeH="0" baseline="30000" noProof="0" dirty="0">
              <a:ln>
                <a:noFill/>
              </a:ln>
              <a:solidFill>
                <a:srgbClr val="37125A"/>
              </a:solidFill>
              <a:effectLst/>
              <a:uLnTx/>
              <a:uFillTx/>
              <a:latin typeface="Arial" panose="020B0604020202020204"/>
              <a:ea typeface="+mn-ea"/>
              <a:cs typeface="+mn-cs"/>
            </a:endParaRPr>
          </a:p>
        </p:txBody>
      </p:sp>
      <p:cxnSp>
        <p:nvCxnSpPr>
          <p:cNvPr id="229" name="Straight Connector 228"/>
          <p:cNvCxnSpPr>
            <a:cxnSpLocks/>
          </p:cNvCxnSpPr>
          <p:nvPr/>
        </p:nvCxnSpPr>
        <p:spPr bwMode="auto">
          <a:xfrm>
            <a:off x="5974007"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0" name="Straight Connector 229"/>
          <p:cNvCxnSpPr/>
          <p:nvPr/>
        </p:nvCxnSpPr>
        <p:spPr bwMode="auto">
          <a:xfrm>
            <a:off x="5022684" y="5890917"/>
            <a:ext cx="0" cy="4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7" name="TextBox 236"/>
          <p:cNvSpPr txBox="1"/>
          <p:nvPr/>
        </p:nvSpPr>
        <p:spPr>
          <a:xfrm>
            <a:off x="5368925" y="5970752"/>
            <a:ext cx="271961" cy="181308"/>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F3F3F"/>
                </a:solidFill>
                <a:effectLst/>
                <a:uLnTx/>
                <a:uFillTx/>
                <a:latin typeface="Arial" panose="020B0604020202020204"/>
                <a:ea typeface="+mn-ea"/>
                <a:cs typeface="+mn-cs"/>
              </a:rPr>
              <a:t>42</a:t>
            </a:r>
          </a:p>
        </p:txBody>
      </p:sp>
      <p:sp>
        <p:nvSpPr>
          <p:cNvPr id="238" name="Double Bracket 237"/>
          <p:cNvSpPr/>
          <p:nvPr/>
        </p:nvSpPr>
        <p:spPr>
          <a:xfrm rot="2589273">
            <a:off x="4233585" y="5809419"/>
            <a:ext cx="45327" cy="195675"/>
          </a:xfrm>
          <a:prstGeom prst="bracketPair">
            <a:avLst>
              <a:gd name="adj" fmla="val 0"/>
            </a:avLst>
          </a:prstGeom>
          <a:solidFill>
            <a:srgbClr val="FE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Arial" panose="020B0604020202020204"/>
              <a:ea typeface="+mn-ea"/>
              <a:cs typeface="+mn-cs"/>
            </a:endParaRPr>
          </a:p>
        </p:txBody>
      </p:sp>
      <p:sp>
        <p:nvSpPr>
          <p:cNvPr id="239" name="Double Bracket 238"/>
          <p:cNvSpPr/>
          <p:nvPr/>
        </p:nvSpPr>
        <p:spPr>
          <a:xfrm rot="2589273">
            <a:off x="4999088" y="5809419"/>
            <a:ext cx="45327" cy="195675"/>
          </a:xfrm>
          <a:prstGeom prst="bracketPair">
            <a:avLst>
              <a:gd name="adj" fmla="val 0"/>
            </a:avLst>
          </a:prstGeom>
          <a:solidFill>
            <a:srgbClr val="FE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Arial" panose="020B0604020202020204"/>
              <a:ea typeface="+mn-ea"/>
              <a:cs typeface="+mn-cs"/>
            </a:endParaRPr>
          </a:p>
        </p:txBody>
      </p:sp>
      <p:sp>
        <p:nvSpPr>
          <p:cNvPr id="240" name="Rectangle 239"/>
          <p:cNvSpPr/>
          <p:nvPr/>
        </p:nvSpPr>
        <p:spPr>
          <a:xfrm>
            <a:off x="6639466" y="4402731"/>
            <a:ext cx="1815208" cy="251746"/>
          </a:xfrm>
          <a:prstGeom prst="rect">
            <a:avLst/>
          </a:prstGeom>
        </p:spPr>
        <p:txBody>
          <a:bodyPr wrap="none">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F3F3F"/>
                </a:solidFill>
                <a:effectLst/>
                <a:uLnTx/>
                <a:uFillTx/>
                <a:latin typeface="Arial" panose="020B0604020202020204"/>
                <a:ea typeface="+mn-ea"/>
                <a:cs typeface="+mn-cs"/>
              </a:rPr>
              <a:t>Patient RQ-PCR results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F3F3F"/>
                </a:solidFill>
                <a:effectLst/>
                <a:uLnTx/>
                <a:uFillTx/>
                <a:latin typeface="Arial" panose="020B0604020202020204"/>
                <a:ea typeface="+mn-ea"/>
                <a:cs typeface="+mn-cs"/>
              </a:rPr>
              <a:t>(TASIGNA)</a:t>
            </a:r>
          </a:p>
        </p:txBody>
      </p:sp>
      <p:sp>
        <p:nvSpPr>
          <p:cNvPr id="241" name="Oval 240"/>
          <p:cNvSpPr>
            <a:spLocks/>
          </p:cNvSpPr>
          <p:nvPr/>
        </p:nvSpPr>
        <p:spPr>
          <a:xfrm>
            <a:off x="6528616" y="4462022"/>
            <a:ext cx="126915" cy="124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Arial" panose="020B0604020202020204"/>
              <a:ea typeface="+mn-ea"/>
              <a:cs typeface="+mn-cs"/>
            </a:endParaRPr>
          </a:p>
        </p:txBody>
      </p:sp>
      <p:sp>
        <p:nvSpPr>
          <p:cNvPr id="242" name="TextBox 241"/>
          <p:cNvSpPr txBox="1"/>
          <p:nvPr/>
        </p:nvSpPr>
        <p:spPr>
          <a:xfrm>
            <a:off x="3963926" y="4380640"/>
            <a:ext cx="148743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7125A"/>
                </a:solidFill>
                <a:effectLst/>
                <a:uLnTx/>
                <a:uFillTx/>
                <a:latin typeface="Arial" panose="020B0604020202020204"/>
                <a:ea typeface="+mn-ea"/>
                <a:cs typeface="+mn-cs"/>
              </a:rPr>
              <a:t>Switch to TASIGNA</a:t>
            </a:r>
            <a:endParaRPr kumimoji="0" lang="en-US" sz="1100" b="1" i="0" u="none" strike="noStrike" kern="0" cap="none" spc="0" normalizeH="0" baseline="30000" noProof="0" dirty="0">
              <a:ln>
                <a:noFill/>
              </a:ln>
              <a:solidFill>
                <a:srgbClr val="37125A"/>
              </a:solidFill>
              <a:effectLst/>
              <a:uLnTx/>
              <a:uFillTx/>
              <a:latin typeface="Arial" panose="020B0604020202020204"/>
              <a:ea typeface="+mn-ea"/>
              <a:cs typeface="+mn-cs"/>
            </a:endParaRPr>
          </a:p>
        </p:txBody>
      </p:sp>
      <p:sp>
        <p:nvSpPr>
          <p:cNvPr id="243" name="Oval 242"/>
          <p:cNvSpPr>
            <a:spLocks noChangeAspect="1"/>
          </p:cNvSpPr>
          <p:nvPr/>
        </p:nvSpPr>
        <p:spPr>
          <a:xfrm>
            <a:off x="5367324" y="5571717"/>
            <a:ext cx="116958" cy="1178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44" name="TextBox 243"/>
          <p:cNvSpPr txBox="1"/>
          <p:nvPr/>
        </p:nvSpPr>
        <p:spPr>
          <a:xfrm>
            <a:off x="5426760" y="5480785"/>
            <a:ext cx="924019" cy="4308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F3F3F"/>
                </a:solidFill>
                <a:effectLst/>
                <a:uLnTx/>
                <a:uFillTx/>
                <a:latin typeface="Arial" panose="020B0604020202020204"/>
                <a:ea typeface="+mn-ea"/>
                <a:cs typeface="+mn-cs"/>
              </a:rPr>
              <a:t>MR4.5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F3F3F"/>
                </a:solidFill>
                <a:effectLst/>
                <a:uLnTx/>
                <a:uFillTx/>
                <a:latin typeface="Arial" panose="020B0604020202020204"/>
                <a:ea typeface="+mn-ea"/>
                <a:cs typeface="+mn-cs"/>
              </a:rPr>
              <a:t>(0.0032%)</a:t>
            </a:r>
            <a:endParaRPr kumimoji="0" lang="en-US" sz="1100" b="1" i="0" u="none" strike="noStrike" kern="0" cap="none" spc="0" normalizeH="0" baseline="30000" noProof="0" dirty="0">
              <a:ln>
                <a:noFill/>
              </a:ln>
              <a:solidFill>
                <a:srgbClr val="3F3F3F"/>
              </a:solidFill>
              <a:effectLst/>
              <a:uLnTx/>
              <a:uFillTx/>
              <a:latin typeface="Arial" panose="020B0604020202020204"/>
              <a:ea typeface="+mn-ea"/>
              <a:cs typeface="+mn-cs"/>
            </a:endParaRPr>
          </a:p>
        </p:txBody>
      </p:sp>
      <p:sp>
        <p:nvSpPr>
          <p:cNvPr id="10" name="Freeform: Shape 9"/>
          <p:cNvSpPr/>
          <p:nvPr/>
        </p:nvSpPr>
        <p:spPr>
          <a:xfrm>
            <a:off x="4061455" y="5045186"/>
            <a:ext cx="1358995" cy="651042"/>
          </a:xfrm>
          <a:custGeom>
            <a:avLst/>
            <a:gdLst>
              <a:gd name="connsiteX0" fmla="*/ 0 w 1866900"/>
              <a:gd name="connsiteY0" fmla="*/ 0 h 590550"/>
              <a:gd name="connsiteX1" fmla="*/ 985838 w 1866900"/>
              <a:gd name="connsiteY1" fmla="*/ 371475 h 590550"/>
              <a:gd name="connsiteX2" fmla="*/ 1866900 w 1866900"/>
              <a:gd name="connsiteY2" fmla="*/ 590550 h 590550"/>
            </a:gdLst>
            <a:ahLst/>
            <a:cxnLst>
              <a:cxn ang="0">
                <a:pos x="connsiteX0" y="connsiteY0"/>
              </a:cxn>
              <a:cxn ang="0">
                <a:pos x="connsiteX1" y="connsiteY1"/>
              </a:cxn>
              <a:cxn ang="0">
                <a:pos x="connsiteX2" y="connsiteY2"/>
              </a:cxn>
            </a:cxnLst>
            <a:rect l="l" t="t" r="r" b="b"/>
            <a:pathLst>
              <a:path w="1866900" h="590550">
                <a:moveTo>
                  <a:pt x="0" y="0"/>
                </a:moveTo>
                <a:lnTo>
                  <a:pt x="985838" y="371475"/>
                </a:lnTo>
                <a:lnTo>
                  <a:pt x="1866900" y="590550"/>
                </a:lnTo>
              </a:path>
            </a:pathLst>
          </a:cu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45" name="Oval 244"/>
          <p:cNvSpPr>
            <a:spLocks noChangeAspect="1"/>
          </p:cNvSpPr>
          <p:nvPr/>
        </p:nvSpPr>
        <p:spPr>
          <a:xfrm>
            <a:off x="4514774" y="5302661"/>
            <a:ext cx="116958" cy="1178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228" name="Group 227"/>
          <p:cNvGrpSpPr/>
          <p:nvPr/>
        </p:nvGrpSpPr>
        <p:grpSpPr>
          <a:xfrm>
            <a:off x="1291328" y="3344181"/>
            <a:ext cx="2780034" cy="1711992"/>
            <a:chOff x="1847277" y="3233814"/>
            <a:chExt cx="3076439" cy="1894522"/>
          </a:xfrm>
        </p:grpSpPr>
        <p:sp>
          <p:nvSpPr>
            <p:cNvPr id="231" name="Oval 230"/>
            <p:cNvSpPr>
              <a:spLocks noChangeAspect="1"/>
            </p:cNvSpPr>
            <p:nvPr/>
          </p:nvSpPr>
          <p:spPr>
            <a:xfrm>
              <a:off x="1847277" y="3233814"/>
              <a:ext cx="132328" cy="132328"/>
            </a:xfrm>
            <a:prstGeom prst="ellipse">
              <a:avLst/>
            </a:prstGeom>
            <a:solidFill>
              <a:schemeClr val="accent3"/>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2" name="Oval 231"/>
            <p:cNvSpPr>
              <a:spLocks noChangeAspect="1"/>
            </p:cNvSpPr>
            <p:nvPr/>
          </p:nvSpPr>
          <p:spPr>
            <a:xfrm>
              <a:off x="2330328" y="4069273"/>
              <a:ext cx="132328" cy="132328"/>
            </a:xfrm>
            <a:prstGeom prst="ellipse">
              <a:avLst/>
            </a:prstGeom>
            <a:solidFill>
              <a:schemeClr val="accent3"/>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3" name="Oval 232"/>
            <p:cNvSpPr>
              <a:spLocks noChangeAspect="1"/>
            </p:cNvSpPr>
            <p:nvPr/>
          </p:nvSpPr>
          <p:spPr>
            <a:xfrm>
              <a:off x="2831840" y="4710388"/>
              <a:ext cx="132328" cy="132328"/>
            </a:xfrm>
            <a:prstGeom prst="ellipse">
              <a:avLst/>
            </a:prstGeom>
            <a:solidFill>
              <a:schemeClr val="accent3"/>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4" name="Oval 233"/>
            <p:cNvSpPr>
              <a:spLocks noChangeAspect="1"/>
            </p:cNvSpPr>
            <p:nvPr/>
          </p:nvSpPr>
          <p:spPr>
            <a:xfrm>
              <a:off x="4373963" y="4991644"/>
              <a:ext cx="132328" cy="132328"/>
            </a:xfrm>
            <a:prstGeom prst="ellipse">
              <a:avLst/>
            </a:prstGeom>
            <a:solidFill>
              <a:schemeClr val="accent3"/>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5" name="Oval 234"/>
            <p:cNvSpPr>
              <a:spLocks noChangeAspect="1"/>
            </p:cNvSpPr>
            <p:nvPr/>
          </p:nvSpPr>
          <p:spPr>
            <a:xfrm>
              <a:off x="4791388" y="4996008"/>
              <a:ext cx="132328" cy="132328"/>
            </a:xfrm>
            <a:prstGeom prst="ellipse">
              <a:avLst/>
            </a:prstGeom>
            <a:solidFill>
              <a:schemeClr val="accent3"/>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6" name="Oval 235"/>
            <p:cNvSpPr>
              <a:spLocks noChangeAspect="1"/>
            </p:cNvSpPr>
            <p:nvPr/>
          </p:nvSpPr>
          <p:spPr>
            <a:xfrm>
              <a:off x="3284059" y="4917875"/>
              <a:ext cx="132328" cy="132328"/>
            </a:xfrm>
            <a:prstGeom prst="ellipse">
              <a:avLst/>
            </a:prstGeom>
            <a:solidFill>
              <a:schemeClr val="accent3"/>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82" name="Rectangle 81"/>
          <p:cNvSpPr/>
          <p:nvPr/>
        </p:nvSpPr>
        <p:spPr>
          <a:xfrm>
            <a:off x="3040729" y="4807476"/>
            <a:ext cx="1183755" cy="501066"/>
          </a:xfrm>
          <a:prstGeom prst="rect">
            <a:avLst/>
          </a:prstGeom>
          <a:solidFill>
            <a:schemeClr val="accent6">
              <a:alpha val="4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3" name="Rectangle 82"/>
          <p:cNvSpPr/>
          <p:nvPr/>
        </p:nvSpPr>
        <p:spPr>
          <a:xfrm>
            <a:off x="3113584" y="5051862"/>
            <a:ext cx="94423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00000"/>
                </a:solidFill>
                <a:effectLst/>
                <a:uLnTx/>
                <a:uFillTx/>
                <a:latin typeface="Arial" panose="020B0604020202020204"/>
                <a:ea typeface="+mn-ea"/>
                <a:cs typeface="+mn-cs"/>
              </a:rPr>
              <a:t> </a:t>
            </a:r>
            <a:r>
              <a:rPr kumimoji="0" lang="en-US" sz="1400" b="1" i="0" u="none" strike="noStrike" kern="0" cap="none" spc="0" normalizeH="0" baseline="0" noProof="0" dirty="0">
                <a:ln>
                  <a:noFill/>
                </a:ln>
                <a:solidFill>
                  <a:srgbClr val="3F3F3F"/>
                </a:solidFill>
                <a:effectLst/>
                <a:uLnTx/>
                <a:uFillTx/>
                <a:latin typeface="Arial" panose="020B0604020202020204"/>
                <a:ea typeface="+mn-ea"/>
                <a:cs typeface="+mn-cs"/>
              </a:rPr>
              <a:t>Warning</a:t>
            </a:r>
          </a:p>
        </p:txBody>
      </p:sp>
      <p:cxnSp>
        <p:nvCxnSpPr>
          <p:cNvPr id="6" name="Straight Arrow Connector 5"/>
          <p:cNvCxnSpPr/>
          <p:nvPr/>
        </p:nvCxnSpPr>
        <p:spPr>
          <a:xfrm>
            <a:off x="4095403" y="4634453"/>
            <a:ext cx="0" cy="296515"/>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p:cNvSpPr>
            <a:spLocks noChangeAspect="1"/>
          </p:cNvSpPr>
          <p:nvPr/>
        </p:nvSpPr>
        <p:spPr>
          <a:xfrm>
            <a:off x="3033453" y="4920109"/>
            <a:ext cx="119579" cy="119579"/>
          </a:xfrm>
          <a:prstGeom prst="ellipse">
            <a:avLst/>
          </a:prstGeom>
          <a:solidFill>
            <a:schemeClr val="accent3"/>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87" name="Straight Connector 86"/>
          <p:cNvCxnSpPr>
            <a:endCxn id="232" idx="1"/>
          </p:cNvCxnSpPr>
          <p:nvPr/>
        </p:nvCxnSpPr>
        <p:spPr>
          <a:xfrm>
            <a:off x="1352116" y="3413074"/>
            <a:ext cx="393235" cy="703584"/>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233" idx="1"/>
          </p:cNvCxnSpPr>
          <p:nvPr/>
        </p:nvCxnSpPr>
        <p:spPr>
          <a:xfrm>
            <a:off x="1796855" y="4162405"/>
            <a:ext cx="401689" cy="533599"/>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65773" y="4753849"/>
            <a:ext cx="341420" cy="154036"/>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6" idx="2"/>
          </p:cNvCxnSpPr>
          <p:nvPr/>
        </p:nvCxnSpPr>
        <p:spPr>
          <a:xfrm>
            <a:off x="2686535" y="4942679"/>
            <a:ext cx="346918" cy="37220"/>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234" idx="2"/>
          </p:cNvCxnSpPr>
          <p:nvPr/>
        </p:nvCxnSpPr>
        <p:spPr>
          <a:xfrm flipV="1">
            <a:off x="3130307" y="4992440"/>
            <a:ext cx="444269" cy="7102"/>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235" idx="2"/>
          </p:cNvCxnSpPr>
          <p:nvPr/>
        </p:nvCxnSpPr>
        <p:spPr>
          <a:xfrm>
            <a:off x="3671771" y="4992576"/>
            <a:ext cx="280012" cy="3808"/>
          </a:xfrm>
          <a:prstGeom prst="line">
            <a:avLst/>
          </a:prstGeom>
          <a:ln w="254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46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6989" y="1028701"/>
            <a:ext cx="8686800" cy="4180862"/>
          </a:xfrm>
        </p:spPr>
        <p:txBody>
          <a:bodyPr lIns="91440" tIns="45720" rIns="91440" bIns="45720"/>
          <a:lstStyle/>
          <a:p>
            <a:pPr>
              <a:lnSpc>
                <a:spcPct val="100000"/>
              </a:lnSpc>
              <a:spcBef>
                <a:spcPts val="600"/>
              </a:spcBef>
              <a:spcAft>
                <a:spcPts val="600"/>
              </a:spcAft>
            </a:pPr>
            <a:r>
              <a:rPr lang="en-US" sz="2800" dirty="0"/>
              <a:t>Switching to TASIGNA</a:t>
            </a:r>
            <a:r>
              <a:rPr lang="en-US" sz="2800" baseline="30000" dirty="0"/>
              <a:t>®</a:t>
            </a:r>
            <a:r>
              <a:rPr lang="en-US" sz="2800" dirty="0"/>
              <a:t> (nilotinib) led to MR4.5 in twice as many patients (vs remaining on </a:t>
            </a:r>
            <a:r>
              <a:rPr lang="en-US" sz="2800" dirty="0" err="1" smtClean="0"/>
              <a:t>imatinib</a:t>
            </a:r>
            <a:r>
              <a:rPr lang="en-US" sz="2800" dirty="0" smtClean="0"/>
              <a:t>)</a:t>
            </a:r>
            <a:r>
              <a:rPr lang="en-US" sz="2800" baseline="30000" dirty="0" smtClean="0"/>
              <a:t>1-2</a:t>
            </a:r>
            <a:endParaRPr lang="en-US" sz="2800" baseline="30000" dirty="0"/>
          </a:p>
          <a:p>
            <a:pPr lvl="1">
              <a:lnSpc>
                <a:spcPct val="100000"/>
              </a:lnSpc>
              <a:spcAft>
                <a:spcPts val="600"/>
              </a:spcAft>
            </a:pPr>
            <a:r>
              <a:rPr lang="en-US" sz="2400" dirty="0"/>
              <a:t>Median time to MR4.5 was 2 years with TASIGNA, and has not been reached with imatinib after 4 </a:t>
            </a:r>
            <a:r>
              <a:rPr lang="en-US" sz="2400" dirty="0" smtClean="0"/>
              <a:t>years</a:t>
            </a:r>
            <a:r>
              <a:rPr lang="en-US" sz="2400" baseline="30000" dirty="0" smtClean="0"/>
              <a:t>2</a:t>
            </a:r>
          </a:p>
        </p:txBody>
      </p:sp>
      <p:sp>
        <p:nvSpPr>
          <p:cNvPr id="3" name="Title 2"/>
          <p:cNvSpPr>
            <a:spLocks noGrp="1"/>
          </p:cNvSpPr>
          <p:nvPr>
            <p:ph type="title"/>
          </p:nvPr>
        </p:nvSpPr>
        <p:spPr>
          <a:xfrm>
            <a:off x="228600" y="20919"/>
            <a:ext cx="8686800" cy="876019"/>
          </a:xfrm>
        </p:spPr>
        <p:txBody>
          <a:bodyPr/>
          <a:lstStyle/>
          <a:p>
            <a:r>
              <a:rPr lang="en-US" dirty="0"/>
              <a:t>Key Learnings</a:t>
            </a:r>
          </a:p>
        </p:txBody>
      </p:sp>
      <p:sp>
        <p:nvSpPr>
          <p:cNvPr id="6" name="Text Placeholder 4"/>
          <p:cNvSpPr>
            <a:spLocks noGrp="1"/>
          </p:cNvSpPr>
          <p:nvPr>
            <p:ph type="body" sz="quarter" idx="13"/>
          </p:nvPr>
        </p:nvSpPr>
        <p:spPr>
          <a:xfrm>
            <a:off x="236988" y="6332989"/>
            <a:ext cx="8678411" cy="441325"/>
          </a:xfrm>
        </p:spPr>
        <p:txBody>
          <a:bodyPr/>
          <a:lstStyle/>
          <a:p>
            <a:r>
              <a:rPr lang="en-US" b="1" dirty="0">
                <a:solidFill>
                  <a:srgbClr val="4F5968">
                    <a:lumMod val="75000"/>
                  </a:srgbClr>
                </a:solidFill>
              </a:rPr>
              <a:t>References</a:t>
            </a:r>
            <a:r>
              <a:rPr lang="en-US" b="1" dirty="0" smtClean="0">
                <a:solidFill>
                  <a:srgbClr val="4F5968">
                    <a:lumMod val="75000"/>
                  </a:srgbClr>
                </a:solidFill>
              </a:rPr>
              <a:t>:</a:t>
            </a:r>
            <a:r>
              <a:rPr lang="it-IT" dirty="0" smtClean="0">
                <a:solidFill>
                  <a:schemeClr val="accent4">
                    <a:lumMod val="75000"/>
                  </a:schemeClr>
                </a:solidFill>
              </a:rPr>
              <a:t> 1</a:t>
            </a:r>
            <a:r>
              <a:rPr lang="en-US" dirty="0" smtClean="0"/>
              <a:t>. </a:t>
            </a:r>
            <a:r>
              <a:rPr lang="en-US" dirty="0"/>
              <a:t>Hughes TP et al. </a:t>
            </a:r>
            <a:r>
              <a:rPr lang="en-US" i="1" dirty="0"/>
              <a:t>Blood. </a:t>
            </a:r>
            <a:r>
              <a:rPr lang="en-US" dirty="0"/>
              <a:t>2014;124(5):729-736. </a:t>
            </a:r>
            <a:r>
              <a:rPr lang="en-US" dirty="0" smtClean="0"/>
              <a:t>2. </a:t>
            </a:r>
            <a:r>
              <a:rPr lang="en-US" dirty="0"/>
              <a:t>Hughes TP et al. </a:t>
            </a:r>
            <a:r>
              <a:rPr lang="en-US" i="1" dirty="0"/>
              <a:t>Haematologica. </a:t>
            </a:r>
            <a:r>
              <a:rPr lang="en-US" dirty="0"/>
              <a:t>2015;100:abstract P229. </a:t>
            </a:r>
            <a:endParaRPr lang="it-IT" dirty="0"/>
          </a:p>
        </p:txBody>
      </p:sp>
    </p:spTree>
    <p:extLst>
      <p:ext uri="{BB962C8B-B14F-4D97-AF65-F5344CB8AC3E}">
        <p14:creationId xmlns:p14="http://schemas.microsoft.com/office/powerpoint/2010/main" val="110273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236989" y="971509"/>
            <a:ext cx="8778240" cy="5033963"/>
          </a:xfrm>
        </p:spPr>
        <p:txBody>
          <a:bodyPr/>
          <a:lstStyle/>
          <a:p>
            <a:pPr marL="0" indent="0">
              <a:lnSpc>
                <a:spcPct val="100000"/>
              </a:lnSpc>
              <a:spcBef>
                <a:spcPts val="600"/>
              </a:spcBef>
              <a:buNone/>
            </a:pPr>
            <a:r>
              <a:rPr lang="en-US" sz="1400" b="1" dirty="0"/>
              <a:t>Important note: </a:t>
            </a:r>
            <a:r>
              <a:rPr lang="en-US" sz="1400" dirty="0"/>
              <a:t>Before prescribing, consult full prescribing information.</a:t>
            </a:r>
          </a:p>
          <a:p>
            <a:pPr marL="0" indent="0">
              <a:lnSpc>
                <a:spcPct val="100000"/>
              </a:lnSpc>
              <a:spcBef>
                <a:spcPts val="600"/>
              </a:spcBef>
              <a:buNone/>
            </a:pPr>
            <a:r>
              <a:rPr lang="en-US" sz="1400" b="1" dirty="0"/>
              <a:t>Presentation: </a:t>
            </a:r>
            <a:r>
              <a:rPr lang="en-US" sz="1400" dirty="0"/>
              <a:t>Hard capsules containing </a:t>
            </a:r>
            <a:r>
              <a:rPr lang="en-US" sz="1400" dirty="0" smtClean="0"/>
              <a:t>200 mg.</a:t>
            </a:r>
            <a:endParaRPr lang="en-US" sz="1400" dirty="0"/>
          </a:p>
          <a:p>
            <a:pPr marL="0" indent="0">
              <a:lnSpc>
                <a:spcPct val="100000"/>
              </a:lnSpc>
              <a:spcBef>
                <a:spcPts val="600"/>
              </a:spcBef>
              <a:buNone/>
            </a:pPr>
            <a:r>
              <a:rPr lang="en-US" sz="1400" b="1" dirty="0"/>
              <a:t>Indications: </a:t>
            </a:r>
          </a:p>
          <a:p>
            <a:pPr marL="0" indent="0">
              <a:lnSpc>
                <a:spcPct val="100000"/>
              </a:lnSpc>
              <a:spcBef>
                <a:spcPts val="600"/>
              </a:spcBef>
              <a:buNone/>
            </a:pPr>
            <a:r>
              <a:rPr lang="en-US" sz="1400" dirty="0" smtClean="0">
                <a:sym typeface="Symbol" panose="05050102010706020507" pitchFamily="18" charset="2"/>
              </a:rPr>
              <a:t>Treatment </a:t>
            </a:r>
            <a:r>
              <a:rPr lang="en-US" sz="1400" dirty="0">
                <a:sym typeface="Symbol" panose="05050102010706020507" pitchFamily="18" charset="2"/>
              </a:rPr>
              <a:t>of chronic phase and accelerated phase Philadelphia chromosome positive chronic </a:t>
            </a:r>
            <a:r>
              <a:rPr lang="en-US" sz="1400" dirty="0" err="1">
                <a:sym typeface="Symbol" panose="05050102010706020507" pitchFamily="18" charset="2"/>
              </a:rPr>
              <a:t>myelogenous</a:t>
            </a:r>
            <a:r>
              <a:rPr lang="en-US" sz="1400" dirty="0">
                <a:sym typeface="Symbol" panose="05050102010706020507" pitchFamily="18" charset="2"/>
              </a:rPr>
              <a:t> </a:t>
            </a:r>
            <a:r>
              <a:rPr lang="en-US" sz="1400" dirty="0" err="1">
                <a:sym typeface="Symbol" panose="05050102010706020507" pitchFamily="18" charset="2"/>
              </a:rPr>
              <a:t>leukaemia</a:t>
            </a:r>
            <a:r>
              <a:rPr lang="en-US" sz="1400" dirty="0">
                <a:sym typeface="Symbol" panose="05050102010706020507" pitchFamily="18" charset="2"/>
              </a:rPr>
              <a:t> (CML) in adult patients resistant to or intolerant to at least one prior therapy including </a:t>
            </a:r>
            <a:r>
              <a:rPr lang="en-US" sz="1400" dirty="0" err="1">
                <a:sym typeface="Symbol" panose="05050102010706020507" pitchFamily="18" charset="2"/>
              </a:rPr>
              <a:t>imatinib</a:t>
            </a:r>
            <a:r>
              <a:rPr lang="en-US" sz="1400" dirty="0">
                <a:sym typeface="Symbol" panose="05050102010706020507" pitchFamily="18" charset="2"/>
              </a:rPr>
              <a:t>. </a:t>
            </a:r>
            <a:r>
              <a:rPr lang="en-US" sz="1400" dirty="0" err="1">
                <a:sym typeface="Symbol" panose="05050102010706020507" pitchFamily="18" charset="2"/>
              </a:rPr>
              <a:t>Ph</a:t>
            </a:r>
            <a:r>
              <a:rPr lang="en-US" sz="1400" dirty="0">
                <a:sym typeface="Symbol" panose="05050102010706020507" pitchFamily="18" charset="2"/>
              </a:rPr>
              <a:t>+ CML patients in CP, who have been previously treated with </a:t>
            </a:r>
            <a:r>
              <a:rPr lang="en-US" sz="1400" dirty="0" err="1">
                <a:sym typeface="Symbol" panose="05050102010706020507" pitchFamily="18" charset="2"/>
              </a:rPr>
              <a:t>imatinib</a:t>
            </a:r>
            <a:r>
              <a:rPr lang="en-US" sz="1400" dirty="0">
                <a:sym typeface="Symbol" panose="05050102010706020507" pitchFamily="18" charset="2"/>
              </a:rPr>
              <a:t> and whose treatment has been switched to TASIGNA for at least 3 years and have achieved sustained Deep Molecular Response (DMR) may be eligible for treatment discontinuation.</a:t>
            </a:r>
          </a:p>
          <a:p>
            <a:pPr marL="0" indent="0">
              <a:lnSpc>
                <a:spcPct val="100000"/>
              </a:lnSpc>
              <a:spcBef>
                <a:spcPts val="600"/>
              </a:spcBef>
              <a:buNone/>
            </a:pPr>
            <a:r>
              <a:rPr lang="en-US" sz="1400" b="1" dirty="0" smtClean="0"/>
              <a:t>Dosage</a:t>
            </a:r>
            <a:r>
              <a:rPr lang="en-US" sz="1400" b="1" dirty="0"/>
              <a:t>: </a:t>
            </a:r>
            <a:endParaRPr lang="en-US" sz="1400" dirty="0"/>
          </a:p>
          <a:p>
            <a:pPr marL="0" indent="0">
              <a:lnSpc>
                <a:spcPct val="100000"/>
              </a:lnSpc>
              <a:spcBef>
                <a:spcPts val="600"/>
              </a:spcBef>
              <a:buNone/>
            </a:pPr>
            <a:r>
              <a:rPr lang="en-US" sz="1400" dirty="0">
                <a:sym typeface="Symbol" panose="05050102010706020507" pitchFamily="18" charset="2"/>
              </a:rPr>
              <a:t> Dosage in </a:t>
            </a:r>
            <a:r>
              <a:rPr lang="en-US" sz="1400" dirty="0" err="1">
                <a:sym typeface="Symbol" panose="05050102010706020507" pitchFamily="18" charset="2"/>
              </a:rPr>
              <a:t>Ph</a:t>
            </a:r>
            <a:r>
              <a:rPr lang="en-US" sz="1400" dirty="0">
                <a:sym typeface="Symbol" panose="05050102010706020507" pitchFamily="18" charset="2"/>
              </a:rPr>
              <a:t>+ CML-CP and CML-AP resistant to or intolerant to at least one prior therapy including </a:t>
            </a:r>
            <a:r>
              <a:rPr lang="en-US" sz="1400" dirty="0" err="1">
                <a:sym typeface="Symbol" panose="05050102010706020507" pitchFamily="18" charset="2"/>
              </a:rPr>
              <a:t>imatinib</a:t>
            </a:r>
            <a:r>
              <a:rPr lang="en-US" sz="1400" dirty="0">
                <a:sym typeface="Symbol" panose="05050102010706020507" pitchFamily="18" charset="2"/>
              </a:rPr>
              <a:t>: The recommended dose of TASIGNA is 400 mg BID. Treatment should be continued as long as the patient continues to benefit. Dosage in </a:t>
            </a:r>
            <a:r>
              <a:rPr lang="en-US" sz="1400" dirty="0" err="1">
                <a:sym typeface="Symbol" panose="05050102010706020507" pitchFamily="18" charset="2"/>
              </a:rPr>
              <a:t>Ph</a:t>
            </a:r>
            <a:r>
              <a:rPr lang="en-US" sz="1400" dirty="0">
                <a:sym typeface="Symbol" panose="05050102010706020507" pitchFamily="18" charset="2"/>
              </a:rPr>
              <a:t>+ CML-CP patients who have achieved a sustained DMR/ MR4.5 on TASIGNA following prior </a:t>
            </a:r>
            <a:r>
              <a:rPr lang="en-US" sz="1400" dirty="0" err="1">
                <a:sym typeface="Symbol" panose="05050102010706020507" pitchFamily="18" charset="2"/>
              </a:rPr>
              <a:t>imatinib</a:t>
            </a:r>
            <a:r>
              <a:rPr lang="en-US" sz="1400" dirty="0">
                <a:sym typeface="Symbol" panose="05050102010706020507" pitchFamily="18" charset="2"/>
              </a:rPr>
              <a:t> therapy: Discontinuation of treatment may be considered in eligible </a:t>
            </a:r>
            <a:r>
              <a:rPr lang="en-US" sz="1400" dirty="0" err="1">
                <a:sym typeface="Symbol" panose="05050102010706020507" pitchFamily="18" charset="2"/>
              </a:rPr>
              <a:t>Ph</a:t>
            </a:r>
            <a:r>
              <a:rPr lang="en-US" sz="1400" dirty="0">
                <a:sym typeface="Symbol" panose="05050102010706020507" pitchFamily="18" charset="2"/>
              </a:rPr>
              <a:t>+ CML-CP patients who have been treated with TASIGNA for a minimum of 3 years if a DMR is sustained for a minimum of 1 year immediately prior to discontinuation of therapy. Patient who are eligible to discontinue TASIGNA therapy must have their BCR-ABL and CBC with diff count monitored monthly for one year, then every 6 weeks for the second year, and every 12 weeks thereafter Increases in blood glucose and serum cholesterol levels have been reported with TASIGNA therapy. Blood glucose levels and lipid profiles should be assessed prior to initiating TASIGNA therapy and monitored during treatment. TASIGNA capsules should be taken twice daily, at approximately 12 hours intervals and must not be taken with food. No food should be consumed for 2 hours before the dose and for at least one hour after the dose. For patients who are unable to swallow capsules, the content of each capsule may be dispersed in one teaspoon of applesauce (pureed apple) and should be taken immediately. Not more than one teaspoon of applesauce and no food other than applesauce must be used</a:t>
            </a:r>
            <a:r>
              <a:rPr lang="en-US" sz="1400" dirty="0" smtClean="0">
                <a:sym typeface="Symbol" panose="05050102010706020507" pitchFamily="18" charset="2"/>
              </a:rPr>
              <a:t>.</a:t>
            </a:r>
            <a:endParaRPr lang="en-US" sz="1400" dirty="0">
              <a:sym typeface="Symbol" panose="05050102010706020507" pitchFamily="18" charset="2"/>
            </a:endParaRPr>
          </a:p>
        </p:txBody>
      </p:sp>
      <p:sp>
        <p:nvSpPr>
          <p:cNvPr id="7" name="Title 2"/>
          <p:cNvSpPr>
            <a:spLocks noGrp="1"/>
          </p:cNvSpPr>
          <p:nvPr>
            <p:ph type="title"/>
          </p:nvPr>
        </p:nvSpPr>
        <p:spPr/>
        <p:txBody>
          <a:bodyPr/>
          <a:lstStyle/>
          <a:p>
            <a:r>
              <a:rPr lang="en-US" dirty="0"/>
              <a:t>Important Safety Information </a:t>
            </a:r>
            <a:r>
              <a:rPr lang="en-US" dirty="0" smtClean="0"/>
              <a:t>About</a:t>
            </a:r>
            <a:br>
              <a:rPr lang="en-US" dirty="0" smtClean="0"/>
            </a:br>
            <a:r>
              <a:rPr lang="en-US" dirty="0" smtClean="0"/>
              <a:t>TASIGNA</a:t>
            </a:r>
            <a:r>
              <a:rPr lang="en-US" baseline="30000" dirty="0"/>
              <a:t>®</a:t>
            </a:r>
            <a:r>
              <a:rPr lang="en-US" dirty="0"/>
              <a:t> (</a:t>
            </a:r>
            <a:r>
              <a:rPr lang="en-US" dirty="0" err="1"/>
              <a:t>nilotinib</a:t>
            </a:r>
            <a:r>
              <a:rPr lang="en-US" dirty="0" smtClean="0"/>
              <a:t>) 200mg</a:t>
            </a:r>
            <a:endParaRPr lang="en-US" dirty="0"/>
          </a:p>
        </p:txBody>
      </p:sp>
      <p:sp>
        <p:nvSpPr>
          <p:cNvPr id="8"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Reference: </a:t>
            </a:r>
            <a:r>
              <a:rPr lang="en-US" dirty="0" err="1" smtClean="0"/>
              <a:t>Tasigna</a:t>
            </a:r>
            <a:r>
              <a:rPr lang="en-US" dirty="0" smtClean="0"/>
              <a:t> (</a:t>
            </a:r>
            <a:r>
              <a:rPr lang="en-US" dirty="0" err="1" smtClean="0"/>
              <a:t>nilotinib</a:t>
            </a:r>
            <a:r>
              <a:rPr lang="en-US" dirty="0"/>
              <a:t>) </a:t>
            </a:r>
            <a:r>
              <a:rPr lang="en-US" dirty="0" smtClean="0"/>
              <a:t>200mg </a:t>
            </a:r>
            <a:r>
              <a:rPr lang="en-US" dirty="0"/>
              <a:t>Product Information October </a:t>
            </a:r>
            <a:r>
              <a:rPr lang="en-US" dirty="0" smtClean="0"/>
              <a:t>2018</a:t>
            </a:r>
            <a:endParaRPr lang="en-US" sz="700" dirty="0"/>
          </a:p>
        </p:txBody>
      </p:sp>
    </p:spTree>
    <p:extLst>
      <p:ext uri="{BB962C8B-B14F-4D97-AF65-F5344CB8AC3E}">
        <p14:creationId xmlns:p14="http://schemas.microsoft.com/office/powerpoint/2010/main" val="240205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0842" y="1145244"/>
            <a:ext cx="8678413" cy="5033963"/>
          </a:xfrm>
        </p:spPr>
        <p:txBody>
          <a:bodyPr rIns="0"/>
          <a:lstStyle/>
          <a:p>
            <a:pPr marL="0" indent="0">
              <a:lnSpc>
                <a:spcPct val="100000"/>
              </a:lnSpc>
              <a:spcBef>
                <a:spcPts val="0"/>
              </a:spcBef>
              <a:spcAft>
                <a:spcPts val="600"/>
              </a:spcAft>
              <a:buNone/>
            </a:pPr>
            <a:r>
              <a:rPr lang="en-US" sz="1400" b="1" dirty="0" smtClean="0"/>
              <a:t>Contraindications</a:t>
            </a:r>
            <a:r>
              <a:rPr lang="en-US" sz="1400" b="1" dirty="0"/>
              <a:t>: </a:t>
            </a:r>
            <a:r>
              <a:rPr lang="en-US" sz="1400" b="1" dirty="0">
                <a:sym typeface="Symbol" panose="05050102010706020507" pitchFamily="18" charset="2"/>
              </a:rPr>
              <a:t></a:t>
            </a:r>
            <a:r>
              <a:rPr lang="en-US" sz="1400" dirty="0"/>
              <a:t>Hypersensitivity to nilotinib or to any of the excipients.</a:t>
            </a:r>
          </a:p>
          <a:p>
            <a:pPr marL="0" indent="0">
              <a:lnSpc>
                <a:spcPct val="100000"/>
              </a:lnSpc>
              <a:spcBef>
                <a:spcPts val="0"/>
              </a:spcBef>
              <a:spcAft>
                <a:spcPts val="600"/>
              </a:spcAft>
              <a:buNone/>
            </a:pPr>
            <a:r>
              <a:rPr lang="en-US" sz="1400" b="1" dirty="0"/>
              <a:t>Warnings and precautions: </a:t>
            </a:r>
            <a:r>
              <a:rPr lang="en-US" sz="1400" dirty="0">
                <a:sym typeface="Symbol" panose="05050102010706020507" pitchFamily="18" charset="2"/>
              </a:rPr>
              <a:t>Treatment with TASIGNA associated with thrombocytopenia, neutropenia and anemia, generally reversible and usually managed by withholding TASIGNA temporarily or dose reduction. Complete blood counts to be performed every two weeks for the first 2 months and then monthly thereafter or as clinically indicated. Caution in patients who have or may develop prolongation of </a:t>
            </a:r>
            <a:r>
              <a:rPr lang="en-US" sz="1400" dirty="0" err="1">
                <a:sym typeface="Symbol" panose="05050102010706020507" pitchFamily="18" charset="2"/>
              </a:rPr>
              <a:t>QTc</a:t>
            </a:r>
            <a:r>
              <a:rPr lang="en-US" sz="1400" dirty="0">
                <a:sym typeface="Symbol" panose="05050102010706020507" pitchFamily="18" charset="2"/>
              </a:rPr>
              <a:t> (e.g., patients with hypokalemia, hypomagnesemia, congenital long QT syndrome; with uncontrolled or significant cardiac disease including recent myocardial infarction, congestive heart failure, unstable angina or clinically significant bradycardia; patients taking anti-arrhythmic medicines or other drugs that may lead to QT prolongation). A baseline ECG is recommended prior to initiating therapy with TASIGNA and should be repeated as clinically indicated. Hypokalemia or hypomagnesemia must be corrected prior to TASIGNA administration. Uncommon cases (0.1 to 1%) of sudden death have been reported in clinical trials in patients with significant cardiac risk factors (including ventricular repolarization abnormalities) or with comorbidities/concomitant medications (not in the newly diagnosed </a:t>
            </a:r>
            <a:r>
              <a:rPr lang="en-US" sz="1400" dirty="0" err="1">
                <a:sym typeface="Symbol" panose="05050102010706020507" pitchFamily="18" charset="2"/>
              </a:rPr>
              <a:t>Ph</a:t>
            </a:r>
            <a:r>
              <a:rPr lang="en-US" sz="1400" dirty="0">
                <a:sym typeface="Symbol" panose="05050102010706020507" pitchFamily="18" charset="2"/>
              </a:rPr>
              <a:t>+ CML-CP study). The estimated reporting rate for spontaneous reports of sudden death is 0.02% per patient-year. Cardiovascular events (peripheral arterial occlusive disease, ischemic heart disease and ischemic cerebrovascular events) were reported in newly diagnosed </a:t>
            </a:r>
            <a:r>
              <a:rPr lang="en-US" sz="1400" dirty="0" err="1">
                <a:sym typeface="Symbol" panose="05050102010706020507" pitchFamily="18" charset="2"/>
              </a:rPr>
              <a:t>Ph</a:t>
            </a:r>
            <a:r>
              <a:rPr lang="en-US" sz="1400" dirty="0">
                <a:sym typeface="Symbol" panose="05050102010706020507" pitchFamily="18" charset="2"/>
              </a:rPr>
              <a:t>+ CML study and observed in the post-marketing reports. If acute signs or symptoms of cardiovascular events occur, advise patients to seek immediate medical attention. The cardiovascular status of patients should be evaluated and cardiovascular risk factors should be monitored and actively managed during TASIGNA therapy according to standard guidelines. Unexpected, rapid weight gain should be carefully investigated. If signs of severe fluid retention appear during treatment with </a:t>
            </a:r>
            <a:r>
              <a:rPr lang="en-US" sz="1400" dirty="0" err="1">
                <a:sym typeface="Symbol" panose="05050102010706020507" pitchFamily="18" charset="2"/>
              </a:rPr>
              <a:t>nilotinib</a:t>
            </a:r>
            <a:r>
              <a:rPr lang="en-US" sz="1400" dirty="0">
                <a:sym typeface="Symbol" panose="05050102010706020507" pitchFamily="18" charset="2"/>
              </a:rPr>
              <a:t>, the etiology should be evaluated and patients treated accordingly. </a:t>
            </a:r>
          </a:p>
        </p:txBody>
      </p:sp>
      <p:sp>
        <p:nvSpPr>
          <p:cNvPr id="7" name="Title 2"/>
          <p:cNvSpPr>
            <a:spLocks noGrp="1"/>
          </p:cNvSpPr>
          <p:nvPr>
            <p:ph type="title"/>
          </p:nvPr>
        </p:nvSpPr>
        <p:spPr>
          <a:xfrm>
            <a:off x="228600" y="-4481"/>
            <a:ext cx="8686800" cy="876019"/>
          </a:xfrm>
        </p:spPr>
        <p:txBody>
          <a:bodyPr/>
          <a:lstStyle/>
          <a:p>
            <a:r>
              <a:rPr lang="en-US" dirty="0"/>
              <a:t>Important Safety Information </a:t>
            </a:r>
            <a:r>
              <a:rPr lang="en-US" dirty="0" smtClean="0"/>
              <a:t>About</a:t>
            </a:r>
            <a:br>
              <a:rPr lang="en-US" dirty="0" smtClean="0"/>
            </a:br>
            <a:r>
              <a:rPr lang="en-US" dirty="0" smtClean="0"/>
              <a:t>TASIGNA</a:t>
            </a:r>
            <a:r>
              <a:rPr lang="en-US" baseline="30000" dirty="0"/>
              <a:t>®</a:t>
            </a:r>
            <a:r>
              <a:rPr lang="en-US" dirty="0"/>
              <a:t> (</a:t>
            </a:r>
            <a:r>
              <a:rPr lang="en-US" dirty="0" err="1"/>
              <a:t>nilotinib</a:t>
            </a:r>
            <a:r>
              <a:rPr lang="en-US" dirty="0" smtClean="0"/>
              <a:t>) 200mg (</a:t>
            </a:r>
            <a:r>
              <a:rPr lang="en-US" dirty="0" err="1" smtClean="0"/>
              <a:t>cont</a:t>
            </a:r>
            <a:r>
              <a:rPr lang="en-US" dirty="0" smtClean="0"/>
              <a:t>)</a:t>
            </a:r>
            <a:endParaRPr lang="en-US" dirty="0"/>
          </a:p>
        </p:txBody>
      </p:sp>
      <p:sp>
        <p:nvSpPr>
          <p:cNvPr id="8"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Reference: </a:t>
            </a:r>
            <a:r>
              <a:rPr lang="en-US" dirty="0" err="1" smtClean="0"/>
              <a:t>Tasigna</a:t>
            </a:r>
            <a:r>
              <a:rPr lang="en-US" dirty="0" smtClean="0"/>
              <a:t> (</a:t>
            </a:r>
            <a:r>
              <a:rPr lang="en-US" dirty="0" err="1" smtClean="0"/>
              <a:t>nilotinib</a:t>
            </a:r>
            <a:r>
              <a:rPr lang="en-US" dirty="0"/>
              <a:t>) </a:t>
            </a:r>
            <a:r>
              <a:rPr lang="en-US" dirty="0" smtClean="0"/>
              <a:t>200mg </a:t>
            </a:r>
            <a:r>
              <a:rPr lang="en-US" dirty="0"/>
              <a:t>Product Information October </a:t>
            </a:r>
            <a:r>
              <a:rPr lang="en-US" dirty="0" smtClean="0"/>
              <a:t>2018</a:t>
            </a:r>
            <a:endParaRPr lang="en-US" sz="700" dirty="0"/>
          </a:p>
        </p:txBody>
      </p:sp>
    </p:spTree>
    <p:extLst>
      <p:ext uri="{BB962C8B-B14F-4D97-AF65-F5344CB8AC3E}">
        <p14:creationId xmlns:p14="http://schemas.microsoft.com/office/powerpoint/2010/main" val="60555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0842" y="1145244"/>
            <a:ext cx="8678413" cy="5033963"/>
          </a:xfrm>
        </p:spPr>
        <p:txBody>
          <a:bodyPr rIns="0"/>
          <a:lstStyle/>
          <a:p>
            <a:pPr marL="0" indent="0">
              <a:lnSpc>
                <a:spcPct val="100000"/>
              </a:lnSpc>
              <a:spcBef>
                <a:spcPts val="0"/>
              </a:spcBef>
              <a:spcAft>
                <a:spcPts val="600"/>
              </a:spcAft>
              <a:buNone/>
            </a:pPr>
            <a:r>
              <a:rPr lang="en-US" sz="1400" b="1" dirty="0" smtClean="0"/>
              <a:t>Warnings </a:t>
            </a:r>
            <a:r>
              <a:rPr lang="en-US" sz="1400" b="1" dirty="0"/>
              <a:t>and precautions: </a:t>
            </a:r>
            <a:r>
              <a:rPr lang="en-US" sz="1400" dirty="0" smtClean="0">
                <a:sym typeface="Symbol" panose="05050102010706020507" pitchFamily="18" charset="2"/>
              </a:rPr>
              <a:t></a:t>
            </a:r>
            <a:r>
              <a:rPr lang="en-US" sz="1400" dirty="0">
                <a:sym typeface="Symbol" panose="05050102010706020507" pitchFamily="18" charset="2"/>
              </a:rPr>
              <a:t>It is recommended that the lipid profiles be determined before initiating treatment with TASIGNA, assessed at month 3 and 6 after initiating therapy, and at least yearly during chronic therapy. If a HMG-CoA reductase inhibitor (a lipid lowering agent) is needed, refer to section 8 Interactions, before starting treatment since certain HMG-CoA reductase inhibitors are metabolized by the CYP3A4 pathway. Blood glucose levels should be assessed before initiating treatment with TASIGNA and monitored during treatment. If test results warrant therapy, physicians should follow their local standards of practice and treatment guidelines. Test for hepatitis B infection before initiating treatment with TASIGNA. In patients with positive hepatitis B serology (including those with active disease) and for patients who test positive for hepatitis B infection during treatment, consult experts before initiating treatment. Closely monitor for signs and symptoms of active hepatitis B infection in carriers of hepatitis B virus throughout therapy and for several months following termination of therapy. Must not be taken with food. Eligible patients who are confirmed to express the typical BCR-ABL transcripts, can be considered for treatment discontinuation. Monitoring of BCR-ABL transcript levels in patients eligible for treatment discontinuation must be performed with a quantitative diagnostic test validated to measure molecular response levels with a sensitivity of at least MR4.5. BCR-ABL transcript levels must be assessed prior to and during treatment discontinuation. Frequent monitoring of BCR-ABL transcript levels and </a:t>
            </a:r>
            <a:r>
              <a:rPr lang="en-US" sz="1400" dirty="0" err="1">
                <a:sym typeface="Symbol" panose="05050102010706020507" pitchFamily="18" charset="2"/>
              </a:rPr>
              <a:t>completeblood</a:t>
            </a:r>
            <a:r>
              <a:rPr lang="en-US" sz="1400" dirty="0">
                <a:sym typeface="Symbol" panose="05050102010706020507" pitchFamily="18" charset="2"/>
              </a:rPr>
              <a:t> count with differential is required to detect possible loss of remission. Avoid grapefruit juice and other foods that are known to inhibit CYP3A4.Caution in patients with hepatic impairment. Caution in patients with previous history of pancreatitis. Interrupt treatment in case of lipase elevations accompanied by abdominal symptoms. The bioavailability of </a:t>
            </a:r>
            <a:r>
              <a:rPr lang="en-US" sz="1400" dirty="0" err="1">
                <a:sym typeface="Symbol" panose="05050102010706020507" pitchFamily="18" charset="2"/>
              </a:rPr>
              <a:t>nilotinib</a:t>
            </a:r>
            <a:r>
              <a:rPr lang="en-US" sz="1400" dirty="0">
                <a:sym typeface="Symbol" panose="05050102010706020507" pitchFamily="18" charset="2"/>
              </a:rPr>
              <a:t> might be reduced in patients with total gastrectomy. Due to possible occurrence of tumor lysis syndrome, correction of clinically significant dehydration and treatment of high uric acid levels are recommended prior TASIGNA </a:t>
            </a:r>
            <a:r>
              <a:rPr lang="en-US" sz="1400" dirty="0" err="1">
                <a:sym typeface="Symbol" panose="05050102010706020507" pitchFamily="18" charset="2"/>
              </a:rPr>
              <a:t>administration.Not</a:t>
            </a:r>
            <a:r>
              <a:rPr lang="en-US" sz="1400" dirty="0">
                <a:sym typeface="Symbol" panose="05050102010706020507" pitchFamily="18" charset="2"/>
              </a:rPr>
              <a:t> recommended in patients with rare hereditary problems of galactose intolerance, of severe lactase deficiency or of glucose-galactose malabsorption. </a:t>
            </a:r>
          </a:p>
        </p:txBody>
      </p:sp>
      <p:sp>
        <p:nvSpPr>
          <p:cNvPr id="7" name="Title 2"/>
          <p:cNvSpPr>
            <a:spLocks noGrp="1"/>
          </p:cNvSpPr>
          <p:nvPr>
            <p:ph type="title"/>
          </p:nvPr>
        </p:nvSpPr>
        <p:spPr>
          <a:xfrm>
            <a:off x="228600" y="-4481"/>
            <a:ext cx="8686800" cy="876019"/>
          </a:xfrm>
        </p:spPr>
        <p:txBody>
          <a:bodyPr/>
          <a:lstStyle/>
          <a:p>
            <a:r>
              <a:rPr lang="en-US" dirty="0"/>
              <a:t>Important Safety Information </a:t>
            </a:r>
            <a:r>
              <a:rPr lang="en-US" dirty="0" smtClean="0"/>
              <a:t>About</a:t>
            </a:r>
            <a:br>
              <a:rPr lang="en-US" dirty="0" smtClean="0"/>
            </a:br>
            <a:r>
              <a:rPr lang="en-US" dirty="0" smtClean="0"/>
              <a:t>TASIGNA</a:t>
            </a:r>
            <a:r>
              <a:rPr lang="en-US" baseline="30000" dirty="0"/>
              <a:t>®</a:t>
            </a:r>
            <a:r>
              <a:rPr lang="en-US" dirty="0"/>
              <a:t> (</a:t>
            </a:r>
            <a:r>
              <a:rPr lang="en-US" dirty="0" err="1"/>
              <a:t>nilotinib</a:t>
            </a:r>
            <a:r>
              <a:rPr lang="en-US" dirty="0" smtClean="0"/>
              <a:t>) 200mg (</a:t>
            </a:r>
            <a:r>
              <a:rPr lang="en-US" dirty="0" err="1" smtClean="0"/>
              <a:t>cont</a:t>
            </a:r>
            <a:r>
              <a:rPr lang="en-US" dirty="0" smtClean="0"/>
              <a:t>)</a:t>
            </a:r>
            <a:endParaRPr lang="en-US" dirty="0"/>
          </a:p>
        </p:txBody>
      </p:sp>
      <p:sp>
        <p:nvSpPr>
          <p:cNvPr id="8"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Reference: </a:t>
            </a:r>
            <a:r>
              <a:rPr lang="en-US" dirty="0" err="1" smtClean="0"/>
              <a:t>Tasigna</a:t>
            </a:r>
            <a:r>
              <a:rPr lang="en-US" dirty="0" smtClean="0"/>
              <a:t> (</a:t>
            </a:r>
            <a:r>
              <a:rPr lang="en-US" dirty="0" err="1" smtClean="0"/>
              <a:t>nilotinib</a:t>
            </a:r>
            <a:r>
              <a:rPr lang="en-US" dirty="0"/>
              <a:t>) </a:t>
            </a:r>
            <a:r>
              <a:rPr lang="en-US" dirty="0" smtClean="0"/>
              <a:t>200mg </a:t>
            </a:r>
            <a:r>
              <a:rPr lang="en-US" dirty="0"/>
              <a:t>Product Information October </a:t>
            </a:r>
            <a:r>
              <a:rPr lang="en-US" dirty="0" smtClean="0"/>
              <a:t>2018</a:t>
            </a:r>
            <a:endParaRPr lang="en-US" sz="700" dirty="0"/>
          </a:p>
        </p:txBody>
      </p:sp>
    </p:spTree>
    <p:extLst>
      <p:ext uri="{BB962C8B-B14F-4D97-AF65-F5344CB8AC3E}">
        <p14:creationId xmlns:p14="http://schemas.microsoft.com/office/powerpoint/2010/main" val="229477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0842" y="1145244"/>
            <a:ext cx="8678413" cy="5033963"/>
          </a:xfrm>
        </p:spPr>
        <p:txBody>
          <a:bodyPr rIns="0"/>
          <a:lstStyle/>
          <a:p>
            <a:pPr marL="0" indent="0">
              <a:lnSpc>
                <a:spcPct val="100000"/>
              </a:lnSpc>
              <a:spcBef>
                <a:spcPts val="0"/>
              </a:spcBef>
              <a:spcAft>
                <a:spcPts val="600"/>
              </a:spcAft>
              <a:buNone/>
            </a:pPr>
            <a:r>
              <a:rPr lang="en-US" sz="1400" b="1" dirty="0" smtClean="0"/>
              <a:t>Pregnancy</a:t>
            </a:r>
            <a:r>
              <a:rPr lang="en-US" sz="1400" b="1" dirty="0"/>
              <a:t>:</a:t>
            </a:r>
            <a:r>
              <a:rPr lang="en-US" sz="1400" dirty="0"/>
              <a:t> </a:t>
            </a:r>
            <a:r>
              <a:rPr lang="en-US" sz="1400" b="1" dirty="0">
                <a:sym typeface="Symbol" panose="05050102010706020507" pitchFamily="18" charset="2"/>
              </a:rPr>
              <a:t></a:t>
            </a:r>
            <a:r>
              <a:rPr lang="en-US" sz="1400" dirty="0"/>
              <a:t>Women of child-bearing potential must use highly effective method of contraception while receiving TASIGNA and for up to 2 weeks after ending treatment. </a:t>
            </a:r>
            <a:r>
              <a:rPr lang="en-US" sz="1400" dirty="0">
                <a:sym typeface="Symbol" panose="05050102010706020507" pitchFamily="18" charset="2"/>
              </a:rPr>
              <a:t></a:t>
            </a:r>
            <a:r>
              <a:rPr lang="en-US" sz="1400" dirty="0"/>
              <a:t>Should not be used during pregnancy unless clearly necessary.</a:t>
            </a:r>
          </a:p>
          <a:p>
            <a:pPr marL="0" indent="0">
              <a:lnSpc>
                <a:spcPct val="100000"/>
              </a:lnSpc>
              <a:spcBef>
                <a:spcPts val="0"/>
              </a:spcBef>
              <a:spcAft>
                <a:spcPts val="600"/>
              </a:spcAft>
              <a:buNone/>
            </a:pPr>
            <a:r>
              <a:rPr lang="en-US" sz="1400" b="1" dirty="0"/>
              <a:t>Breast-feeding: </a:t>
            </a:r>
            <a:r>
              <a:rPr lang="en-US" sz="1400" dirty="0">
                <a:sym typeface="Symbol" panose="05050102010706020507" pitchFamily="18" charset="2"/>
              </a:rPr>
              <a:t></a:t>
            </a:r>
            <a:r>
              <a:rPr lang="en-US" sz="1400" dirty="0"/>
              <a:t>Breast-feeding is not recommended.</a:t>
            </a:r>
          </a:p>
          <a:p>
            <a:pPr marL="0" indent="0">
              <a:lnSpc>
                <a:spcPct val="100000"/>
              </a:lnSpc>
              <a:spcBef>
                <a:spcPts val="0"/>
              </a:spcBef>
              <a:spcAft>
                <a:spcPts val="600"/>
              </a:spcAft>
              <a:buNone/>
            </a:pPr>
            <a:endParaRPr lang="en-US" sz="1400" dirty="0">
              <a:sym typeface="Symbol" panose="05050102010706020507" pitchFamily="18" charset="2"/>
            </a:endParaRPr>
          </a:p>
        </p:txBody>
      </p:sp>
      <p:sp>
        <p:nvSpPr>
          <p:cNvPr id="7" name="Title 2"/>
          <p:cNvSpPr>
            <a:spLocks noGrp="1"/>
          </p:cNvSpPr>
          <p:nvPr>
            <p:ph type="title"/>
          </p:nvPr>
        </p:nvSpPr>
        <p:spPr>
          <a:xfrm>
            <a:off x="228600" y="-4481"/>
            <a:ext cx="8686800" cy="876019"/>
          </a:xfrm>
        </p:spPr>
        <p:txBody>
          <a:bodyPr/>
          <a:lstStyle/>
          <a:p>
            <a:r>
              <a:rPr lang="en-US" dirty="0"/>
              <a:t>Important Safety Information </a:t>
            </a:r>
            <a:r>
              <a:rPr lang="en-US" dirty="0" smtClean="0"/>
              <a:t>About</a:t>
            </a:r>
            <a:br>
              <a:rPr lang="en-US" dirty="0" smtClean="0"/>
            </a:br>
            <a:r>
              <a:rPr lang="en-US" dirty="0" smtClean="0"/>
              <a:t>TASIGNA</a:t>
            </a:r>
            <a:r>
              <a:rPr lang="en-US" baseline="30000" dirty="0"/>
              <a:t>®</a:t>
            </a:r>
            <a:r>
              <a:rPr lang="en-US" dirty="0"/>
              <a:t> (</a:t>
            </a:r>
            <a:r>
              <a:rPr lang="en-US" dirty="0" err="1"/>
              <a:t>nilotinib</a:t>
            </a:r>
            <a:r>
              <a:rPr lang="en-US" dirty="0" smtClean="0"/>
              <a:t>) 200mg (</a:t>
            </a:r>
            <a:r>
              <a:rPr lang="en-US" dirty="0" err="1" smtClean="0"/>
              <a:t>cont</a:t>
            </a:r>
            <a:r>
              <a:rPr lang="en-US" dirty="0" smtClean="0"/>
              <a:t>)</a:t>
            </a:r>
            <a:endParaRPr lang="en-US" dirty="0"/>
          </a:p>
        </p:txBody>
      </p:sp>
      <p:sp>
        <p:nvSpPr>
          <p:cNvPr id="8"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Reference: </a:t>
            </a:r>
            <a:r>
              <a:rPr lang="en-US" dirty="0" err="1" smtClean="0"/>
              <a:t>Tasigna</a:t>
            </a:r>
            <a:r>
              <a:rPr lang="en-US" dirty="0" smtClean="0"/>
              <a:t> (</a:t>
            </a:r>
            <a:r>
              <a:rPr lang="en-US" dirty="0" err="1" smtClean="0"/>
              <a:t>nilotinib</a:t>
            </a:r>
            <a:r>
              <a:rPr lang="en-US" dirty="0"/>
              <a:t>) </a:t>
            </a:r>
            <a:r>
              <a:rPr lang="en-US" dirty="0" smtClean="0"/>
              <a:t>200mg </a:t>
            </a:r>
            <a:r>
              <a:rPr lang="en-US" dirty="0"/>
              <a:t>Product Information October </a:t>
            </a:r>
            <a:r>
              <a:rPr lang="en-US" dirty="0" smtClean="0"/>
              <a:t>2018</a:t>
            </a:r>
            <a:endParaRPr lang="en-US" sz="700" dirty="0"/>
          </a:p>
        </p:txBody>
      </p:sp>
    </p:spTree>
    <p:extLst>
      <p:ext uri="{BB962C8B-B14F-4D97-AF65-F5344CB8AC3E}">
        <p14:creationId xmlns:p14="http://schemas.microsoft.com/office/powerpoint/2010/main" val="28943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0842" y="1145244"/>
            <a:ext cx="8678413" cy="5033963"/>
          </a:xfrm>
        </p:spPr>
        <p:txBody>
          <a:bodyPr rIns="0"/>
          <a:lstStyle/>
          <a:p>
            <a:pPr marL="0" indent="0">
              <a:lnSpc>
                <a:spcPct val="100000"/>
              </a:lnSpc>
              <a:spcBef>
                <a:spcPts val="0"/>
              </a:spcBef>
              <a:spcAft>
                <a:spcPts val="600"/>
              </a:spcAft>
              <a:buNone/>
            </a:pPr>
            <a:r>
              <a:rPr lang="en-US" sz="1400" b="1" dirty="0"/>
              <a:t>Interactions: </a:t>
            </a:r>
            <a:r>
              <a:rPr lang="en-US" sz="1400" dirty="0">
                <a:sym typeface="Symbol" panose="05050102010706020507" pitchFamily="18" charset="2"/>
              </a:rPr>
              <a:t></a:t>
            </a:r>
            <a:r>
              <a:rPr lang="en-US" sz="1400" dirty="0"/>
              <a:t>Avoid in patients</a:t>
            </a:r>
            <a:r>
              <a:rPr lang="en-US" sz="1400" b="1" dirty="0"/>
              <a:t> </a:t>
            </a:r>
            <a:r>
              <a:rPr lang="en-US" sz="1400" dirty="0"/>
              <a:t>treated with medicines known to prolong the QT interval (e.g., chloroquine, methadone, halofantrine, clarithromycin, haloperidol, moxifloxacin, bepridil, pimozide). </a:t>
            </a:r>
            <a:r>
              <a:rPr lang="en-US" sz="1400" dirty="0">
                <a:sym typeface="Symbol" panose="05050102010706020507" pitchFamily="18" charset="2"/>
              </a:rPr>
              <a:t></a:t>
            </a:r>
            <a:r>
              <a:rPr lang="en-US" sz="1400" dirty="0"/>
              <a:t>Avoid in patients</a:t>
            </a:r>
            <a:r>
              <a:rPr lang="en-US" sz="1400" b="1" dirty="0"/>
              <a:t> </a:t>
            </a:r>
            <a:r>
              <a:rPr lang="en-US" sz="1400" dirty="0"/>
              <a:t>treated with anti-arrhythmic medicines (e.g. amiodarone, disopyramide, procainamide, quinidine, sotalol). </a:t>
            </a:r>
            <a:r>
              <a:rPr lang="en-US" sz="1400" dirty="0">
                <a:sym typeface="Symbol" panose="05050102010706020507" pitchFamily="18" charset="2"/>
              </a:rPr>
              <a:t></a:t>
            </a:r>
            <a:r>
              <a:rPr lang="en-US" sz="1400" dirty="0"/>
              <a:t>Avoid administration of strong CYP3A4 inhibitors (e.g. ketoconazole, ritonavir, itraconazole, voriconazole, telithromycin). </a:t>
            </a:r>
            <a:r>
              <a:rPr lang="en-US" sz="1400" dirty="0">
                <a:sym typeface="Symbol" panose="05050102010706020507" pitchFamily="18" charset="2"/>
              </a:rPr>
              <a:t></a:t>
            </a:r>
            <a:r>
              <a:rPr lang="en-US" sz="1400" dirty="0"/>
              <a:t>Caution with CYP3A4 inducers (e.g., phenytoin, rifampicin, carbamazepine, phenobarbital, or St. John’s Wort). </a:t>
            </a:r>
            <a:r>
              <a:rPr lang="en-US" sz="1400" dirty="0">
                <a:sym typeface="Symbol" panose="05050102010706020507" pitchFamily="18" charset="2"/>
              </a:rPr>
              <a:t></a:t>
            </a:r>
            <a:r>
              <a:rPr lang="en-US" sz="1400" dirty="0"/>
              <a:t>TASIGNA may be used concurrently with esomeprazole or other proton pump inhibitors. </a:t>
            </a:r>
            <a:r>
              <a:rPr lang="en-US" sz="1400" dirty="0">
                <a:sym typeface="Symbol" panose="05050102010706020507" pitchFamily="18" charset="2"/>
              </a:rPr>
              <a:t></a:t>
            </a:r>
            <a:r>
              <a:rPr lang="en-US" sz="1400" dirty="0"/>
              <a:t>TASIGNA can be used concurrently with warfarin. </a:t>
            </a:r>
            <a:r>
              <a:rPr lang="en-US" sz="1400" dirty="0">
                <a:sym typeface="Symbol" panose="05050102010706020507" pitchFamily="18" charset="2"/>
              </a:rPr>
              <a:t></a:t>
            </a:r>
            <a:r>
              <a:rPr lang="en-US" sz="1400" dirty="0"/>
              <a:t>Caution with medicines that affect P-glycoprotein. </a:t>
            </a:r>
            <a:r>
              <a:rPr lang="en-US" sz="1400" dirty="0">
                <a:sym typeface="Symbol" panose="05050102010706020507" pitchFamily="18" charset="2"/>
              </a:rPr>
              <a:t></a:t>
            </a:r>
            <a:r>
              <a:rPr lang="en-US" sz="1400" dirty="0"/>
              <a:t>Nilotinib is a moderate CYP3A4 inhibitor. The systemic exposure of other drugs primarily metabolized by CYP3A4 (e.g. certain HMG-CoA reductase inhibitors) may be increased when co-administered with nilotinib. Appropriate monitoring and dose adjustment may be necessary for drugs that are CYP3A4 substrates and have a narrow therapeutic index (including but not limited to alfentanil, cyclosporine, dihydroergotamine, ergotamine, fentanyl, sirolimus and tacrolimus) when co-administered with nilotinib. </a:t>
            </a:r>
            <a:r>
              <a:rPr lang="en-US" sz="1400" dirty="0">
                <a:sym typeface="Symbol" panose="05050102010706020507" pitchFamily="18" charset="2"/>
              </a:rPr>
              <a:t></a:t>
            </a:r>
            <a:r>
              <a:rPr lang="en-US" sz="1400" dirty="0"/>
              <a:t>Avoid grapefruit juice and other foods that are known to inhibit CYP3A4. </a:t>
            </a:r>
            <a:r>
              <a:rPr lang="en-US" sz="1400" dirty="0">
                <a:sym typeface="Symbol" panose="05050102010706020507" pitchFamily="18" charset="2"/>
              </a:rPr>
              <a:t></a:t>
            </a:r>
            <a:r>
              <a:rPr lang="en-US" sz="1400" dirty="0"/>
              <a:t>In concurrent use: the H2 blocker (e.g. famotidine) may be administered approximately 10 hours before and approximately 2 hours after TASIGNA dose; antacids (e.g., aluminum hydroxide, magnesium hydroxide, simethicone) may be administered approximately 2 hours before or approximately 2 hours after TASIGNA dose.</a:t>
            </a:r>
          </a:p>
          <a:p>
            <a:pPr marL="0" indent="0">
              <a:lnSpc>
                <a:spcPct val="100000"/>
              </a:lnSpc>
              <a:spcBef>
                <a:spcPts val="0"/>
              </a:spcBef>
              <a:spcAft>
                <a:spcPts val="600"/>
              </a:spcAft>
              <a:buNone/>
            </a:pPr>
            <a:r>
              <a:rPr lang="en-US" sz="1400" b="1" dirty="0"/>
              <a:t>Adverse drug reactions: </a:t>
            </a:r>
            <a:endParaRPr lang="en-US" sz="1400" dirty="0"/>
          </a:p>
          <a:p>
            <a:pPr marL="0" indent="0">
              <a:lnSpc>
                <a:spcPct val="100000"/>
              </a:lnSpc>
              <a:spcBef>
                <a:spcPts val="0"/>
              </a:spcBef>
              <a:spcAft>
                <a:spcPts val="600"/>
              </a:spcAft>
              <a:buNone/>
            </a:pPr>
            <a:r>
              <a:rPr lang="en-US" sz="1400" b="1" dirty="0"/>
              <a:t>Very </a:t>
            </a:r>
            <a:r>
              <a:rPr lang="en-US" sz="1400" b="1" dirty="0" smtClean="0"/>
              <a:t>common</a:t>
            </a:r>
            <a:r>
              <a:rPr lang="en-US" sz="1400" dirty="0" smtClean="0"/>
              <a:t>: </a:t>
            </a:r>
            <a:r>
              <a:rPr lang="en-US" sz="1400" dirty="0"/>
              <a:t>headache, nausea, constipation, vomiting, abdominal pain upper, rash, pruritus, alopecia, myalgia, arthralgia, fatigue, myelosuppression (thrombocytopenia, neutropenia, anaemia), hypophosphataemia (including blood phosphorus decreased), hyperbilirubinaemia (including blood bilirubin increased), alanine aminotransferase increased, aspartate aminotransferase increased, lipase increased, lipoprotein cholesterol (including low density and high density) increased, total cholesterol increased, blood triglycerides increased, musculoskeletal pain, myalgia, pain in extremity, arthralgia, bone pain and spinal pain upon discontinuing treatment with TASIGNA.</a:t>
            </a:r>
          </a:p>
          <a:p>
            <a:pPr marL="0" indent="0">
              <a:lnSpc>
                <a:spcPct val="100000"/>
              </a:lnSpc>
              <a:spcBef>
                <a:spcPts val="0"/>
              </a:spcBef>
              <a:spcAft>
                <a:spcPts val="600"/>
              </a:spcAft>
              <a:buNone/>
            </a:pPr>
            <a:endParaRPr lang="en-US" sz="1400" dirty="0"/>
          </a:p>
        </p:txBody>
      </p:sp>
      <p:sp>
        <p:nvSpPr>
          <p:cNvPr id="7" name="Title 2"/>
          <p:cNvSpPr>
            <a:spLocks noGrp="1"/>
          </p:cNvSpPr>
          <p:nvPr>
            <p:ph type="title"/>
          </p:nvPr>
        </p:nvSpPr>
        <p:spPr>
          <a:xfrm>
            <a:off x="228600" y="-4481"/>
            <a:ext cx="8686800" cy="876019"/>
          </a:xfrm>
        </p:spPr>
        <p:txBody>
          <a:bodyPr/>
          <a:lstStyle/>
          <a:p>
            <a:r>
              <a:rPr lang="en-US" dirty="0"/>
              <a:t>Important Safety Information </a:t>
            </a:r>
            <a:r>
              <a:rPr lang="en-US" dirty="0" smtClean="0"/>
              <a:t>About</a:t>
            </a:r>
            <a:br>
              <a:rPr lang="en-US" dirty="0" smtClean="0"/>
            </a:br>
            <a:r>
              <a:rPr lang="en-US" dirty="0" smtClean="0"/>
              <a:t>TASIGNA</a:t>
            </a:r>
            <a:r>
              <a:rPr lang="en-US" baseline="30000" dirty="0"/>
              <a:t>®</a:t>
            </a:r>
            <a:r>
              <a:rPr lang="en-US" dirty="0"/>
              <a:t> (</a:t>
            </a:r>
            <a:r>
              <a:rPr lang="en-US" dirty="0" err="1"/>
              <a:t>nilotinib</a:t>
            </a:r>
            <a:r>
              <a:rPr lang="en-US" dirty="0" smtClean="0"/>
              <a:t>) 200mg (</a:t>
            </a:r>
            <a:r>
              <a:rPr lang="en-US" dirty="0" err="1" smtClean="0"/>
              <a:t>cont</a:t>
            </a:r>
            <a:r>
              <a:rPr lang="en-US" dirty="0" smtClean="0"/>
              <a:t>)</a:t>
            </a:r>
            <a:endParaRPr lang="en-US" dirty="0"/>
          </a:p>
        </p:txBody>
      </p:sp>
      <p:sp>
        <p:nvSpPr>
          <p:cNvPr id="8"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Reference: </a:t>
            </a:r>
            <a:r>
              <a:rPr lang="en-US" dirty="0" err="1" smtClean="0"/>
              <a:t>Tasigna</a:t>
            </a:r>
            <a:r>
              <a:rPr lang="en-US" dirty="0" smtClean="0"/>
              <a:t> (</a:t>
            </a:r>
            <a:r>
              <a:rPr lang="en-US" dirty="0" err="1" smtClean="0"/>
              <a:t>nilotinib</a:t>
            </a:r>
            <a:r>
              <a:rPr lang="en-US" dirty="0"/>
              <a:t>) </a:t>
            </a:r>
            <a:r>
              <a:rPr lang="en-US" dirty="0" smtClean="0"/>
              <a:t>200mg </a:t>
            </a:r>
            <a:r>
              <a:rPr lang="en-US" dirty="0"/>
              <a:t>Product Information October </a:t>
            </a:r>
            <a:r>
              <a:rPr lang="en-US" dirty="0" smtClean="0"/>
              <a:t>2018</a:t>
            </a:r>
            <a:endParaRPr lang="en-US" sz="700" dirty="0"/>
          </a:p>
        </p:txBody>
      </p:sp>
    </p:spTree>
    <p:extLst>
      <p:ext uri="{BB962C8B-B14F-4D97-AF65-F5344CB8AC3E}">
        <p14:creationId xmlns:p14="http://schemas.microsoft.com/office/powerpoint/2010/main" val="20724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0842" y="1145244"/>
            <a:ext cx="8678413" cy="5033963"/>
          </a:xfrm>
        </p:spPr>
        <p:txBody>
          <a:bodyPr rIns="0"/>
          <a:lstStyle/>
          <a:p>
            <a:pPr marL="0" indent="0">
              <a:lnSpc>
                <a:spcPct val="100000"/>
              </a:lnSpc>
              <a:spcBef>
                <a:spcPts val="0"/>
              </a:spcBef>
              <a:spcAft>
                <a:spcPts val="600"/>
              </a:spcAft>
              <a:buNone/>
            </a:pPr>
            <a:r>
              <a:rPr lang="en-US" sz="1400" b="1" dirty="0"/>
              <a:t>Adverse drug reactions (continued): </a:t>
            </a:r>
            <a:endParaRPr lang="en-US" sz="1400" dirty="0"/>
          </a:p>
          <a:p>
            <a:pPr marL="0" indent="0">
              <a:lnSpc>
                <a:spcPct val="100000"/>
              </a:lnSpc>
              <a:spcBef>
                <a:spcPts val="0"/>
              </a:spcBef>
              <a:spcAft>
                <a:spcPts val="600"/>
              </a:spcAft>
              <a:buNone/>
            </a:pPr>
            <a:r>
              <a:rPr lang="en-US" sz="1400" b="1" dirty="0" smtClean="0"/>
              <a:t>Common:</a:t>
            </a:r>
            <a:r>
              <a:rPr lang="en-US" sz="1400" dirty="0" smtClean="0"/>
              <a:t> </a:t>
            </a:r>
            <a:r>
              <a:rPr lang="en-US" sz="1400" dirty="0"/>
              <a:t>folliculitis, upper respiratory tract infection (including pharyngitis, nasopharyngitis, rhinitis), skin papilloma, leukopenia, eosinophilia, febrile neutropenia, pancytopenia, lymphopenia, anorexia, electrolyte imbalance (including hypomagnesaemia, hyper/hypokalaemia, hyponatraemia, hyper/hypocalcaemia, hyperphosphataemia), diabetes mellitus, hyperglycaemia, hypercholesterolaemia, hyperlipidaemia, hypertriglyceridaemia, decreased appetite, depression, insomnia, anxiety, dizziness, peripheral neuropathy, hypoaesthesia, paraesthesia, eye haemorrhage, periorbital oedema, eye pruritus, conjunctivitis, dry eye (including xerophthalmia), vertigo, angina pectoris, arrhythmia (including atrioventricular block, cardiac flutter, extrasystoles, atrial fibrillation, tachycardia, bradycardia), palpitations, electrocardiogram QT prolonged, hypertension, flushing, dyspnoea, dyspnoea exertional, epistaxis, cough, dysphonia, abdominal pain, diarrhoea, pancreatitis, abdominal discomfort/distension, dyspepsia, dysgeusia, flatulence, hepatic function abnormal, night sweats, eczema, urticaria, hyperhidrosis, contusion, acne, dermatitis (including allergic exfoliative and acneiform), muscle spasms, bone pain, pain in extremity, musculoskeletal chest pain, musculoskeletal pain, back pain, neck pain, flank pain, muscular weakness, pollakiuria, asthenia, oedema peripheral, pyrexia, chest pain (including non-cardiac chest pain), pain, chest discomfort, malaise, haemoglobin decreased, blood amylase increased, gamma-glutamyltransferase increased, blood creatine phosphokinase increased, blood alkaline phosphatase increased, blood insulin increased, weight decreased, weight increased, globulins decreased.</a:t>
            </a:r>
          </a:p>
          <a:p>
            <a:pPr marL="0" indent="0">
              <a:lnSpc>
                <a:spcPct val="100000"/>
              </a:lnSpc>
              <a:spcBef>
                <a:spcPts val="0"/>
              </a:spcBef>
              <a:spcAft>
                <a:spcPts val="600"/>
              </a:spcAft>
              <a:buNone/>
            </a:pPr>
            <a:endParaRPr lang="en-US" sz="1400" dirty="0"/>
          </a:p>
        </p:txBody>
      </p:sp>
      <p:sp>
        <p:nvSpPr>
          <p:cNvPr id="7" name="Title 2"/>
          <p:cNvSpPr>
            <a:spLocks noGrp="1"/>
          </p:cNvSpPr>
          <p:nvPr>
            <p:ph type="title"/>
          </p:nvPr>
        </p:nvSpPr>
        <p:spPr>
          <a:xfrm>
            <a:off x="228600" y="-4481"/>
            <a:ext cx="8686800" cy="876019"/>
          </a:xfrm>
        </p:spPr>
        <p:txBody>
          <a:bodyPr/>
          <a:lstStyle/>
          <a:p>
            <a:r>
              <a:rPr lang="en-US" dirty="0"/>
              <a:t>Important Safety Information </a:t>
            </a:r>
            <a:r>
              <a:rPr lang="en-US" dirty="0" smtClean="0"/>
              <a:t>About</a:t>
            </a:r>
            <a:br>
              <a:rPr lang="en-US" dirty="0" smtClean="0"/>
            </a:br>
            <a:r>
              <a:rPr lang="en-US" dirty="0" smtClean="0"/>
              <a:t>TASIGNA</a:t>
            </a:r>
            <a:r>
              <a:rPr lang="en-US" baseline="30000" dirty="0"/>
              <a:t>®</a:t>
            </a:r>
            <a:r>
              <a:rPr lang="en-US" dirty="0"/>
              <a:t> (</a:t>
            </a:r>
            <a:r>
              <a:rPr lang="en-US" dirty="0" err="1"/>
              <a:t>nilotinib</a:t>
            </a:r>
            <a:r>
              <a:rPr lang="en-US" dirty="0" smtClean="0"/>
              <a:t>) 200mg (</a:t>
            </a:r>
            <a:r>
              <a:rPr lang="en-US" dirty="0" err="1" smtClean="0"/>
              <a:t>cont</a:t>
            </a:r>
            <a:r>
              <a:rPr lang="en-US" dirty="0" smtClean="0"/>
              <a:t>)</a:t>
            </a:r>
            <a:endParaRPr lang="en-US" dirty="0"/>
          </a:p>
        </p:txBody>
      </p:sp>
      <p:sp>
        <p:nvSpPr>
          <p:cNvPr id="8"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Reference: </a:t>
            </a:r>
            <a:r>
              <a:rPr lang="en-US" dirty="0" err="1" smtClean="0"/>
              <a:t>Tasigna</a:t>
            </a:r>
            <a:r>
              <a:rPr lang="en-US" dirty="0" smtClean="0"/>
              <a:t> (</a:t>
            </a:r>
            <a:r>
              <a:rPr lang="en-US" dirty="0" err="1" smtClean="0"/>
              <a:t>nilotinib</a:t>
            </a:r>
            <a:r>
              <a:rPr lang="en-US" dirty="0"/>
              <a:t>) </a:t>
            </a:r>
            <a:r>
              <a:rPr lang="en-US" dirty="0" smtClean="0"/>
              <a:t>200mg </a:t>
            </a:r>
            <a:r>
              <a:rPr lang="en-US" dirty="0"/>
              <a:t>Product Information October </a:t>
            </a:r>
            <a:r>
              <a:rPr lang="en-US" dirty="0" smtClean="0"/>
              <a:t>2018</a:t>
            </a:r>
            <a:endParaRPr lang="en-US" sz="700" dirty="0"/>
          </a:p>
        </p:txBody>
      </p:sp>
    </p:spTree>
    <p:extLst>
      <p:ext uri="{BB962C8B-B14F-4D97-AF65-F5344CB8AC3E}">
        <p14:creationId xmlns:p14="http://schemas.microsoft.com/office/powerpoint/2010/main" val="401660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0842" y="1145244"/>
            <a:ext cx="8678413" cy="5033963"/>
          </a:xfrm>
        </p:spPr>
        <p:txBody>
          <a:bodyPr rIns="0"/>
          <a:lstStyle/>
          <a:p>
            <a:pPr marL="0" indent="0">
              <a:lnSpc>
                <a:spcPct val="100000"/>
              </a:lnSpc>
              <a:spcBef>
                <a:spcPts val="0"/>
              </a:spcBef>
              <a:spcAft>
                <a:spcPts val="600"/>
              </a:spcAft>
              <a:buNone/>
            </a:pPr>
            <a:r>
              <a:rPr lang="en-US" sz="1400" b="1" dirty="0"/>
              <a:t>Adverse drug reactions (continued): </a:t>
            </a:r>
            <a:endParaRPr lang="en-US" sz="1400" dirty="0"/>
          </a:p>
          <a:p>
            <a:pPr marL="0" indent="0">
              <a:lnSpc>
                <a:spcPct val="100000"/>
              </a:lnSpc>
              <a:spcBef>
                <a:spcPts val="0"/>
              </a:spcBef>
              <a:spcAft>
                <a:spcPts val="600"/>
              </a:spcAft>
              <a:buNone/>
            </a:pPr>
            <a:r>
              <a:rPr lang="en-US" sz="1400" b="1" dirty="0" smtClean="0"/>
              <a:t>Uncommon</a:t>
            </a:r>
            <a:r>
              <a:rPr lang="en-US" sz="1400" dirty="0" smtClean="0"/>
              <a:t>: </a:t>
            </a:r>
            <a:r>
              <a:rPr lang="en-US" sz="1400" dirty="0"/>
              <a:t>pneumonia, urinary tract infections, gastroenteritis, bronchitis, herpes virus infection, candidiasis including oral candidiasis, hyperthyroidism, hypothyroidism, gout, dehydration, increased appetite, dyslipidaemia, intracranial haemorrhage, ischaemic stroke, transient ischaemic attack, cerebral infarction, migraine, loss of consciousness (including syncope), tremor, disturbance of attention, hyperaesthesia, vision impairment, vision blurred, visual acuity reduced, eyelid oedema, photopsia, hyperaemia (scleral, conjunctival, ocular), eye irritation, conjunctival haemorrhage, cardiac failure, myocardial infarction, coronary artery disease, cardiac murmur, pleural and pericardial effusions, cyanosis, hypertensive crisis, peripheral arterial occlusive disease, intermittent claudication, arterial stenosis limb, haematoma, arteriosclerosis, pulmonary oedema, interstial lung disease, pleuric pain, pleurisy, pharyngolaryngeal pain, throat irriation, gastrointestinal haemorrhage, melena, mouth ulceration, gastroesophageal reflux, stomatitis, oesophageal pain, dry mouth, gastritis, sensitivity of teeth, hepatotoxicity, toxic hepatitis, jaundice, exfoliative rash, drug eruption, pain of skin, ecchymosis, swelling face, musculoskeletal stiffness, joint swelling, dysuria, micturation urgency, nocturia, breast pain, gynaecomastia, erectile dysfunction, face oedema (including swelling face), gravitational oedema, influenza-like illness, chills, feeling body temperature change (including feeling hot, feeling cold), blood lactate dehydrogenase increased, blood urea increased.</a:t>
            </a:r>
          </a:p>
        </p:txBody>
      </p:sp>
      <p:sp>
        <p:nvSpPr>
          <p:cNvPr id="7" name="Title 2"/>
          <p:cNvSpPr>
            <a:spLocks noGrp="1"/>
          </p:cNvSpPr>
          <p:nvPr>
            <p:ph type="title"/>
          </p:nvPr>
        </p:nvSpPr>
        <p:spPr>
          <a:xfrm>
            <a:off x="228600" y="-4481"/>
            <a:ext cx="8686800" cy="876019"/>
          </a:xfrm>
        </p:spPr>
        <p:txBody>
          <a:bodyPr/>
          <a:lstStyle/>
          <a:p>
            <a:r>
              <a:rPr lang="en-US" dirty="0"/>
              <a:t>Important Safety Information </a:t>
            </a:r>
            <a:r>
              <a:rPr lang="en-US" dirty="0" smtClean="0"/>
              <a:t>About</a:t>
            </a:r>
            <a:br>
              <a:rPr lang="en-US" dirty="0" smtClean="0"/>
            </a:br>
            <a:r>
              <a:rPr lang="en-US" dirty="0" smtClean="0"/>
              <a:t>TASIGNA</a:t>
            </a:r>
            <a:r>
              <a:rPr lang="en-US" baseline="30000" dirty="0"/>
              <a:t>®</a:t>
            </a:r>
            <a:r>
              <a:rPr lang="en-US" dirty="0"/>
              <a:t> (</a:t>
            </a:r>
            <a:r>
              <a:rPr lang="en-US" dirty="0" err="1"/>
              <a:t>nilotinib</a:t>
            </a:r>
            <a:r>
              <a:rPr lang="en-US" dirty="0" smtClean="0"/>
              <a:t>) 200mg (</a:t>
            </a:r>
            <a:r>
              <a:rPr lang="en-US" dirty="0" err="1" smtClean="0"/>
              <a:t>cont</a:t>
            </a:r>
            <a:r>
              <a:rPr lang="en-US" dirty="0" smtClean="0"/>
              <a:t>)</a:t>
            </a:r>
            <a:endParaRPr lang="en-US" dirty="0"/>
          </a:p>
        </p:txBody>
      </p:sp>
      <p:sp>
        <p:nvSpPr>
          <p:cNvPr id="8"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Reference: </a:t>
            </a:r>
            <a:r>
              <a:rPr lang="en-US" dirty="0" err="1" smtClean="0"/>
              <a:t>Tasigna</a:t>
            </a:r>
            <a:r>
              <a:rPr lang="en-US" dirty="0" smtClean="0"/>
              <a:t> (</a:t>
            </a:r>
            <a:r>
              <a:rPr lang="en-US" dirty="0" err="1" smtClean="0"/>
              <a:t>nilotinib</a:t>
            </a:r>
            <a:r>
              <a:rPr lang="en-US" dirty="0"/>
              <a:t>) </a:t>
            </a:r>
            <a:r>
              <a:rPr lang="en-US" dirty="0" smtClean="0"/>
              <a:t>200mg </a:t>
            </a:r>
            <a:r>
              <a:rPr lang="en-US" dirty="0"/>
              <a:t>Product Information October </a:t>
            </a:r>
            <a:r>
              <a:rPr lang="en-US" dirty="0" smtClean="0"/>
              <a:t>2018</a:t>
            </a:r>
            <a:endParaRPr lang="en-US" sz="700" dirty="0"/>
          </a:p>
        </p:txBody>
      </p:sp>
    </p:spTree>
    <p:extLst>
      <p:ext uri="{BB962C8B-B14F-4D97-AF65-F5344CB8AC3E}">
        <p14:creationId xmlns:p14="http://schemas.microsoft.com/office/powerpoint/2010/main" val="328865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1881" y="2490805"/>
            <a:ext cx="7427237" cy="1066046"/>
          </a:xfrm>
          <a:prstGeom prst="rect">
            <a:avLst/>
          </a:prstGeom>
          <a:solidFill>
            <a:schemeClr val="tx1"/>
          </a:solidFill>
          <a:ln>
            <a:noFill/>
          </a:ln>
          <a:effectLst>
            <a:outerShdw blurRad="203200" dist="1016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Current and emerging treatment goals for Ph+ CML</a:t>
            </a:r>
          </a:p>
        </p:txBody>
      </p:sp>
      <p:sp>
        <p:nvSpPr>
          <p:cNvPr id="14" name="Rectangle 13"/>
          <p:cNvSpPr/>
          <p:nvPr/>
        </p:nvSpPr>
        <p:spPr>
          <a:xfrm>
            <a:off x="1000995" y="3853351"/>
            <a:ext cx="7427237" cy="1066046"/>
          </a:xfrm>
          <a:prstGeom prst="rect">
            <a:avLst/>
          </a:prstGeom>
          <a:solidFill>
            <a:schemeClr val="accent2"/>
          </a:solidFill>
          <a:ln>
            <a:noFill/>
          </a:ln>
          <a:effectLst>
            <a:outerShdw blurRad="203200" dist="1016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TASIGNA</a:t>
            </a:r>
            <a:r>
              <a:rPr kumimoji="0" lang="en-US" sz="2000" b="1" i="0" u="none" strike="noStrike" kern="0" cap="none" spc="0" normalizeH="0" baseline="30000" noProof="0" dirty="0">
                <a:ln>
                  <a:noFill/>
                </a:ln>
                <a:solidFill>
                  <a:srgbClr val="FFFFFF"/>
                </a:solidFill>
                <a:effectLst/>
                <a:uLnTx/>
                <a:uFillTx/>
                <a:latin typeface="Arial" panose="020B0604020202020204"/>
                <a:ea typeface="+mn-ea"/>
                <a:cs typeface="+mn-cs"/>
              </a:rPr>
              <a:t>® </a:t>
            </a: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(nilotinib) clinical profile: Achieving deep </a:t>
            </a:r>
            <a:b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molecular response with TASIGNA following inadequate imatinib treatment or after switching from imatinib</a:t>
            </a:r>
          </a:p>
        </p:txBody>
      </p:sp>
      <p:sp>
        <p:nvSpPr>
          <p:cNvPr id="6" name="Title 5"/>
          <p:cNvSpPr>
            <a:spLocks noGrp="1"/>
          </p:cNvSpPr>
          <p:nvPr>
            <p:ph type="title"/>
          </p:nvPr>
        </p:nvSpPr>
        <p:spPr/>
        <p:txBody>
          <a:bodyPr/>
          <a:lstStyle/>
          <a:p>
            <a:r>
              <a:rPr lang="en-US" dirty="0"/>
              <a:t>Presentation Overview</a:t>
            </a:r>
          </a:p>
        </p:txBody>
      </p:sp>
      <p:sp>
        <p:nvSpPr>
          <p:cNvPr id="8" name="Rectangle 7"/>
          <p:cNvSpPr/>
          <p:nvPr/>
        </p:nvSpPr>
        <p:spPr>
          <a:xfrm>
            <a:off x="228600" y="1149963"/>
            <a:ext cx="7427237" cy="1066046"/>
          </a:xfrm>
          <a:prstGeom prst="rect">
            <a:avLst/>
          </a:prstGeom>
          <a:solidFill>
            <a:schemeClr val="accent1"/>
          </a:solidFill>
          <a:ln>
            <a:noFill/>
          </a:ln>
          <a:effectLst>
            <a:outerShdw blurRad="203200" dist="1016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Case presentation: A fictitious patient journey through  </a:t>
            </a:r>
            <a:r>
              <a:rPr kumimoji="0" lang="en-US" sz="2000" b="1" i="0" u="none" strike="noStrike" kern="0" cap="none" spc="0" normalizeH="0" baseline="0" noProof="0" dirty="0" err="1">
                <a:ln>
                  <a:noFill/>
                </a:ln>
                <a:solidFill>
                  <a:srgbClr val="FFFFFF"/>
                </a:solidFill>
                <a:effectLst/>
                <a:uLnTx/>
                <a:uFillTx/>
                <a:latin typeface="Arial" panose="020B0604020202020204"/>
                <a:ea typeface="+mn-ea"/>
                <a:cs typeface="+mn-cs"/>
              </a:rPr>
              <a:t>Ph</a:t>
            </a:r>
            <a:r>
              <a:rPr kumimoji="0" lang="en-US" sz="2000" b="1" i="0" u="none" strike="noStrike" kern="0" cap="none" spc="0" normalizeH="0" baseline="0" noProof="0" dirty="0">
                <a:ln>
                  <a:noFill/>
                </a:ln>
                <a:solidFill>
                  <a:srgbClr val="FFFFFF"/>
                </a:solidFill>
                <a:effectLst/>
                <a:uLnTx/>
                <a:uFillTx/>
                <a:latin typeface="Arial" panose="020B0604020202020204"/>
                <a:ea typeface="+mn-ea"/>
                <a:cs typeface="+mn-cs"/>
              </a:rPr>
              <a:t>+ CML-CP frontline and second-line therapy, and considerations for the future</a:t>
            </a:r>
          </a:p>
        </p:txBody>
      </p:sp>
      <p:sp>
        <p:nvSpPr>
          <p:cNvPr id="9" name="Text Placeholder 5"/>
          <p:cNvSpPr>
            <a:spLocks noGrp="1"/>
          </p:cNvSpPr>
          <p:nvPr>
            <p:ph type="body" sz="quarter" idx="13"/>
          </p:nvPr>
        </p:nvSpPr>
        <p:spPr>
          <a:xfrm>
            <a:off x="236989" y="6332989"/>
            <a:ext cx="8686800" cy="441325"/>
          </a:xfrm>
        </p:spPr>
        <p:txBody>
          <a:bodyPr/>
          <a:lstStyle/>
          <a:p>
            <a:r>
              <a:rPr lang="en-US" altLang="en-US" dirty="0"/>
              <a:t>CP, chronic phase.</a:t>
            </a:r>
          </a:p>
        </p:txBody>
      </p:sp>
    </p:spTree>
    <p:extLst>
      <p:ext uri="{BB962C8B-B14F-4D97-AF65-F5344CB8AC3E}">
        <p14:creationId xmlns:p14="http://schemas.microsoft.com/office/powerpoint/2010/main" val="326502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0842" y="1145244"/>
            <a:ext cx="8678413" cy="5033963"/>
          </a:xfrm>
        </p:spPr>
        <p:txBody>
          <a:bodyPr rIns="0"/>
          <a:lstStyle/>
          <a:p>
            <a:pPr marL="0" indent="0">
              <a:lnSpc>
                <a:spcPct val="100000"/>
              </a:lnSpc>
              <a:spcBef>
                <a:spcPts val="0"/>
              </a:spcBef>
              <a:spcAft>
                <a:spcPts val="600"/>
              </a:spcAft>
              <a:buNone/>
            </a:pPr>
            <a:r>
              <a:rPr lang="en-US" sz="1400" b="1" dirty="0"/>
              <a:t>Adverse drug reactions (continued): </a:t>
            </a:r>
            <a:endParaRPr lang="en-US" sz="1400" dirty="0"/>
          </a:p>
          <a:p>
            <a:pPr marL="0" indent="0">
              <a:lnSpc>
                <a:spcPct val="100000"/>
              </a:lnSpc>
              <a:spcBef>
                <a:spcPts val="0"/>
              </a:spcBef>
              <a:spcAft>
                <a:spcPts val="600"/>
              </a:spcAft>
              <a:buNone/>
            </a:pPr>
            <a:r>
              <a:rPr lang="en-US" sz="1400" b="1" dirty="0"/>
              <a:t>Frequency not known</a:t>
            </a:r>
            <a:r>
              <a:rPr lang="en-US" sz="1400" dirty="0"/>
              <a:t>: sepsis, subcutaneous abscess, anal abscess, furuncle, tinea pedis, oral papilloma, paraproteinaemia, thrombocythaemia, leukocytosis, hypersensitivity, hyperparathyroidism secondary, thyroiditis, hyperuricaemia, hypoglycaemia, disorientation, confusional state, amnesia, dysphoria, cerebrovascular accident, basilar artery stenosis, brain oedema, optic neuritis, lethargy, dysaesthesia, restless legs syndrome, papilloedema, diplopia, photophobia, eye swelling, blepharitis, eye pain, chorioretinopathy, conjunctivitis allergic, ocular surface disease, hearing impaired, ear pain, tinnitus, ventricular dysfunction, pericarditis, ejection fraction decreased, shock haemorrhagic, hypotension, thrombosis, peripheral artery stenosis, pulmonary hypertension, wheezing, oropharyngeal pain, gastrointestinal ulcer perforation, retroperitoneal haemorrhage, haematemesis, gastric ulcer, oesophagitis ulcerative, subileus, enterocolitis, haemorrhoids, hiatus hernia, rectal haemorrhage, gingivitis, cholestasis, hepatomegaly, psoriasis, erythema multiforme, erythema nodosum, skin ulcer, palmar-plantar erythrodysaesthesia syndrome, petechiae, photosensitivity, blister, dermal cyst, sebaceous hyperplasia, skin atrophy, skin discolouration, skin exfoliation, skin hyperpigmentation, skin hypertrophy, hyperkeratosis, arthritis, renal failure, haematuria, urinary incontinence, chromaturia, breast induration, menorrhagia, nipple swelling, localized oedema, troponin increased, blood bilirubin unconjugated increased, blood insulin decreased, insulin C-peptide decreased, blood parathyroid hormone increased, tumour lysis syndrome, and hepatitis B reactivation.</a:t>
            </a:r>
          </a:p>
          <a:p>
            <a:pPr marL="0" indent="0">
              <a:lnSpc>
                <a:spcPct val="100000"/>
              </a:lnSpc>
              <a:spcBef>
                <a:spcPts val="0"/>
              </a:spcBef>
              <a:spcAft>
                <a:spcPts val="600"/>
              </a:spcAft>
              <a:buNone/>
            </a:pPr>
            <a:r>
              <a:rPr lang="en-US" sz="1400" b="1" dirty="0"/>
              <a:t>Packs </a:t>
            </a:r>
            <a:r>
              <a:rPr lang="en-US" sz="1400" b="1" dirty="0" smtClean="0"/>
              <a:t>sizes: </a:t>
            </a:r>
            <a:r>
              <a:rPr lang="en-US" sz="1400" dirty="0"/>
              <a:t>Box, 7 blister @ 4 capsules, No. </a:t>
            </a:r>
            <a:r>
              <a:rPr lang="en-US" sz="1400" dirty="0" err="1"/>
              <a:t>Reg</a:t>
            </a:r>
            <a:r>
              <a:rPr lang="en-US" sz="1400" dirty="0"/>
              <a:t>: </a:t>
            </a:r>
            <a:r>
              <a:rPr lang="en-US" sz="1400" dirty="0" smtClean="0"/>
              <a:t>DKI0767506601A1</a:t>
            </a:r>
          </a:p>
          <a:p>
            <a:pPr marL="0" indent="0">
              <a:lnSpc>
                <a:spcPct val="100000"/>
              </a:lnSpc>
              <a:spcBef>
                <a:spcPts val="0"/>
              </a:spcBef>
              <a:spcAft>
                <a:spcPts val="600"/>
              </a:spcAft>
              <a:buNone/>
            </a:pPr>
            <a:r>
              <a:rPr lang="en-US" sz="1400" b="1" dirty="0" smtClean="0"/>
              <a:t>HARUS </a:t>
            </a:r>
            <a:r>
              <a:rPr lang="en-US" sz="1400" b="1" dirty="0"/>
              <a:t>DENGAN RESEP DOKTER</a:t>
            </a:r>
          </a:p>
          <a:p>
            <a:pPr marL="0" indent="0">
              <a:lnSpc>
                <a:spcPct val="100000"/>
              </a:lnSpc>
              <a:spcBef>
                <a:spcPts val="0"/>
              </a:spcBef>
              <a:spcAft>
                <a:spcPts val="600"/>
              </a:spcAft>
              <a:buNone/>
            </a:pPr>
            <a:r>
              <a:rPr lang="en-US" sz="1400" b="1" dirty="0"/>
              <a:t>Note:</a:t>
            </a:r>
            <a:r>
              <a:rPr lang="en-US" sz="1400" dirty="0"/>
              <a:t> For further information consult full prescribing information.</a:t>
            </a:r>
            <a:endParaRPr lang="en-US" sz="1400" dirty="0" smtClean="0"/>
          </a:p>
        </p:txBody>
      </p:sp>
      <p:sp>
        <p:nvSpPr>
          <p:cNvPr id="7" name="Title 2"/>
          <p:cNvSpPr>
            <a:spLocks noGrp="1"/>
          </p:cNvSpPr>
          <p:nvPr>
            <p:ph type="title"/>
          </p:nvPr>
        </p:nvSpPr>
        <p:spPr>
          <a:xfrm>
            <a:off x="228600" y="-4481"/>
            <a:ext cx="8686800" cy="876019"/>
          </a:xfrm>
        </p:spPr>
        <p:txBody>
          <a:bodyPr/>
          <a:lstStyle/>
          <a:p>
            <a:r>
              <a:rPr lang="en-US" dirty="0"/>
              <a:t>Important Safety Information </a:t>
            </a:r>
            <a:r>
              <a:rPr lang="en-US" dirty="0" smtClean="0"/>
              <a:t>About</a:t>
            </a:r>
            <a:br>
              <a:rPr lang="en-US" dirty="0" smtClean="0"/>
            </a:br>
            <a:r>
              <a:rPr lang="en-US" dirty="0" smtClean="0"/>
              <a:t>TASIGNA</a:t>
            </a:r>
            <a:r>
              <a:rPr lang="en-US" baseline="30000" dirty="0"/>
              <a:t>®</a:t>
            </a:r>
            <a:r>
              <a:rPr lang="en-US" dirty="0"/>
              <a:t> (</a:t>
            </a:r>
            <a:r>
              <a:rPr lang="en-US" dirty="0" err="1"/>
              <a:t>nilotinib</a:t>
            </a:r>
            <a:r>
              <a:rPr lang="en-US" dirty="0" smtClean="0"/>
              <a:t>) 200mg (</a:t>
            </a:r>
            <a:r>
              <a:rPr lang="en-US" dirty="0" err="1" smtClean="0"/>
              <a:t>cont</a:t>
            </a:r>
            <a:r>
              <a:rPr lang="en-US" dirty="0" smtClean="0"/>
              <a:t>)</a:t>
            </a:r>
            <a:endParaRPr lang="en-US" dirty="0"/>
          </a:p>
        </p:txBody>
      </p:sp>
      <p:sp>
        <p:nvSpPr>
          <p:cNvPr id="8" name="Text Placeholder 4"/>
          <p:cNvSpPr txBox="1">
            <a:spLocks/>
          </p:cNvSpPr>
          <p:nvPr/>
        </p:nvSpPr>
        <p:spPr>
          <a:xfrm>
            <a:off x="236630" y="6342693"/>
            <a:ext cx="8686800" cy="4413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Clr>
                <a:schemeClr val="accent3"/>
              </a:buClr>
              <a:buSzPct val="125000"/>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5000"/>
              </a:lnSpc>
              <a:spcBef>
                <a:spcPts val="600"/>
              </a:spcBef>
              <a:buClr>
                <a:schemeClr val="accent3"/>
              </a:buClr>
              <a:buFont typeface="Wingdings" panose="05000000000000000000" pitchFamily="2" charset="2"/>
              <a:buNone/>
              <a:defRPr sz="1800" kern="1200">
                <a:solidFill>
                  <a:schemeClr val="tx1"/>
                </a:solidFill>
                <a:latin typeface="+mn-lt"/>
                <a:ea typeface="+mn-ea"/>
                <a:cs typeface="+mn-cs"/>
              </a:defRPr>
            </a:lvl2pPr>
            <a:lvl3pPr marL="914400" indent="0" algn="l" defTabSz="914400" rtl="0" eaLnBrk="1" latinLnBrk="0" hangingPunct="1">
              <a:lnSpc>
                <a:spcPct val="95000"/>
              </a:lnSpc>
              <a:spcBef>
                <a:spcPts val="400"/>
              </a:spcBef>
              <a:buClr>
                <a:schemeClr val="accent3"/>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5000"/>
              </a:lnSpc>
              <a:spcBef>
                <a:spcPts val="100"/>
              </a:spcBef>
              <a:buClr>
                <a:schemeClr val="accent3"/>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Reference: </a:t>
            </a:r>
            <a:r>
              <a:rPr lang="en-US" dirty="0" err="1" smtClean="0"/>
              <a:t>Tasigna</a:t>
            </a:r>
            <a:r>
              <a:rPr lang="en-US" dirty="0" smtClean="0"/>
              <a:t> (</a:t>
            </a:r>
            <a:r>
              <a:rPr lang="en-US" dirty="0" err="1" smtClean="0"/>
              <a:t>nilotinib</a:t>
            </a:r>
            <a:r>
              <a:rPr lang="en-US" dirty="0"/>
              <a:t>) </a:t>
            </a:r>
            <a:r>
              <a:rPr lang="en-US" dirty="0" smtClean="0"/>
              <a:t>200mg </a:t>
            </a:r>
            <a:r>
              <a:rPr lang="en-US" dirty="0"/>
              <a:t>Product Information October </a:t>
            </a:r>
            <a:r>
              <a:rPr lang="en-US" dirty="0" smtClean="0"/>
              <a:t>2018</a:t>
            </a:r>
            <a:endParaRPr lang="en-US" sz="700" dirty="0"/>
          </a:p>
        </p:txBody>
      </p:sp>
    </p:spTree>
    <p:extLst>
      <p:ext uri="{BB962C8B-B14F-4D97-AF65-F5344CB8AC3E}">
        <p14:creationId xmlns:p14="http://schemas.microsoft.com/office/powerpoint/2010/main" val="226168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178" y="5859268"/>
            <a:ext cx="1929384" cy="352275"/>
          </a:xfrm>
          <a:prstGeom prst="rect">
            <a:avLst/>
          </a:prstGeom>
        </p:spPr>
      </p:pic>
    </p:spTree>
    <p:extLst>
      <p:ext uri="{BB962C8B-B14F-4D97-AF65-F5344CB8AC3E}">
        <p14:creationId xmlns:p14="http://schemas.microsoft.com/office/powerpoint/2010/main" val="2757963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Case:</a:t>
            </a:r>
            <a:br>
              <a:rPr lang="en-US" dirty="0"/>
            </a:br>
            <a:r>
              <a:rPr lang="en-US" dirty="0"/>
              <a:t>Patient With Ph+ CML Receiving Imatinib for 18 months</a:t>
            </a:r>
          </a:p>
        </p:txBody>
      </p:sp>
      <p:sp>
        <p:nvSpPr>
          <p:cNvPr id="7" name="Content Placeholder 6"/>
          <p:cNvSpPr>
            <a:spLocks noGrp="1"/>
          </p:cNvSpPr>
          <p:nvPr>
            <p:ph idx="1"/>
          </p:nvPr>
        </p:nvSpPr>
        <p:spPr>
          <a:xfrm>
            <a:off x="236988" y="1151389"/>
            <a:ext cx="6749181" cy="5033963"/>
          </a:xfrm>
        </p:spPr>
        <p:txBody>
          <a:bodyPr/>
          <a:lstStyle/>
          <a:p>
            <a:pPr marL="0" indent="0">
              <a:buNone/>
            </a:pPr>
            <a:r>
              <a:rPr lang="en-US" sz="2400" b="1" dirty="0">
                <a:solidFill>
                  <a:schemeClr val="tx2"/>
                </a:solidFill>
              </a:rPr>
              <a:t>History</a:t>
            </a:r>
          </a:p>
          <a:p>
            <a:pPr>
              <a:spcBef>
                <a:spcPts val="800"/>
              </a:spcBef>
            </a:pPr>
            <a:r>
              <a:rPr lang="en-US" dirty="0"/>
              <a:t>58-year-old woman, recently relocated to be closer to daughter and grandchild</a:t>
            </a:r>
          </a:p>
          <a:p>
            <a:pPr>
              <a:spcBef>
                <a:spcPts val="800"/>
              </a:spcBef>
            </a:pPr>
            <a:r>
              <a:rPr lang="en-US" dirty="0"/>
              <a:t>Local physician takes over management of patient case</a:t>
            </a:r>
          </a:p>
          <a:p>
            <a:pPr>
              <a:spcBef>
                <a:spcPts val="800"/>
              </a:spcBef>
            </a:pPr>
            <a:r>
              <a:rPr lang="en-US" dirty="0"/>
              <a:t>Diagnosed with Ph+ CML-CP</a:t>
            </a:r>
          </a:p>
          <a:p>
            <a:pPr lvl="1"/>
            <a:r>
              <a:rPr lang="en-US" dirty="0"/>
              <a:t>Low Sokal risk at diagnosis (0.5)</a:t>
            </a:r>
            <a:r>
              <a:rPr lang="en-US" baseline="30000" dirty="0"/>
              <a:t>1</a:t>
            </a:r>
          </a:p>
          <a:p>
            <a:pPr>
              <a:spcBef>
                <a:spcPts val="800"/>
              </a:spcBef>
            </a:pPr>
            <a:r>
              <a:rPr lang="en-US" dirty="0"/>
              <a:t>Experiences chronic back pain</a:t>
            </a:r>
          </a:p>
          <a:p>
            <a:pPr>
              <a:spcBef>
                <a:spcPts val="800"/>
              </a:spcBef>
            </a:pPr>
            <a:r>
              <a:rPr lang="en-US" dirty="0"/>
              <a:t>No comorbidities</a:t>
            </a:r>
          </a:p>
          <a:p>
            <a:pPr marL="0" indent="0">
              <a:lnSpc>
                <a:spcPct val="100000"/>
              </a:lnSpc>
              <a:spcBef>
                <a:spcPts val="1800"/>
              </a:spcBef>
              <a:buNone/>
            </a:pPr>
            <a:r>
              <a:rPr lang="en-US" sz="2400" b="1" dirty="0">
                <a:solidFill>
                  <a:schemeClr val="tx2"/>
                </a:solidFill>
              </a:rPr>
              <a:t>Current medications: </a:t>
            </a:r>
            <a:r>
              <a:rPr lang="en-US" b="1" dirty="0">
                <a:solidFill>
                  <a:schemeClr val="tx2"/>
                </a:solidFill>
              </a:rPr>
              <a:t>Imatinib 400 mg </a:t>
            </a:r>
            <a:r>
              <a:rPr lang="en-US" b="1" dirty="0" err="1" smtClean="0">
                <a:solidFill>
                  <a:schemeClr val="tx2"/>
                </a:solidFill>
              </a:rPr>
              <a:t>qd</a:t>
            </a:r>
            <a:endParaRPr lang="en-US" b="1" baseline="30000" dirty="0">
              <a:solidFill>
                <a:schemeClr val="tx2"/>
              </a:solidFill>
            </a:endParaRPr>
          </a:p>
          <a:p>
            <a:pPr>
              <a:lnSpc>
                <a:spcPct val="100000"/>
              </a:lnSpc>
              <a:spcBef>
                <a:spcPts val="300"/>
              </a:spcBef>
            </a:pPr>
            <a:r>
              <a:rPr lang="en-US" dirty="0"/>
              <a:t>Reports frequent fatigue while on therapy</a:t>
            </a:r>
          </a:p>
          <a:p>
            <a:pPr>
              <a:lnSpc>
                <a:spcPct val="100000"/>
              </a:lnSpc>
              <a:spcBef>
                <a:spcPts val="300"/>
              </a:spcBef>
            </a:pPr>
            <a:r>
              <a:rPr lang="en-US" dirty="0"/>
              <a:t>No other medications</a:t>
            </a:r>
          </a:p>
          <a:p>
            <a:pPr marL="0" indent="0">
              <a:lnSpc>
                <a:spcPct val="100000"/>
              </a:lnSpc>
              <a:spcBef>
                <a:spcPts val="300"/>
              </a:spcBef>
              <a:buNone/>
            </a:pPr>
            <a:endParaRPr lang="en-US" dirty="0"/>
          </a:p>
          <a:p>
            <a:pPr marL="0" indent="0">
              <a:lnSpc>
                <a:spcPct val="100000"/>
              </a:lnSpc>
              <a:spcBef>
                <a:spcPts val="300"/>
              </a:spcBef>
              <a:buNone/>
            </a:pPr>
            <a:r>
              <a:rPr lang="en-US" b="1" dirty="0">
                <a:solidFill>
                  <a:schemeClr val="tx2"/>
                </a:solidFill>
              </a:rPr>
              <a:t>What are the goals of therapy for this patient?</a:t>
            </a:r>
            <a:endParaRPr lang="en-US" dirty="0">
              <a:solidFill>
                <a:schemeClr val="tx2"/>
              </a:solidFill>
            </a:endParaRPr>
          </a:p>
        </p:txBody>
      </p:sp>
      <p:sp>
        <p:nvSpPr>
          <p:cNvPr id="6" name="Text Placeholder 5"/>
          <p:cNvSpPr>
            <a:spLocks noGrp="1"/>
          </p:cNvSpPr>
          <p:nvPr>
            <p:ph type="body" sz="quarter" idx="13"/>
          </p:nvPr>
        </p:nvSpPr>
        <p:spPr>
          <a:xfrm>
            <a:off x="236989" y="6332989"/>
            <a:ext cx="8686800" cy="441325"/>
          </a:xfrm>
        </p:spPr>
        <p:txBody>
          <a:bodyPr/>
          <a:lstStyle/>
          <a:p>
            <a:r>
              <a:rPr lang="en-US" altLang="en-US" dirty="0"/>
              <a:t>qd, once daily.</a:t>
            </a:r>
          </a:p>
          <a:p>
            <a:r>
              <a:rPr lang="en-US" altLang="en-US" b="1" dirty="0"/>
              <a:t>References: </a:t>
            </a:r>
            <a:r>
              <a:rPr lang="en-US" altLang="en-US" dirty="0"/>
              <a:t>1. Sokal JM et al. </a:t>
            </a:r>
            <a:r>
              <a:rPr lang="en-US" altLang="en-US" i="1" dirty="0"/>
              <a:t>Blood</a:t>
            </a:r>
            <a:r>
              <a:rPr lang="en-US" altLang="en-US" dirty="0"/>
              <a:t>. 1984;</a:t>
            </a:r>
            <a:r>
              <a:rPr lang="en-US" dirty="0"/>
              <a:t>63(4):789-799</a:t>
            </a:r>
            <a:r>
              <a:rPr lang="en-US" dirty="0" smtClean="0"/>
              <a:t>.</a:t>
            </a:r>
            <a:endParaRPr lang="en-US" altLang="en-US" dirty="0"/>
          </a:p>
        </p:txBody>
      </p:sp>
      <p:sp>
        <p:nvSpPr>
          <p:cNvPr id="4" name="Slide Number Placeholder 3"/>
          <p:cNvSpPr>
            <a:spLocks noGrp="1"/>
          </p:cNvSpPr>
          <p:nvPr>
            <p:ph type="sldNum" sz="quarter" idx="4294967295"/>
          </p:nvPr>
        </p:nvSpPr>
        <p:spPr>
          <a:xfrm>
            <a:off x="0" y="6743700"/>
            <a:ext cx="206375" cy="104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358A87-AAAF-48AD-839F-88087FF070CE}" type="slidenum">
              <a:rPr kumimoji="0" lang="en-US"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itle 4"/>
          <p:cNvSpPr txBox="1">
            <a:spLocks/>
          </p:cNvSpPr>
          <p:nvPr/>
        </p:nvSpPr>
        <p:spPr>
          <a:xfrm>
            <a:off x="152400" y="152400"/>
            <a:ext cx="8763000" cy="68580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3000" kern="1200">
                <a:solidFill>
                  <a:schemeClr val="bg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j-ea"/>
              <a:cs typeface="+mj-cs"/>
            </a:endParaRPr>
          </a:p>
        </p:txBody>
      </p:sp>
      <p:grpSp>
        <p:nvGrpSpPr>
          <p:cNvPr id="17" name="Group 16"/>
          <p:cNvGrpSpPr/>
          <p:nvPr/>
        </p:nvGrpSpPr>
        <p:grpSpPr>
          <a:xfrm>
            <a:off x="6986170" y="1143000"/>
            <a:ext cx="1629194" cy="2238046"/>
            <a:chOff x="6986170" y="1143000"/>
            <a:chExt cx="1629194" cy="2238046"/>
          </a:xfrm>
        </p:grpSpPr>
        <p:sp>
          <p:nvSpPr>
            <p:cNvPr id="11" name="Rectangle 10"/>
            <p:cNvSpPr/>
            <p:nvPr/>
          </p:nvSpPr>
          <p:spPr>
            <a:xfrm>
              <a:off x="7100206" y="3119436"/>
              <a:ext cx="151515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7125A"/>
                  </a:solidFill>
                  <a:effectLst/>
                  <a:uLnTx/>
                  <a:uFillTx/>
                  <a:latin typeface="Arial"/>
                  <a:ea typeface="+mn-ea"/>
                  <a:cs typeface="+mn-cs"/>
                </a:rPr>
                <a:t>Not an actual patient.</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86170" y="1143000"/>
              <a:ext cx="1554480" cy="1997861"/>
            </a:xfrm>
            <a:prstGeom prst="rect">
              <a:avLst/>
            </a:prstGeom>
          </p:spPr>
        </p:pic>
      </p:grpSp>
      <p:sp>
        <p:nvSpPr>
          <p:cNvPr id="15" name="Text Placeholder 3"/>
          <p:cNvSpPr txBox="1">
            <a:spLocks/>
          </p:cNvSpPr>
          <p:nvPr/>
        </p:nvSpPr>
        <p:spPr>
          <a:xfrm>
            <a:off x="381000" y="6386176"/>
            <a:ext cx="8382000" cy="395624"/>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srgbClr val="37125A"/>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96652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2100" dirty="0">
                <a:sym typeface="Arial" pitchFamily="34" charset="0"/>
              </a:rPr>
              <a:t>Reduction of BCR-ABL Levels Is a Major Goal of Therapy in CML and Is Associated With a Lower Risk of Disease </a:t>
            </a:r>
            <a:r>
              <a:rPr lang="en-US" altLang="en-US" sz="2100" dirty="0" smtClean="0">
                <a:sym typeface="Arial" pitchFamily="34" charset="0"/>
              </a:rPr>
              <a:t>Progression</a:t>
            </a:r>
            <a:r>
              <a:rPr lang="en-US" altLang="en-US" sz="2100" baseline="30000" dirty="0" smtClean="0">
                <a:sym typeface="Arial" pitchFamily="34" charset="0"/>
              </a:rPr>
              <a:t>1</a:t>
            </a:r>
            <a:endParaRPr lang="en-US" sz="2100" baseline="30000" dirty="0"/>
          </a:p>
        </p:txBody>
      </p:sp>
      <p:sp>
        <p:nvSpPr>
          <p:cNvPr id="49" name="Text Placeholder 3"/>
          <p:cNvSpPr>
            <a:spLocks noGrp="1"/>
          </p:cNvSpPr>
          <p:nvPr>
            <p:ph type="body" sz="quarter" idx="13"/>
          </p:nvPr>
        </p:nvSpPr>
        <p:spPr>
          <a:xfrm>
            <a:off x="236989" y="6332989"/>
            <a:ext cx="8597348" cy="441325"/>
          </a:xfrm>
        </p:spPr>
        <p:txBody>
          <a:bodyPr/>
          <a:lstStyle/>
          <a:p>
            <a:r>
              <a:rPr lang="en-US" dirty="0"/>
              <a:t>CCyR, complete cytogenetic response; CHR, complete hematologic response; MMR, major molecular response; MR4, BCR-ABL1</a:t>
            </a:r>
            <a:r>
              <a:rPr lang="en-US" baseline="30000" dirty="0"/>
              <a:t>IS</a:t>
            </a:r>
            <a:r>
              <a:rPr lang="en-US" dirty="0"/>
              <a:t> ≤0.01%.</a:t>
            </a:r>
          </a:p>
          <a:p>
            <a:r>
              <a:rPr lang="en-US" baseline="30000" dirty="0"/>
              <a:t>a</a:t>
            </a:r>
            <a:r>
              <a:rPr lang="en-US" dirty="0"/>
              <a:t>Definition depends on assay sensitivity, which varies by study. </a:t>
            </a:r>
          </a:p>
          <a:p>
            <a:r>
              <a:rPr lang="en-US" b="1" dirty="0"/>
              <a:t>References: </a:t>
            </a:r>
            <a:r>
              <a:rPr lang="en-US" dirty="0" smtClean="0"/>
              <a:t>1. </a:t>
            </a:r>
            <a:r>
              <a:rPr lang="en-US" altLang="en-US" dirty="0" err="1">
                <a:ea typeface="ＭＳ Ｐゴシック" pitchFamily="34" charset="-128"/>
              </a:rPr>
              <a:t>Radich</a:t>
            </a:r>
            <a:r>
              <a:rPr lang="en-US" altLang="en-US" dirty="0">
                <a:ea typeface="ＭＳ Ｐゴシック" pitchFamily="34" charset="-128"/>
              </a:rPr>
              <a:t> JP. </a:t>
            </a:r>
            <a:r>
              <a:rPr lang="en-US" altLang="en-US" i="1" dirty="0">
                <a:ea typeface="ＭＳ Ｐゴシック" pitchFamily="34" charset="-128"/>
              </a:rPr>
              <a:t>Blood</a:t>
            </a:r>
            <a:r>
              <a:rPr lang="en-US" altLang="en-US" dirty="0">
                <a:ea typeface="ＭＳ Ｐゴシック" pitchFamily="34" charset="-128"/>
              </a:rPr>
              <a:t>. 2009;114(16):3376-3381</a:t>
            </a:r>
            <a:r>
              <a:rPr lang="en-US" dirty="0" smtClean="0"/>
              <a:t>. 2. </a:t>
            </a:r>
            <a:r>
              <a:rPr lang="en-US" altLang="en-US" dirty="0" err="1">
                <a:ea typeface="ＭＳ Ｐゴシック" pitchFamily="34" charset="-128"/>
              </a:rPr>
              <a:t>Baccarani</a:t>
            </a:r>
            <a:r>
              <a:rPr lang="en-US" altLang="en-US" dirty="0">
                <a:ea typeface="ＭＳ Ｐゴシック" pitchFamily="34" charset="-128"/>
              </a:rPr>
              <a:t> M et al. </a:t>
            </a:r>
            <a:r>
              <a:rPr lang="en-US" altLang="en-US" i="1" dirty="0">
                <a:ea typeface="ＭＳ Ｐゴシック" pitchFamily="34" charset="-128"/>
              </a:rPr>
              <a:t>Blood</a:t>
            </a:r>
            <a:r>
              <a:rPr lang="en-US" altLang="en-US" dirty="0">
                <a:ea typeface="ＭＳ Ｐゴシック" pitchFamily="34" charset="-128"/>
              </a:rPr>
              <a:t>. 2006;108(6):</a:t>
            </a:r>
            <a:r>
              <a:rPr lang="en-US" altLang="en-US" dirty="0" smtClean="0">
                <a:ea typeface="ＭＳ Ｐゴシック" pitchFamily="34" charset="-128"/>
              </a:rPr>
              <a:t>1809-1820.</a:t>
            </a:r>
            <a:r>
              <a:rPr lang="en-US" dirty="0" smtClean="0"/>
              <a:t>3</a:t>
            </a:r>
            <a:r>
              <a:rPr lang="en-US" dirty="0"/>
              <a:t>. </a:t>
            </a:r>
            <a:r>
              <a:rPr lang="en-US" dirty="0" err="1"/>
              <a:t>Hehlmann</a:t>
            </a:r>
            <a:r>
              <a:rPr lang="en-US" dirty="0"/>
              <a:t> R et al. </a:t>
            </a:r>
            <a:r>
              <a:rPr lang="en-US" i="1" dirty="0"/>
              <a:t>J </a:t>
            </a:r>
            <a:r>
              <a:rPr lang="en-US" i="1" dirty="0" err="1"/>
              <a:t>Clin</a:t>
            </a:r>
            <a:r>
              <a:rPr lang="en-US" i="1" dirty="0"/>
              <a:t> </a:t>
            </a:r>
            <a:r>
              <a:rPr lang="en-US" i="1" dirty="0" err="1"/>
              <a:t>Oncol</a:t>
            </a:r>
            <a:r>
              <a:rPr lang="en-US" dirty="0"/>
              <a:t>. 2014;32(5):</a:t>
            </a:r>
            <a:r>
              <a:rPr lang="en-US" dirty="0" smtClean="0"/>
              <a:t>415-423</a:t>
            </a:r>
            <a:r>
              <a:rPr lang="en-US" altLang="en-US" dirty="0" smtClean="0">
                <a:ea typeface="ＭＳ Ｐゴシック" pitchFamily="34" charset="-128"/>
              </a:rPr>
              <a:t>.</a:t>
            </a:r>
            <a:endParaRPr lang="en-US" altLang="en-US" dirty="0">
              <a:ea typeface="ＭＳ Ｐゴシック" pitchFamily="34" charset="-128"/>
            </a:endParaRPr>
          </a:p>
        </p:txBody>
      </p:sp>
      <p:sp>
        <p:nvSpPr>
          <p:cNvPr id="50" name="Text Box 37"/>
          <p:cNvSpPr txBox="1">
            <a:spLocks noChangeArrowheads="1"/>
          </p:cNvSpPr>
          <p:nvPr/>
        </p:nvSpPr>
        <p:spPr bwMode="auto">
          <a:xfrm flipH="1">
            <a:off x="4793578" y="5587034"/>
            <a:ext cx="731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Time</a:t>
            </a:r>
          </a:p>
        </p:txBody>
      </p:sp>
      <p:sp>
        <p:nvSpPr>
          <p:cNvPr id="51" name="Text Box 22"/>
          <p:cNvSpPr txBox="1">
            <a:spLocks noChangeArrowheads="1"/>
          </p:cNvSpPr>
          <p:nvPr/>
        </p:nvSpPr>
        <p:spPr bwMode="auto">
          <a:xfrm>
            <a:off x="5607889" y="2263565"/>
            <a:ext cx="13580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Cytogenetic</a:t>
            </a:r>
          </a:p>
        </p:txBody>
      </p:sp>
      <p:sp>
        <p:nvSpPr>
          <p:cNvPr id="52" name="Text Box 24"/>
          <p:cNvSpPr txBox="1">
            <a:spLocks noChangeArrowheads="1"/>
          </p:cNvSpPr>
          <p:nvPr/>
        </p:nvSpPr>
        <p:spPr bwMode="auto">
          <a:xfrm>
            <a:off x="7021470" y="3145540"/>
            <a:ext cx="114326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Molecular</a:t>
            </a:r>
          </a:p>
        </p:txBody>
      </p:sp>
      <p:sp>
        <p:nvSpPr>
          <p:cNvPr id="53" name="Text Box 22"/>
          <p:cNvSpPr txBox="1">
            <a:spLocks noChangeArrowheads="1"/>
          </p:cNvSpPr>
          <p:nvPr/>
        </p:nvSpPr>
        <p:spPr bwMode="auto">
          <a:xfrm>
            <a:off x="4049894" y="2034092"/>
            <a:ext cx="141577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Hematologic</a:t>
            </a:r>
          </a:p>
        </p:txBody>
      </p:sp>
      <p:sp>
        <p:nvSpPr>
          <p:cNvPr id="54" name="Left Brace 53"/>
          <p:cNvSpPr/>
          <p:nvPr/>
        </p:nvSpPr>
        <p:spPr bwMode="auto">
          <a:xfrm flipH="1">
            <a:off x="6933726" y="2010996"/>
            <a:ext cx="91440" cy="3387398"/>
          </a:xfrm>
          <a:prstGeom prst="leftBrace">
            <a:avLst>
              <a:gd name="adj1" fmla="val 65973"/>
              <a:gd name="adj2" fmla="val 37768"/>
            </a:avLst>
          </a:prstGeom>
          <a:ln w="12700">
            <a:solidFill>
              <a:schemeClr val="bg2">
                <a:lumMod val="75000"/>
              </a:schemeClr>
            </a:solidFill>
            <a:beve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5" name="Left Brace 54"/>
          <p:cNvSpPr/>
          <p:nvPr/>
        </p:nvSpPr>
        <p:spPr bwMode="auto">
          <a:xfrm flipH="1">
            <a:off x="5540280" y="1978919"/>
            <a:ext cx="91440" cy="891672"/>
          </a:xfrm>
          <a:prstGeom prst="leftBrace">
            <a:avLst>
              <a:gd name="adj1" fmla="val 36460"/>
              <a:gd name="adj2" fmla="val 50000"/>
            </a:avLst>
          </a:prstGeom>
          <a:ln w="12700">
            <a:solidFill>
              <a:schemeClr val="bg2">
                <a:lumMod val="75000"/>
              </a:schemeClr>
            </a:solidFill>
            <a:beve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6" name="Left Brace 55"/>
          <p:cNvSpPr/>
          <p:nvPr/>
        </p:nvSpPr>
        <p:spPr bwMode="auto">
          <a:xfrm flipH="1">
            <a:off x="3985461" y="2047181"/>
            <a:ext cx="94436" cy="298450"/>
          </a:xfrm>
          <a:prstGeom prst="leftBrace">
            <a:avLst>
              <a:gd name="adj1" fmla="val 37825"/>
              <a:gd name="adj2" fmla="val 50000"/>
            </a:avLst>
          </a:prstGeom>
          <a:ln w="12700">
            <a:solidFill>
              <a:schemeClr val="bg2">
                <a:lumMod val="75000"/>
              </a:schemeClr>
            </a:solidFill>
            <a:beve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cxnSp>
        <p:nvCxnSpPr>
          <p:cNvPr id="57" name="Straight Connector 56"/>
          <p:cNvCxnSpPr>
            <a:cxnSpLocks/>
          </p:cNvCxnSpPr>
          <p:nvPr/>
        </p:nvCxnSpPr>
        <p:spPr bwMode="auto">
          <a:xfrm>
            <a:off x="1991762" y="4324386"/>
            <a:ext cx="1176952"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bwMode="auto">
          <a:xfrm>
            <a:off x="2149132" y="3362361"/>
            <a:ext cx="1019582"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bwMode="auto">
          <a:xfrm>
            <a:off x="2220060" y="2886111"/>
            <a:ext cx="948654"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bwMode="auto">
          <a:xfrm>
            <a:off x="2290987" y="2409861"/>
            <a:ext cx="877727"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bwMode="auto">
          <a:xfrm>
            <a:off x="2053823" y="3851311"/>
            <a:ext cx="1114891"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2" name="Left Brace 61"/>
          <p:cNvSpPr/>
          <p:nvPr/>
        </p:nvSpPr>
        <p:spPr bwMode="auto">
          <a:xfrm flipH="1">
            <a:off x="7141281" y="4123648"/>
            <a:ext cx="93256" cy="1274746"/>
          </a:xfrm>
          <a:prstGeom prst="leftBrace">
            <a:avLst>
              <a:gd name="adj1" fmla="val 59029"/>
              <a:gd name="adj2" fmla="val 37777"/>
            </a:avLst>
          </a:prstGeom>
          <a:ln w="12700">
            <a:solidFill>
              <a:schemeClr val="bg2">
                <a:lumMod val="75000"/>
              </a:schemeClr>
            </a:solidFill>
            <a:beve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3" name="Text Box 24"/>
          <p:cNvSpPr txBox="1">
            <a:spLocks noChangeArrowheads="1"/>
          </p:cNvSpPr>
          <p:nvPr/>
        </p:nvSpPr>
        <p:spPr bwMode="auto">
          <a:xfrm>
            <a:off x="7234537" y="4164699"/>
            <a:ext cx="1752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Deep molecular </a:t>
            </a:r>
            <a:br>
              <a:rPr kumimoji="0" lang="en-US" sz="16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br>
            <a:r>
              <a:rPr kumimoji="0" lang="en-US" sz="1600" b="1" i="0" u="none" strike="noStrike" kern="0" cap="none" spc="0" normalizeH="0" baseline="0" noProof="0" dirty="0" smtClean="0">
                <a:ln>
                  <a:noFill/>
                </a:ln>
                <a:solidFill>
                  <a:srgbClr val="3F3F3F"/>
                </a:solidFill>
                <a:effectLst/>
                <a:uLnTx/>
                <a:uFillTx/>
                <a:latin typeface="Arial" panose="020B0604020202020204"/>
                <a:ea typeface="+mn-ea"/>
                <a:cs typeface="Arial" pitchFamily="34" charset="0"/>
              </a:rPr>
              <a:t>response</a:t>
            </a:r>
            <a:r>
              <a:rPr kumimoji="0" lang="en-US" sz="1600" b="1" i="0" u="none" strike="noStrike" kern="0" cap="none" spc="0" normalizeH="0" baseline="30000" noProof="0" dirty="0">
                <a:ln>
                  <a:noFill/>
                </a:ln>
                <a:solidFill>
                  <a:srgbClr val="3F3F3F"/>
                </a:solidFill>
                <a:effectLst/>
                <a:uLnTx/>
                <a:uFillTx/>
                <a:latin typeface="Arial" panose="020B0604020202020204"/>
                <a:ea typeface="+mn-ea"/>
                <a:cs typeface="Arial" pitchFamily="34" charset="0"/>
              </a:rPr>
              <a:t>3</a:t>
            </a:r>
            <a:endParaRPr kumimoji="0" lang="en-US" sz="1600" b="1" i="0" u="none" strike="noStrike" kern="0" cap="none" spc="0" normalizeH="0" baseline="0" noProof="0" dirty="0">
              <a:ln>
                <a:noFill/>
              </a:ln>
              <a:solidFill>
                <a:srgbClr val="3F3F3F"/>
              </a:solidFill>
              <a:effectLst/>
              <a:uLnTx/>
              <a:uFillTx/>
              <a:latin typeface="Arial" panose="020B0604020202020204"/>
              <a:ea typeface="+mn-ea"/>
              <a:cs typeface="Arial" pitchFamily="34" charset="0"/>
            </a:endParaRPr>
          </a:p>
        </p:txBody>
      </p:sp>
      <p:sp>
        <p:nvSpPr>
          <p:cNvPr id="64" name="TextBox 63"/>
          <p:cNvSpPr txBox="1"/>
          <p:nvPr/>
        </p:nvSpPr>
        <p:spPr>
          <a:xfrm>
            <a:off x="7425672" y="4876916"/>
            <a:ext cx="1589085" cy="535531"/>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panose="020B0604020202020204"/>
                <a:ea typeface="+mn-ea"/>
                <a:cs typeface="+mn-cs"/>
              </a:rPr>
              <a:t>Undetectable</a:t>
            </a:r>
            <a:r>
              <a:rPr kumimoji="0" lang="en-US" sz="1600" b="1" i="0" u="none" strike="noStrike" kern="0" cap="none" spc="0" normalizeH="0" baseline="30000" noProof="0" dirty="0">
                <a:ln>
                  <a:noFill/>
                </a:ln>
                <a:solidFill>
                  <a:sysClr val="windowText" lastClr="000000"/>
                </a:solidFill>
                <a:effectLst/>
                <a:uLnTx/>
                <a:uFillTx/>
                <a:latin typeface="Arial" panose="020B0604020202020204"/>
                <a:ea typeface="+mn-ea"/>
                <a:cs typeface="+mn-cs"/>
              </a:rPr>
              <a:t>a</a:t>
            </a:r>
            <a:r>
              <a:rPr kumimoji="0" lang="en-US" sz="1600" b="1" i="0" u="none" strike="noStrike" kern="0" cap="none" spc="0" normalizeH="0" baseline="0" noProof="0" dirty="0">
                <a:ln>
                  <a:noFill/>
                </a:ln>
                <a:solidFill>
                  <a:sysClr val="windowText" lastClr="000000"/>
                </a:solidFill>
                <a:effectLst/>
                <a:uLnTx/>
                <a:uFillTx/>
                <a:latin typeface="Arial" panose="020B0604020202020204"/>
                <a:ea typeface="+mn-ea"/>
                <a:cs typeface="+mn-cs"/>
              </a:rPr>
              <a:t> BCR-ABL</a:t>
            </a:r>
            <a:r>
              <a:rPr kumimoji="0" lang="en-US" sz="1600" b="1" i="0" u="none" strike="noStrike" kern="0" cap="none" spc="0" normalizeH="0" baseline="30000" noProof="0" dirty="0">
                <a:ln>
                  <a:noFill/>
                </a:ln>
                <a:solidFill>
                  <a:sysClr val="windowText" lastClr="000000"/>
                </a:solidFill>
                <a:effectLst/>
                <a:uLnTx/>
                <a:uFillTx/>
                <a:latin typeface="Arial" panose="020B0604020202020204"/>
                <a:ea typeface="+mn-ea"/>
                <a:cs typeface="+mn-cs"/>
              </a:rPr>
              <a:t>IS</a:t>
            </a:r>
            <a:endParaRPr kumimoji="0" lang="en-US" sz="1600" b="1" i="1"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5" name="Left Brace 64"/>
          <p:cNvSpPr/>
          <p:nvPr/>
        </p:nvSpPr>
        <p:spPr bwMode="auto">
          <a:xfrm flipH="1">
            <a:off x="7348837" y="4883101"/>
            <a:ext cx="91440" cy="515293"/>
          </a:xfrm>
          <a:prstGeom prst="leftBrace">
            <a:avLst>
              <a:gd name="adj1" fmla="val 38196"/>
              <a:gd name="adj2" fmla="val 50000"/>
            </a:avLst>
          </a:prstGeom>
          <a:ln w="12700">
            <a:solidFill>
              <a:schemeClr val="bg2">
                <a:lumMod val="75000"/>
              </a:schemeClr>
            </a:solidFill>
            <a:beve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66" name="Text Box 18"/>
          <p:cNvSpPr txBox="1">
            <a:spLocks noChangeArrowheads="1"/>
          </p:cNvSpPr>
          <p:nvPr/>
        </p:nvSpPr>
        <p:spPr bwMode="auto">
          <a:xfrm>
            <a:off x="3247082" y="5418610"/>
            <a:ext cx="11641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4F5968">
                    <a:lumMod val="75000"/>
                  </a:srgbClr>
                </a:solidFill>
                <a:effectLst/>
                <a:uLnTx/>
                <a:uFillTx/>
                <a:latin typeface="Arial" panose="020B0604020202020204"/>
                <a:ea typeface="+mn-ea"/>
                <a:cs typeface="Arial" pitchFamily="34" charset="0"/>
              </a:rPr>
              <a:t>Diagnosis</a:t>
            </a:r>
          </a:p>
        </p:txBody>
      </p:sp>
      <p:pic>
        <p:nvPicPr>
          <p:cNvPr id="67" name="Picture 6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8600" y="1700379"/>
            <a:ext cx="2238967" cy="4500102"/>
          </a:xfrm>
          <a:prstGeom prst="rect">
            <a:avLst/>
          </a:prstGeom>
        </p:spPr>
      </p:pic>
      <p:sp>
        <p:nvSpPr>
          <p:cNvPr id="68" name="Rectangle 67"/>
          <p:cNvSpPr/>
          <p:nvPr/>
        </p:nvSpPr>
        <p:spPr>
          <a:xfrm>
            <a:off x="2375245" y="2019873"/>
            <a:ext cx="659155" cy="369332"/>
          </a:xfrm>
          <a:prstGeom prst="rect">
            <a:avLst/>
          </a:prstGeom>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7125A"/>
                </a:solidFill>
                <a:effectLst/>
                <a:uLnTx/>
                <a:uFillTx/>
                <a:latin typeface="Arial" panose="020B0604020202020204"/>
                <a:ea typeface="+mn-ea"/>
                <a:cs typeface="+mn-cs"/>
              </a:rPr>
              <a:t>10</a:t>
            </a:r>
            <a:r>
              <a:rPr kumimoji="0" lang="en-US" sz="2000" b="1" i="0" u="none" strike="noStrike" kern="0" cap="none" spc="0" normalizeH="0" baseline="30000" noProof="0" dirty="0">
                <a:ln>
                  <a:noFill/>
                </a:ln>
                <a:solidFill>
                  <a:srgbClr val="37125A"/>
                </a:solidFill>
                <a:effectLst/>
                <a:uLnTx/>
                <a:uFillTx/>
                <a:latin typeface="Arial" panose="020B0604020202020204"/>
                <a:ea typeface="+mn-ea"/>
                <a:cs typeface="+mn-cs"/>
              </a:rPr>
              <a:t>12</a:t>
            </a:r>
          </a:p>
        </p:txBody>
      </p:sp>
      <p:sp>
        <p:nvSpPr>
          <p:cNvPr id="69" name="Rectangle 68"/>
          <p:cNvSpPr/>
          <p:nvPr/>
        </p:nvSpPr>
        <p:spPr>
          <a:xfrm>
            <a:off x="2304068" y="2476949"/>
            <a:ext cx="649730" cy="369332"/>
          </a:xfrm>
          <a:prstGeom prst="rect">
            <a:avLst/>
          </a:prstGeom>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7125A"/>
                </a:solidFill>
                <a:effectLst/>
                <a:uLnTx/>
                <a:uFillTx/>
                <a:latin typeface="Arial" panose="020B0604020202020204"/>
                <a:ea typeface="+mn-ea"/>
                <a:cs typeface="+mn-cs"/>
              </a:rPr>
              <a:t>10</a:t>
            </a:r>
            <a:r>
              <a:rPr kumimoji="0" lang="en-US" sz="2000" b="1" i="0" u="none" strike="noStrike" kern="0" cap="none" spc="0" normalizeH="0" baseline="30000" noProof="0" dirty="0">
                <a:ln>
                  <a:noFill/>
                </a:ln>
                <a:solidFill>
                  <a:srgbClr val="37125A"/>
                </a:solidFill>
                <a:effectLst/>
                <a:uLnTx/>
                <a:uFillTx/>
                <a:latin typeface="Arial" panose="020B0604020202020204"/>
                <a:ea typeface="+mn-ea"/>
                <a:cs typeface="+mn-cs"/>
              </a:rPr>
              <a:t>11</a:t>
            </a:r>
          </a:p>
        </p:txBody>
      </p:sp>
      <p:sp>
        <p:nvSpPr>
          <p:cNvPr id="70" name="Rectangle 69"/>
          <p:cNvSpPr/>
          <p:nvPr/>
        </p:nvSpPr>
        <p:spPr>
          <a:xfrm>
            <a:off x="2151668" y="2953626"/>
            <a:ext cx="659155" cy="369332"/>
          </a:xfrm>
          <a:prstGeom prst="rect">
            <a:avLst/>
          </a:prstGeom>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7125A"/>
                </a:solidFill>
                <a:effectLst/>
                <a:uLnTx/>
                <a:uFillTx/>
                <a:latin typeface="Arial" panose="020B0604020202020204"/>
                <a:ea typeface="+mn-ea"/>
                <a:cs typeface="+mn-cs"/>
              </a:rPr>
              <a:t>10</a:t>
            </a:r>
            <a:r>
              <a:rPr kumimoji="0" lang="en-US" sz="2000" b="1" i="0" u="none" strike="noStrike" kern="0" cap="none" spc="0" normalizeH="0" baseline="30000" noProof="0" dirty="0">
                <a:ln>
                  <a:noFill/>
                </a:ln>
                <a:solidFill>
                  <a:srgbClr val="37125A"/>
                </a:solidFill>
                <a:effectLst/>
                <a:uLnTx/>
                <a:uFillTx/>
                <a:latin typeface="Arial" panose="020B0604020202020204"/>
                <a:ea typeface="+mn-ea"/>
                <a:cs typeface="+mn-cs"/>
              </a:rPr>
              <a:t>10</a:t>
            </a:r>
          </a:p>
        </p:txBody>
      </p:sp>
      <p:sp>
        <p:nvSpPr>
          <p:cNvPr id="71" name="Rectangle 70"/>
          <p:cNvSpPr/>
          <p:nvPr/>
        </p:nvSpPr>
        <p:spPr>
          <a:xfrm>
            <a:off x="2030383" y="3430303"/>
            <a:ext cx="564578" cy="369332"/>
          </a:xfrm>
          <a:prstGeom prst="rect">
            <a:avLst/>
          </a:prstGeom>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7125A"/>
                </a:solidFill>
                <a:effectLst/>
                <a:uLnTx/>
                <a:uFillTx/>
                <a:latin typeface="Arial" panose="020B0604020202020204"/>
                <a:ea typeface="+mn-ea"/>
                <a:cs typeface="+mn-cs"/>
              </a:rPr>
              <a:t>10</a:t>
            </a:r>
            <a:r>
              <a:rPr kumimoji="0" lang="en-US" sz="2000" b="1" i="0" u="none" strike="noStrike" kern="0" cap="none" spc="0" normalizeH="0" baseline="30000" noProof="0" dirty="0">
                <a:ln>
                  <a:noFill/>
                </a:ln>
                <a:solidFill>
                  <a:srgbClr val="37125A"/>
                </a:solidFill>
                <a:effectLst/>
                <a:uLnTx/>
                <a:uFillTx/>
                <a:latin typeface="Arial" panose="020B0604020202020204"/>
                <a:ea typeface="+mn-ea"/>
                <a:cs typeface="+mn-cs"/>
              </a:rPr>
              <a:t>9</a:t>
            </a:r>
          </a:p>
        </p:txBody>
      </p:sp>
      <p:sp>
        <p:nvSpPr>
          <p:cNvPr id="72" name="Rectangle 71"/>
          <p:cNvSpPr/>
          <p:nvPr/>
        </p:nvSpPr>
        <p:spPr>
          <a:xfrm>
            <a:off x="1877983" y="3906980"/>
            <a:ext cx="564578" cy="369332"/>
          </a:xfrm>
          <a:prstGeom prst="rect">
            <a:avLst/>
          </a:prstGeom>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7125A"/>
                </a:solidFill>
                <a:effectLst/>
                <a:uLnTx/>
                <a:uFillTx/>
                <a:latin typeface="Arial" panose="020B0604020202020204"/>
                <a:ea typeface="+mn-ea"/>
                <a:cs typeface="+mn-cs"/>
              </a:rPr>
              <a:t>10</a:t>
            </a:r>
            <a:r>
              <a:rPr kumimoji="0" lang="en-US" sz="2000" b="1" i="0" u="none" strike="noStrike" kern="0" cap="none" spc="0" normalizeH="0" baseline="30000" noProof="0" dirty="0">
                <a:ln>
                  <a:noFill/>
                </a:ln>
                <a:solidFill>
                  <a:srgbClr val="37125A"/>
                </a:solidFill>
                <a:effectLst/>
                <a:uLnTx/>
                <a:uFillTx/>
                <a:latin typeface="Arial" panose="020B0604020202020204"/>
                <a:ea typeface="+mn-ea"/>
                <a:cs typeface="+mn-cs"/>
              </a:rPr>
              <a:t>8</a:t>
            </a:r>
          </a:p>
        </p:txBody>
      </p:sp>
      <p:sp>
        <p:nvSpPr>
          <p:cNvPr id="73" name="Rectangle 72"/>
          <p:cNvSpPr/>
          <p:nvPr/>
        </p:nvSpPr>
        <p:spPr>
          <a:xfrm>
            <a:off x="1770668" y="4383657"/>
            <a:ext cx="564578" cy="369332"/>
          </a:xfrm>
          <a:prstGeom prst="rect">
            <a:avLst/>
          </a:prstGeom>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7125A"/>
                </a:solidFill>
                <a:effectLst/>
                <a:uLnTx/>
                <a:uFillTx/>
                <a:latin typeface="Arial" panose="020B0604020202020204"/>
                <a:ea typeface="+mn-ea"/>
                <a:cs typeface="+mn-cs"/>
              </a:rPr>
              <a:t>10</a:t>
            </a:r>
            <a:r>
              <a:rPr kumimoji="0" lang="en-US" sz="2000" b="1" i="0" u="none" strike="noStrike" kern="0" cap="none" spc="0" normalizeH="0" baseline="30000" noProof="0" dirty="0">
                <a:ln>
                  <a:noFill/>
                </a:ln>
                <a:solidFill>
                  <a:srgbClr val="37125A"/>
                </a:solidFill>
                <a:effectLst/>
                <a:uLnTx/>
                <a:uFillTx/>
                <a:latin typeface="Arial" panose="020B0604020202020204"/>
                <a:ea typeface="+mn-ea"/>
                <a:cs typeface="+mn-cs"/>
              </a:rPr>
              <a:t>7</a:t>
            </a:r>
          </a:p>
        </p:txBody>
      </p:sp>
      <p:sp>
        <p:nvSpPr>
          <p:cNvPr id="74" name="Rectangle 73"/>
          <p:cNvSpPr/>
          <p:nvPr/>
        </p:nvSpPr>
        <p:spPr>
          <a:xfrm>
            <a:off x="1659793" y="4860333"/>
            <a:ext cx="564578" cy="369332"/>
          </a:xfrm>
          <a:prstGeom prst="rect">
            <a:avLst/>
          </a:prstGeom>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7125A"/>
                </a:solidFill>
                <a:effectLst/>
                <a:uLnTx/>
                <a:uFillTx/>
                <a:latin typeface="Arial" panose="020B0604020202020204"/>
                <a:ea typeface="+mn-ea"/>
                <a:cs typeface="+mn-cs"/>
              </a:rPr>
              <a:t>10</a:t>
            </a:r>
            <a:r>
              <a:rPr kumimoji="0" lang="en-US" sz="2000" b="1" i="0" u="none" strike="noStrike" kern="0" cap="none" spc="0" normalizeH="0" baseline="30000" noProof="0" dirty="0">
                <a:ln>
                  <a:noFill/>
                </a:ln>
                <a:solidFill>
                  <a:srgbClr val="37125A"/>
                </a:solidFill>
                <a:effectLst/>
                <a:uLnTx/>
                <a:uFillTx/>
                <a:latin typeface="Arial" panose="020B0604020202020204"/>
                <a:ea typeface="+mn-ea"/>
                <a:cs typeface="+mn-cs"/>
              </a:rPr>
              <a:t>6</a:t>
            </a:r>
          </a:p>
        </p:txBody>
      </p:sp>
      <p:sp>
        <p:nvSpPr>
          <p:cNvPr id="75" name="Rectangle 74"/>
          <p:cNvSpPr/>
          <p:nvPr/>
        </p:nvSpPr>
        <p:spPr>
          <a:xfrm>
            <a:off x="421280" y="1151389"/>
            <a:ext cx="1949573" cy="590931"/>
          </a:xfrm>
          <a:prstGeom prst="rect">
            <a:avLst/>
          </a:prstGeom>
        </p:spPr>
        <p:txBody>
          <a:bodyPr wrap="non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t>Number of </a:t>
            </a:r>
            <a:b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br>
            <a: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t>Leukemic </a:t>
            </a:r>
            <a:r>
              <a:rPr kumimoji="0" lang="en-US" sz="1800" b="1" i="0" u="none" strike="noStrike" kern="0" cap="none" spc="0" normalizeH="0" baseline="0" noProof="0" dirty="0" smtClean="0">
                <a:ln>
                  <a:noFill/>
                </a:ln>
                <a:solidFill>
                  <a:srgbClr val="37125A"/>
                </a:solidFill>
                <a:effectLst/>
                <a:uLnTx/>
                <a:uFillTx/>
                <a:latin typeface="Arial" panose="020B0604020202020204"/>
                <a:ea typeface="+mn-ea"/>
                <a:cs typeface="+mn-cs"/>
              </a:rPr>
              <a:t>Cells</a:t>
            </a:r>
            <a:r>
              <a:rPr kumimoji="0" lang="en-US" sz="1800" b="1" i="0" u="none" strike="noStrike" kern="0" cap="none" spc="0" normalizeH="0" baseline="30000" noProof="0" dirty="0">
                <a:ln>
                  <a:noFill/>
                </a:ln>
                <a:solidFill>
                  <a:srgbClr val="37125A"/>
                </a:solidFill>
                <a:effectLst/>
                <a:uLnTx/>
                <a:uFillTx/>
                <a:latin typeface="Arial" panose="020B0604020202020204"/>
                <a:ea typeface="+mn-ea"/>
                <a:cs typeface="+mn-cs"/>
              </a:rPr>
              <a:t>2</a:t>
            </a:r>
          </a:p>
        </p:txBody>
      </p:sp>
      <p:grpSp>
        <p:nvGrpSpPr>
          <p:cNvPr id="76" name="Group 75"/>
          <p:cNvGrpSpPr/>
          <p:nvPr/>
        </p:nvGrpSpPr>
        <p:grpSpPr>
          <a:xfrm>
            <a:off x="3430819" y="2381491"/>
            <a:ext cx="3990090" cy="3071695"/>
            <a:chOff x="3385552" y="2381491"/>
            <a:chExt cx="3990090" cy="3071695"/>
          </a:xfrm>
        </p:grpSpPr>
        <p:sp>
          <p:nvSpPr>
            <p:cNvPr id="77" name="Text Box 20"/>
            <p:cNvSpPr txBox="1">
              <a:spLocks noChangeArrowheads="1"/>
            </p:cNvSpPr>
            <p:nvPr/>
          </p:nvSpPr>
          <p:spPr bwMode="auto">
            <a:xfrm>
              <a:off x="4662529" y="4375186"/>
              <a:ext cx="27131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0.001% (MR5)</a:t>
              </a:r>
            </a:p>
          </p:txBody>
        </p:sp>
        <p:sp>
          <p:nvSpPr>
            <p:cNvPr id="78" name="Text Box 21"/>
            <p:cNvSpPr txBox="1">
              <a:spLocks noChangeArrowheads="1"/>
            </p:cNvSpPr>
            <p:nvPr/>
          </p:nvSpPr>
          <p:spPr bwMode="auto">
            <a:xfrm>
              <a:off x="3949033" y="2949589"/>
              <a:ext cx="1250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1.0% (CCyR)</a:t>
              </a:r>
            </a:p>
          </p:txBody>
        </p:sp>
        <p:sp>
          <p:nvSpPr>
            <p:cNvPr id="79" name="Freeform 31"/>
            <p:cNvSpPr>
              <a:spLocks/>
            </p:cNvSpPr>
            <p:nvPr/>
          </p:nvSpPr>
          <p:spPr bwMode="auto">
            <a:xfrm>
              <a:off x="3791788" y="2407820"/>
              <a:ext cx="2580480" cy="2840209"/>
            </a:xfrm>
            <a:custGeom>
              <a:avLst/>
              <a:gdLst>
                <a:gd name="T0" fmla="*/ 0 w 1013"/>
                <a:gd name="T1" fmla="*/ 0 h 742"/>
                <a:gd name="T2" fmla="*/ 2147483646 w 1013"/>
                <a:gd name="T3" fmla="*/ 2147483646 h 742"/>
                <a:gd name="T4" fmla="*/ 2147483646 w 1013"/>
                <a:gd name="T5" fmla="*/ 2147483646 h 742"/>
                <a:gd name="T6" fmla="*/ 2147483646 w 1013"/>
                <a:gd name="T7" fmla="*/ 2147483646 h 742"/>
                <a:gd name="T8" fmla="*/ 2147483646 w 1013"/>
                <a:gd name="T9" fmla="*/ 2147483646 h 742"/>
                <a:gd name="T10" fmla="*/ 2147483646 w 1013"/>
                <a:gd name="T11" fmla="*/ 2147483646 h 742"/>
                <a:gd name="T12" fmla="*/ 2147483646 w 1013"/>
                <a:gd name="T13" fmla="*/ 2147483646 h 742"/>
                <a:gd name="T14" fmla="*/ 2147483646 w 1013"/>
                <a:gd name="T15" fmla="*/ 2147483646 h 742"/>
                <a:gd name="T16" fmla="*/ 2147483646 w 1013"/>
                <a:gd name="T17" fmla="*/ 2147483646 h 742"/>
                <a:gd name="T18" fmla="*/ 2147483646 w 1013"/>
                <a:gd name="T19" fmla="*/ 2147483646 h 742"/>
                <a:gd name="T20" fmla="*/ 2147483646 w 1013"/>
                <a:gd name="T21" fmla="*/ 2147483646 h 742"/>
                <a:gd name="T22" fmla="*/ 2147483646 w 1013"/>
                <a:gd name="T23" fmla="*/ 2147483646 h 742"/>
                <a:gd name="T24" fmla="*/ 2147483646 w 1013"/>
                <a:gd name="T25" fmla="*/ 2147483646 h 742"/>
                <a:gd name="T26" fmla="*/ 2147483646 w 1013"/>
                <a:gd name="T27" fmla="*/ 2147483646 h 742"/>
                <a:gd name="T28" fmla="*/ 2147483646 w 1013"/>
                <a:gd name="T29" fmla="*/ 2147483646 h 742"/>
                <a:gd name="T30" fmla="*/ 2147483646 w 1013"/>
                <a:gd name="T31" fmla="*/ 2147483646 h 742"/>
                <a:gd name="T32" fmla="*/ 2147483646 w 1013"/>
                <a:gd name="T33" fmla="*/ 2147483646 h 742"/>
                <a:gd name="T34" fmla="*/ 2147483646 w 1013"/>
                <a:gd name="T35" fmla="*/ 2147483646 h 742"/>
                <a:gd name="T36" fmla="*/ 2147483646 w 1013"/>
                <a:gd name="T37" fmla="*/ 2147483646 h 742"/>
                <a:gd name="T38" fmla="*/ 2147483646 w 1013"/>
                <a:gd name="T39" fmla="*/ 2147483646 h 742"/>
                <a:gd name="T40" fmla="*/ 2147483646 w 1013"/>
                <a:gd name="T41" fmla="*/ 2147483646 h 742"/>
                <a:gd name="T42" fmla="*/ 2147483646 w 1013"/>
                <a:gd name="T43" fmla="*/ 2147483646 h 742"/>
                <a:gd name="T44" fmla="*/ 2147483646 w 1013"/>
                <a:gd name="T45" fmla="*/ 2147483646 h 742"/>
                <a:gd name="T46" fmla="*/ 2147483646 w 1013"/>
                <a:gd name="T47" fmla="*/ 2147483646 h 742"/>
                <a:gd name="T48" fmla="*/ 2147483646 w 1013"/>
                <a:gd name="T49" fmla="*/ 2147483646 h 742"/>
                <a:gd name="T50" fmla="*/ 2147483646 w 1013"/>
                <a:gd name="T51" fmla="*/ 2147483646 h 742"/>
                <a:gd name="T52" fmla="*/ 2147483646 w 1013"/>
                <a:gd name="T53" fmla="*/ 2147483646 h 742"/>
                <a:gd name="T54" fmla="*/ 2147483646 w 1013"/>
                <a:gd name="T55" fmla="*/ 2147483646 h 742"/>
                <a:gd name="T56" fmla="*/ 2147483646 w 1013"/>
                <a:gd name="T57" fmla="*/ 2147483646 h 742"/>
                <a:gd name="T58" fmla="*/ 2147483646 w 1013"/>
                <a:gd name="T59" fmla="*/ 0 h 742"/>
                <a:gd name="T60" fmla="*/ 0 w 1013"/>
                <a:gd name="T61" fmla="*/ 0 h 7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3"/>
                <a:gd name="T94" fmla="*/ 0 h 742"/>
                <a:gd name="T95" fmla="*/ 1013 w 1013"/>
                <a:gd name="T96" fmla="*/ 742 h 7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3" h="742">
                  <a:moveTo>
                    <a:pt x="0" y="0"/>
                  </a:moveTo>
                  <a:cubicBezTo>
                    <a:pt x="0" y="0"/>
                    <a:pt x="28" y="208"/>
                    <a:pt x="96" y="349"/>
                  </a:cubicBezTo>
                  <a:cubicBezTo>
                    <a:pt x="164" y="489"/>
                    <a:pt x="300" y="593"/>
                    <a:pt x="487" y="648"/>
                  </a:cubicBezTo>
                  <a:cubicBezTo>
                    <a:pt x="571" y="672"/>
                    <a:pt x="698" y="696"/>
                    <a:pt x="806" y="713"/>
                  </a:cubicBezTo>
                  <a:cubicBezTo>
                    <a:pt x="860" y="722"/>
                    <a:pt x="909" y="729"/>
                    <a:pt x="946" y="734"/>
                  </a:cubicBezTo>
                  <a:cubicBezTo>
                    <a:pt x="964" y="737"/>
                    <a:pt x="980" y="739"/>
                    <a:pt x="991" y="740"/>
                  </a:cubicBezTo>
                  <a:cubicBezTo>
                    <a:pt x="996" y="741"/>
                    <a:pt x="1001" y="741"/>
                    <a:pt x="1005" y="742"/>
                  </a:cubicBezTo>
                  <a:cubicBezTo>
                    <a:pt x="1008" y="742"/>
                    <a:pt x="1010" y="742"/>
                    <a:pt x="1011" y="742"/>
                  </a:cubicBezTo>
                  <a:cubicBezTo>
                    <a:pt x="1012" y="742"/>
                    <a:pt x="1012" y="742"/>
                    <a:pt x="1012" y="742"/>
                  </a:cubicBezTo>
                  <a:cubicBezTo>
                    <a:pt x="1012" y="742"/>
                    <a:pt x="1012" y="742"/>
                    <a:pt x="1012" y="742"/>
                  </a:cubicBezTo>
                  <a:cubicBezTo>
                    <a:pt x="1013" y="742"/>
                    <a:pt x="1013" y="742"/>
                    <a:pt x="1013" y="741"/>
                  </a:cubicBezTo>
                  <a:cubicBezTo>
                    <a:pt x="1011" y="739"/>
                    <a:pt x="1011" y="739"/>
                    <a:pt x="1011" y="739"/>
                  </a:cubicBezTo>
                  <a:cubicBezTo>
                    <a:pt x="1012" y="740"/>
                    <a:pt x="1012" y="740"/>
                    <a:pt x="1012" y="740"/>
                  </a:cubicBezTo>
                  <a:cubicBezTo>
                    <a:pt x="1011" y="738"/>
                    <a:pt x="1011" y="738"/>
                    <a:pt x="1011" y="738"/>
                  </a:cubicBezTo>
                  <a:cubicBezTo>
                    <a:pt x="1011" y="738"/>
                    <a:pt x="1011" y="738"/>
                    <a:pt x="1011" y="739"/>
                  </a:cubicBezTo>
                  <a:cubicBezTo>
                    <a:pt x="1012" y="740"/>
                    <a:pt x="1012" y="740"/>
                    <a:pt x="1012" y="740"/>
                  </a:cubicBezTo>
                  <a:cubicBezTo>
                    <a:pt x="1011" y="738"/>
                    <a:pt x="1011" y="738"/>
                    <a:pt x="1011" y="738"/>
                  </a:cubicBezTo>
                  <a:cubicBezTo>
                    <a:pt x="1012" y="739"/>
                    <a:pt x="1012" y="739"/>
                    <a:pt x="1012" y="739"/>
                  </a:cubicBezTo>
                  <a:cubicBezTo>
                    <a:pt x="1012" y="738"/>
                    <a:pt x="1012" y="738"/>
                    <a:pt x="1012" y="738"/>
                  </a:cubicBezTo>
                  <a:cubicBezTo>
                    <a:pt x="1011" y="738"/>
                    <a:pt x="1011" y="738"/>
                    <a:pt x="1011" y="738"/>
                  </a:cubicBezTo>
                  <a:cubicBezTo>
                    <a:pt x="1012" y="739"/>
                    <a:pt x="1012" y="739"/>
                    <a:pt x="1012" y="739"/>
                  </a:cubicBezTo>
                  <a:cubicBezTo>
                    <a:pt x="1012" y="738"/>
                    <a:pt x="1012" y="738"/>
                    <a:pt x="1012" y="738"/>
                  </a:cubicBezTo>
                  <a:cubicBezTo>
                    <a:pt x="1011" y="738"/>
                    <a:pt x="1011" y="738"/>
                    <a:pt x="1011" y="738"/>
                  </a:cubicBezTo>
                  <a:cubicBezTo>
                    <a:pt x="1011" y="738"/>
                    <a:pt x="1008" y="738"/>
                    <a:pt x="1005" y="738"/>
                  </a:cubicBezTo>
                  <a:cubicBezTo>
                    <a:pt x="954" y="732"/>
                    <a:pt x="644" y="690"/>
                    <a:pt x="489" y="644"/>
                  </a:cubicBezTo>
                  <a:cubicBezTo>
                    <a:pt x="301" y="589"/>
                    <a:pt x="168" y="487"/>
                    <a:pt x="100" y="347"/>
                  </a:cubicBezTo>
                  <a:cubicBezTo>
                    <a:pt x="66" y="277"/>
                    <a:pt x="42" y="190"/>
                    <a:pt x="26" y="121"/>
                  </a:cubicBezTo>
                  <a:cubicBezTo>
                    <a:pt x="19" y="86"/>
                    <a:pt x="13" y="56"/>
                    <a:pt x="9" y="34"/>
                  </a:cubicBezTo>
                  <a:cubicBezTo>
                    <a:pt x="8" y="24"/>
                    <a:pt x="6" y="15"/>
                    <a:pt x="5" y="9"/>
                  </a:cubicBezTo>
                  <a:cubicBezTo>
                    <a:pt x="4" y="3"/>
                    <a:pt x="4" y="0"/>
                    <a:pt x="4" y="0"/>
                  </a:cubicBezTo>
                  <a:lnTo>
                    <a:pt x="0" y="0"/>
                  </a:lnTo>
                  <a:close/>
                </a:path>
              </a:pathLst>
            </a:custGeom>
            <a:solidFill>
              <a:schemeClr val="tx1"/>
            </a:solidFill>
            <a:ln w="28575">
              <a:solidFill>
                <a:schemeClr val="accent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80" name="Text Box 21"/>
            <p:cNvSpPr txBox="1">
              <a:spLocks noChangeArrowheads="1"/>
            </p:cNvSpPr>
            <p:nvPr/>
          </p:nvSpPr>
          <p:spPr bwMode="auto">
            <a:xfrm>
              <a:off x="4082769" y="3424788"/>
              <a:ext cx="118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0.1% (MMR)</a:t>
              </a:r>
            </a:p>
          </p:txBody>
        </p:sp>
        <p:sp>
          <p:nvSpPr>
            <p:cNvPr id="81" name="Text Box 21"/>
            <p:cNvSpPr txBox="1">
              <a:spLocks noChangeArrowheads="1"/>
            </p:cNvSpPr>
            <p:nvPr/>
          </p:nvSpPr>
          <p:spPr bwMode="auto">
            <a:xfrm>
              <a:off x="3840049" y="2474390"/>
              <a:ext cx="11015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10% (CHR)</a:t>
              </a:r>
            </a:p>
          </p:txBody>
        </p:sp>
        <p:sp>
          <p:nvSpPr>
            <p:cNvPr id="82" name="Text Box 17"/>
            <p:cNvSpPr txBox="1">
              <a:spLocks noChangeArrowheads="1"/>
            </p:cNvSpPr>
            <p:nvPr/>
          </p:nvSpPr>
          <p:spPr bwMode="auto">
            <a:xfrm rot="16200000">
              <a:off x="2018981" y="3748062"/>
              <a:ext cx="3071695" cy="338554"/>
            </a:xfrm>
            <a:prstGeom prst="rect">
              <a:avLst/>
            </a:prstGeom>
            <a:noFill/>
            <a:ln>
              <a:noFill/>
            </a:ln>
            <a:extLst/>
          </p:spPr>
          <p:txBody>
            <a:bodyPr wrap="square" lIns="0" r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BCR-ABL transcripts (IS), </a:t>
              </a:r>
              <a:r>
                <a:rPr kumimoji="0" lang="en-US" altLang="en-US" sz="1600" b="1" i="0" u="none" strike="noStrike" kern="0" cap="none" spc="0" normalizeH="0" baseline="0" noProof="0" dirty="0" smtClean="0">
                  <a:ln>
                    <a:noFill/>
                  </a:ln>
                  <a:solidFill>
                    <a:srgbClr val="3F3F3F"/>
                  </a:solidFill>
                  <a:effectLst/>
                  <a:uLnTx/>
                  <a:uFillTx/>
                  <a:latin typeface="Arial" panose="020B0604020202020204"/>
                  <a:ea typeface="+mn-ea"/>
                  <a:cs typeface="Arial" pitchFamily="34" charset="0"/>
                </a:rPr>
                <a:t>%</a:t>
              </a:r>
              <a:endParaRPr kumimoji="0" lang="en-US" altLang="en-US" sz="1600" b="1" i="0" u="none" strike="noStrike" kern="0" cap="none" spc="0" normalizeH="0" baseline="30000" noProof="0" dirty="0">
                <a:ln>
                  <a:noFill/>
                </a:ln>
                <a:solidFill>
                  <a:srgbClr val="3F3F3F"/>
                </a:solidFill>
                <a:effectLst/>
                <a:uLnTx/>
                <a:uFillTx/>
                <a:latin typeface="Arial" panose="020B0604020202020204"/>
                <a:ea typeface="+mn-ea"/>
                <a:cs typeface="Arial" pitchFamily="34" charset="0"/>
              </a:endParaRPr>
            </a:p>
          </p:txBody>
        </p:sp>
        <p:sp>
          <p:nvSpPr>
            <p:cNvPr id="83" name="Text Box 21"/>
            <p:cNvSpPr txBox="1">
              <a:spLocks noChangeArrowheads="1"/>
            </p:cNvSpPr>
            <p:nvPr/>
          </p:nvSpPr>
          <p:spPr bwMode="auto">
            <a:xfrm>
              <a:off x="4293437" y="3899987"/>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3F3F3F"/>
                  </a:solidFill>
                  <a:effectLst/>
                  <a:uLnTx/>
                  <a:uFillTx/>
                  <a:latin typeface="Arial" panose="020B0604020202020204"/>
                  <a:ea typeface="+mn-ea"/>
                  <a:cs typeface="Arial" pitchFamily="34" charset="0"/>
                </a:rPr>
                <a:t>0.01% (MR4)</a:t>
              </a:r>
            </a:p>
          </p:txBody>
        </p:sp>
        <p:cxnSp>
          <p:nvCxnSpPr>
            <p:cNvPr id="84" name="Straight Connector 83"/>
            <p:cNvCxnSpPr>
              <a:cxnSpLocks/>
            </p:cNvCxnSpPr>
            <p:nvPr/>
          </p:nvCxnSpPr>
          <p:spPr bwMode="auto">
            <a:xfrm>
              <a:off x="3789405" y="2409861"/>
              <a:ext cx="1162050"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p:cNvCxnSpPr>
            <p:nvPr/>
          </p:nvCxnSpPr>
          <p:spPr bwMode="auto">
            <a:xfrm>
              <a:off x="3789405" y="2888492"/>
              <a:ext cx="1365250"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bwMode="auto">
            <a:xfrm>
              <a:off x="3789405" y="3367123"/>
              <a:ext cx="1628775"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p:cNvCxnSpPr>
            <p:nvPr/>
          </p:nvCxnSpPr>
          <p:spPr bwMode="auto">
            <a:xfrm>
              <a:off x="3789405" y="3845754"/>
              <a:ext cx="1991518"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bwMode="auto">
            <a:xfrm>
              <a:off x="3789405" y="4324386"/>
              <a:ext cx="2638425" cy="0"/>
            </a:xfrm>
            <a:prstGeom prst="line">
              <a:avLst/>
            </a:prstGeom>
            <a:ln w="952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9" name="Freeform: Shape 88"/>
            <p:cNvSpPr/>
            <p:nvPr/>
          </p:nvSpPr>
          <p:spPr>
            <a:xfrm>
              <a:off x="3770183" y="2392886"/>
              <a:ext cx="2606848" cy="3005750"/>
            </a:xfrm>
            <a:custGeom>
              <a:avLst/>
              <a:gdLst>
                <a:gd name="connsiteX0" fmla="*/ 0 w 2779413"/>
                <a:gd name="connsiteY0" fmla="*/ 0 h 3005750"/>
                <a:gd name="connsiteX1" fmla="*/ 0 w 2779413"/>
                <a:gd name="connsiteY1" fmla="*/ 3005750 h 3005750"/>
                <a:gd name="connsiteX2" fmla="*/ 2779413 w 2779413"/>
                <a:gd name="connsiteY2" fmla="*/ 3005750 h 3005750"/>
              </a:gdLst>
              <a:ahLst/>
              <a:cxnLst>
                <a:cxn ang="0">
                  <a:pos x="connsiteX0" y="connsiteY0"/>
                </a:cxn>
                <a:cxn ang="0">
                  <a:pos x="connsiteX1" y="connsiteY1"/>
                </a:cxn>
                <a:cxn ang="0">
                  <a:pos x="connsiteX2" y="connsiteY2"/>
                </a:cxn>
              </a:cxnLst>
              <a:rect l="l" t="t" r="r" b="b"/>
              <a:pathLst>
                <a:path w="2779413" h="3005750">
                  <a:moveTo>
                    <a:pt x="0" y="0"/>
                  </a:moveTo>
                  <a:lnTo>
                    <a:pt x="0" y="3005750"/>
                  </a:lnTo>
                  <a:lnTo>
                    <a:pt x="2779413" y="300575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Arial" panose="020B0604020202020204"/>
                <a:ea typeface="+mn-ea"/>
                <a:cs typeface="+mn-cs"/>
              </a:endParaRPr>
            </a:p>
          </p:txBody>
        </p:sp>
      </p:grpSp>
      <p:sp>
        <p:nvSpPr>
          <p:cNvPr id="90" name="Freeform 32"/>
          <p:cNvSpPr>
            <a:spLocks/>
          </p:cNvSpPr>
          <p:nvPr/>
        </p:nvSpPr>
        <p:spPr bwMode="auto">
          <a:xfrm>
            <a:off x="4375151" y="5528663"/>
            <a:ext cx="1536142" cy="140150"/>
          </a:xfrm>
          <a:prstGeom prst="rightArrow">
            <a:avLst>
              <a:gd name="adj1" fmla="val 36557"/>
              <a:gd name="adj2" fmla="val 81924"/>
            </a:avLst>
          </a:prstGeom>
          <a:solidFill>
            <a:schemeClr val="accent2"/>
          </a:solidFill>
          <a:ln>
            <a:noFill/>
          </a:ln>
          <a:effectLst/>
          <a:scene3d>
            <a:camera prst="orthographicFront">
              <a:rot lat="0" lon="0" rev="0"/>
            </a:camera>
            <a:lightRig rig="contrasting" dir="t">
              <a:rot lat="0" lon="0" rev="7800000"/>
            </a:lightRig>
          </a:scene3d>
          <a:sp3d/>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926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Monitor Your Patient’s Response to</a:t>
            </a:r>
            <a:br>
              <a:rPr lang="en-US" dirty="0"/>
            </a:br>
            <a:r>
              <a:rPr lang="en-US" dirty="0"/>
              <a:t>CML Therapy?</a:t>
            </a:r>
          </a:p>
        </p:txBody>
      </p:sp>
      <p:sp>
        <p:nvSpPr>
          <p:cNvPr id="4" name="Content Placeholder 3"/>
          <p:cNvSpPr>
            <a:spLocks noGrp="1"/>
          </p:cNvSpPr>
          <p:nvPr>
            <p:ph idx="1"/>
          </p:nvPr>
        </p:nvSpPr>
        <p:spPr>
          <a:xfrm>
            <a:off x="236989" y="1151389"/>
            <a:ext cx="8244281" cy="5033963"/>
          </a:xfrm>
        </p:spPr>
        <p:txBody>
          <a:bodyPr/>
          <a:lstStyle/>
          <a:p>
            <a:pPr>
              <a:lnSpc>
                <a:spcPct val="100000"/>
              </a:lnSpc>
              <a:spcBef>
                <a:spcPts val="0"/>
              </a:spcBef>
              <a:spcAft>
                <a:spcPts val="1200"/>
              </a:spcAft>
            </a:pPr>
            <a:r>
              <a:rPr lang="en-US" sz="2400" dirty="0"/>
              <a:t>Do you monitor your patient’s response with…</a:t>
            </a:r>
          </a:p>
          <a:p>
            <a:pPr marL="796925" lvl="1" indent="-334963">
              <a:lnSpc>
                <a:spcPct val="100000"/>
              </a:lnSpc>
              <a:spcBef>
                <a:spcPts val="0"/>
              </a:spcBef>
              <a:spcAft>
                <a:spcPts val="1200"/>
              </a:spcAft>
            </a:pPr>
            <a:r>
              <a:rPr lang="en-US" sz="2000" dirty="0"/>
              <a:t>Cytogenetics?</a:t>
            </a:r>
          </a:p>
          <a:p>
            <a:pPr marL="796925" lvl="1" indent="-334963">
              <a:lnSpc>
                <a:spcPct val="100000"/>
              </a:lnSpc>
              <a:spcBef>
                <a:spcPts val="0"/>
              </a:spcBef>
              <a:spcAft>
                <a:spcPts val="1200"/>
              </a:spcAft>
            </a:pPr>
            <a:r>
              <a:rPr lang="en-US" sz="2000" dirty="0"/>
              <a:t>RQ-PCR?</a:t>
            </a:r>
          </a:p>
          <a:p>
            <a:pPr marL="796925" lvl="1" indent="-334963">
              <a:lnSpc>
                <a:spcPct val="100000"/>
              </a:lnSpc>
              <a:spcBef>
                <a:spcPts val="0"/>
              </a:spcBef>
              <a:spcAft>
                <a:spcPts val="1200"/>
              </a:spcAft>
            </a:pPr>
            <a:r>
              <a:rPr lang="en-US" sz="2000" dirty="0"/>
              <a:t>Both?</a:t>
            </a:r>
          </a:p>
          <a:p>
            <a:pPr>
              <a:lnSpc>
                <a:spcPct val="100000"/>
              </a:lnSpc>
              <a:spcBef>
                <a:spcPts val="0"/>
              </a:spcBef>
              <a:spcAft>
                <a:spcPts val="1200"/>
              </a:spcAft>
            </a:pPr>
            <a:r>
              <a:rPr lang="en-US" sz="2400" dirty="0"/>
              <a:t>How frequently do you monitor your patient’s response with…</a:t>
            </a:r>
          </a:p>
          <a:p>
            <a:pPr marL="796925" lvl="1" indent="-339725">
              <a:lnSpc>
                <a:spcPct val="100000"/>
              </a:lnSpc>
              <a:spcBef>
                <a:spcPts val="0"/>
              </a:spcBef>
              <a:spcAft>
                <a:spcPts val="1200"/>
              </a:spcAft>
            </a:pPr>
            <a:r>
              <a:rPr lang="en-US" sz="2000" dirty="0"/>
              <a:t>Cytogenetics (at diagnosis, routinely throughout therapy, never)?</a:t>
            </a:r>
          </a:p>
          <a:p>
            <a:pPr marL="796925" lvl="1" indent="-339725">
              <a:lnSpc>
                <a:spcPct val="100000"/>
              </a:lnSpc>
              <a:spcBef>
                <a:spcPts val="0"/>
              </a:spcBef>
              <a:spcAft>
                <a:spcPts val="1200"/>
              </a:spcAft>
            </a:pPr>
            <a:r>
              <a:rPr lang="en-US" sz="2000" dirty="0"/>
              <a:t>RQ-PCR (at diagnosis, monthly, every 3 months, never)?</a:t>
            </a:r>
          </a:p>
          <a:p>
            <a:pPr>
              <a:lnSpc>
                <a:spcPct val="100000"/>
              </a:lnSpc>
              <a:spcBef>
                <a:spcPts val="0"/>
              </a:spcBef>
              <a:spcAft>
                <a:spcPts val="1200"/>
              </a:spcAft>
            </a:pPr>
            <a:endParaRPr lang="en-US" sz="2400" dirty="0"/>
          </a:p>
        </p:txBody>
      </p:sp>
      <p:sp>
        <p:nvSpPr>
          <p:cNvPr id="6" name="Text Placeholder 3"/>
          <p:cNvSpPr>
            <a:spLocks noGrp="1"/>
          </p:cNvSpPr>
          <p:nvPr>
            <p:ph type="body" sz="quarter" idx="13"/>
          </p:nvPr>
        </p:nvSpPr>
        <p:spPr>
          <a:xfrm>
            <a:off x="236988" y="6332989"/>
            <a:ext cx="8678411" cy="441325"/>
          </a:xfrm>
        </p:spPr>
        <p:txBody>
          <a:bodyPr/>
          <a:lstStyle/>
          <a:p>
            <a:r>
              <a:rPr lang="en-US" dirty="0"/>
              <a:t>RQ-PCR, real-time quantitative polymerase chain reaction. </a:t>
            </a:r>
            <a:endParaRPr lang="en-US" altLang="en-US" dirty="0">
              <a:ea typeface="ＭＳ Ｐゴシック" pitchFamily="34" charset="-128"/>
            </a:endParaRPr>
          </a:p>
        </p:txBody>
      </p:sp>
    </p:spTree>
    <p:extLst>
      <p:ext uri="{BB962C8B-B14F-4D97-AF65-F5344CB8AC3E}">
        <p14:creationId xmlns:p14="http://schemas.microsoft.com/office/powerpoint/2010/main" val="2155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Rounded Rectangle 631"/>
          <p:cNvSpPr/>
          <p:nvPr/>
        </p:nvSpPr>
        <p:spPr>
          <a:xfrm>
            <a:off x="228600" y="5387307"/>
            <a:ext cx="7138792" cy="464252"/>
          </a:xfrm>
          <a:prstGeom prst="roundRect">
            <a:avLst/>
          </a:prstGeom>
          <a:solidFill>
            <a:schemeClr val="accent6">
              <a:lumMod val="40000"/>
              <a:lumOff val="60000"/>
            </a:schemeClr>
          </a:solidFill>
          <a:ln w="127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a:ea typeface="+mn-ea"/>
              <a:cs typeface="+mn-cs"/>
            </a:endParaRPr>
          </a:p>
        </p:txBody>
      </p:sp>
      <p:sp>
        <p:nvSpPr>
          <p:cNvPr id="2" name="Rounded Rectangle 1"/>
          <p:cNvSpPr/>
          <p:nvPr/>
        </p:nvSpPr>
        <p:spPr>
          <a:xfrm>
            <a:off x="228600" y="4411601"/>
            <a:ext cx="7138791" cy="464252"/>
          </a:xfrm>
          <a:prstGeom prst="roundRect">
            <a:avLst/>
          </a:prstGeom>
          <a:solidFill>
            <a:schemeClr val="accent6">
              <a:lumMod val="20000"/>
              <a:lumOff val="80000"/>
            </a:schemeClr>
          </a:solidFill>
          <a:ln w="127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Oval 29"/>
          <p:cNvSpPr/>
          <p:nvPr/>
        </p:nvSpPr>
        <p:spPr>
          <a:xfrm>
            <a:off x="6617294" y="2709631"/>
            <a:ext cx="1007548" cy="1010078"/>
          </a:xfrm>
          <a:prstGeom prst="ellipse">
            <a:avLst/>
          </a:prstGeom>
          <a:solidFill>
            <a:srgbClr val="BC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Oval 30"/>
          <p:cNvSpPr/>
          <p:nvPr/>
        </p:nvSpPr>
        <p:spPr>
          <a:xfrm>
            <a:off x="6219094" y="2709631"/>
            <a:ext cx="1007548" cy="1010078"/>
          </a:xfrm>
          <a:prstGeom prst="ellipse">
            <a:avLst/>
          </a:prstGeom>
          <a:solidFill>
            <a:srgbClr val="9F8C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itle 6"/>
          <p:cNvSpPr>
            <a:spLocks noGrp="1"/>
          </p:cNvSpPr>
          <p:nvPr>
            <p:ph type="title"/>
          </p:nvPr>
        </p:nvSpPr>
        <p:spPr/>
        <p:txBody>
          <a:bodyPr/>
          <a:lstStyle/>
          <a:p>
            <a:r>
              <a:rPr lang="en-US" dirty="0"/>
              <a:t>2013 European LeukemiaNet Recommendations for Molecular Monitoring and Switching</a:t>
            </a:r>
          </a:p>
        </p:txBody>
      </p:sp>
      <p:sp>
        <p:nvSpPr>
          <p:cNvPr id="6" name="Text Placeholder 5"/>
          <p:cNvSpPr>
            <a:spLocks noGrp="1"/>
          </p:cNvSpPr>
          <p:nvPr>
            <p:ph type="body" sz="quarter" idx="13"/>
          </p:nvPr>
        </p:nvSpPr>
        <p:spPr/>
        <p:txBody>
          <a:bodyPr/>
          <a:lstStyle/>
          <a:p>
            <a:r>
              <a:rPr lang="en-GB" dirty="0"/>
              <a:t>ELN, European LeukemiaNet; EMR, early molecular response.</a:t>
            </a:r>
          </a:p>
          <a:p>
            <a:r>
              <a:rPr lang="en-GB" b="1" dirty="0"/>
              <a:t>Reference:</a:t>
            </a:r>
            <a:r>
              <a:rPr lang="en-GB" dirty="0"/>
              <a:t> Baccarani M et al. </a:t>
            </a:r>
            <a:r>
              <a:rPr lang="en-GB" i="1" dirty="0"/>
              <a:t>Blood</a:t>
            </a:r>
            <a:r>
              <a:rPr lang="en-GB" dirty="0"/>
              <a:t>. 2013;122(6):872-884.</a:t>
            </a:r>
            <a:endParaRPr lang="en-GB" baseline="30000" dirty="0"/>
          </a:p>
        </p:txBody>
      </p:sp>
      <p:sp>
        <p:nvSpPr>
          <p:cNvPr id="28" name="TextBox 27"/>
          <p:cNvSpPr txBox="1"/>
          <p:nvPr/>
        </p:nvSpPr>
        <p:spPr>
          <a:xfrm>
            <a:off x="236989" y="1151389"/>
            <a:ext cx="867841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125A"/>
                </a:solidFill>
                <a:effectLst/>
                <a:uLnTx/>
                <a:uFillTx/>
                <a:latin typeface="Arial"/>
                <a:ea typeface="+mn-ea"/>
                <a:cs typeface="+mn-cs"/>
              </a:rPr>
              <a:t>The ELN recommends testing every 3 months until MMR is achieved</a:t>
            </a:r>
            <a:endParaRPr kumimoji="0" lang="en-GB" sz="2000" b="1" i="0" u="none" strike="noStrike" kern="1200" cap="none" spc="0" normalizeH="0" baseline="30000" noProof="0" dirty="0">
              <a:ln>
                <a:noFill/>
              </a:ln>
              <a:solidFill>
                <a:srgbClr val="37125A"/>
              </a:solidFill>
              <a:effectLst/>
              <a:uLnTx/>
              <a:uFillTx/>
              <a:latin typeface="Arial"/>
              <a:ea typeface="+mn-ea"/>
              <a:cs typeface="+mn-cs"/>
            </a:endParaRPr>
          </a:p>
        </p:txBody>
      </p:sp>
      <p:sp>
        <p:nvSpPr>
          <p:cNvPr id="32" name="Oval 31"/>
          <p:cNvSpPr/>
          <p:nvPr/>
        </p:nvSpPr>
        <p:spPr>
          <a:xfrm>
            <a:off x="5820894" y="2709631"/>
            <a:ext cx="1007548" cy="1010078"/>
          </a:xfrm>
          <a:prstGeom prst="ellipse">
            <a:avLst/>
          </a:prstGeom>
          <a:solidFill>
            <a:srgbClr val="785E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Oval 32"/>
          <p:cNvSpPr/>
          <p:nvPr/>
        </p:nvSpPr>
        <p:spPr>
          <a:xfrm>
            <a:off x="3237168" y="2709631"/>
            <a:ext cx="1007548" cy="10100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Oval 33"/>
          <p:cNvSpPr/>
          <p:nvPr/>
        </p:nvSpPr>
        <p:spPr>
          <a:xfrm>
            <a:off x="869577" y="2709631"/>
            <a:ext cx="1007548" cy="10100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TextBox 35"/>
          <p:cNvSpPr txBox="1"/>
          <p:nvPr/>
        </p:nvSpPr>
        <p:spPr>
          <a:xfrm>
            <a:off x="6343473" y="2864942"/>
            <a:ext cx="525881" cy="274320"/>
          </a:xfrm>
          <a:prstGeom prst="rect">
            <a:avLst/>
          </a:prstGeom>
          <a:noFill/>
        </p:spPr>
        <p:txBody>
          <a:bodyPr wrap="none" rtlCol="0">
            <a:noAutofit/>
          </a:bodyPr>
          <a:lstStyle>
            <a:defPPr>
              <a:defRPr lang="en-US"/>
            </a:defPPr>
            <a:lvl1pPr>
              <a:defRPr b="1">
                <a:ln>
                  <a:solidFill>
                    <a:schemeClr val="bg1"/>
                  </a:solidFill>
                </a:ln>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3175">
                  <a:solidFill>
                    <a:srgbClr val="FFFFFF"/>
                  </a:solidFill>
                </a:ln>
                <a:solidFill>
                  <a:srgbClr val="FFFFFF"/>
                </a:solidFill>
                <a:effectLst/>
                <a:uLnTx/>
                <a:uFillTx/>
                <a:latin typeface="Arial"/>
                <a:ea typeface="+mn-ea"/>
                <a:cs typeface="+mn-cs"/>
              </a:rPr>
              <a:t>12+</a:t>
            </a:r>
          </a:p>
        </p:txBody>
      </p:sp>
      <p:sp>
        <p:nvSpPr>
          <p:cNvPr id="628" name="TextBox 627"/>
          <p:cNvSpPr txBox="1"/>
          <p:nvPr/>
        </p:nvSpPr>
        <p:spPr>
          <a:xfrm>
            <a:off x="1227623" y="2864942"/>
            <a:ext cx="285779" cy="27432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3175">
                  <a:solidFill>
                    <a:srgbClr val="FFFFFF"/>
                  </a:solidFill>
                </a:ln>
                <a:solidFill>
                  <a:srgbClr val="FFFFFF"/>
                </a:solidFill>
                <a:effectLst/>
                <a:uLnTx/>
                <a:uFillTx/>
                <a:latin typeface="Arial"/>
                <a:ea typeface="+mn-ea"/>
                <a:cs typeface="+mn-cs"/>
              </a:rPr>
              <a:t>3</a:t>
            </a:r>
          </a:p>
        </p:txBody>
      </p:sp>
      <p:sp>
        <p:nvSpPr>
          <p:cNvPr id="629" name="TextBox 628"/>
          <p:cNvSpPr txBox="1"/>
          <p:nvPr/>
        </p:nvSpPr>
        <p:spPr>
          <a:xfrm>
            <a:off x="1064383" y="3138759"/>
            <a:ext cx="612258" cy="228919"/>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months</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630" name="TextBox 629"/>
          <p:cNvSpPr txBox="1"/>
          <p:nvPr/>
        </p:nvSpPr>
        <p:spPr>
          <a:xfrm>
            <a:off x="1149297" y="3315421"/>
            <a:ext cx="442431" cy="22891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EMR</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626" name="TextBox 625"/>
          <p:cNvSpPr txBox="1"/>
          <p:nvPr/>
        </p:nvSpPr>
        <p:spPr>
          <a:xfrm>
            <a:off x="3607913" y="2864942"/>
            <a:ext cx="285779" cy="274320"/>
          </a:xfrm>
          <a:prstGeom prst="rect">
            <a:avLst/>
          </a:prstGeom>
          <a:noFill/>
        </p:spPr>
        <p:txBody>
          <a:bodyPr wrap="none" rtlCol="0">
            <a:noAutofit/>
          </a:bodyPr>
          <a:lstStyle>
            <a:defPPr>
              <a:defRPr lang="en-US"/>
            </a:defPPr>
            <a:lvl1pPr>
              <a:defRPr b="1">
                <a:ln>
                  <a:solidFill>
                    <a:schemeClr val="bg1"/>
                  </a:solidFill>
                </a:ln>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3175">
                  <a:solidFill>
                    <a:srgbClr val="FFFFFF"/>
                  </a:solidFill>
                </a:ln>
                <a:solidFill>
                  <a:srgbClr val="FFFFFF"/>
                </a:solidFill>
                <a:effectLst/>
                <a:uLnTx/>
                <a:uFillTx/>
                <a:latin typeface="Arial"/>
                <a:ea typeface="+mn-ea"/>
                <a:cs typeface="+mn-cs"/>
              </a:rPr>
              <a:t>6</a:t>
            </a:r>
          </a:p>
        </p:txBody>
      </p:sp>
      <p:sp>
        <p:nvSpPr>
          <p:cNvPr id="627" name="TextBox 626"/>
          <p:cNvSpPr txBox="1"/>
          <p:nvPr/>
        </p:nvSpPr>
        <p:spPr>
          <a:xfrm>
            <a:off x="3444673" y="3138759"/>
            <a:ext cx="612258" cy="228919"/>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months</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40" name="TextBox 39"/>
          <p:cNvSpPr txBox="1"/>
          <p:nvPr/>
        </p:nvSpPr>
        <p:spPr>
          <a:xfrm>
            <a:off x="6846711" y="2964523"/>
            <a:ext cx="612258" cy="228919"/>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months</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41" name="TextBox 40"/>
          <p:cNvSpPr txBox="1"/>
          <p:nvPr/>
        </p:nvSpPr>
        <p:spPr>
          <a:xfrm>
            <a:off x="6383670" y="3170509"/>
            <a:ext cx="995835" cy="22891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MMR or better</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42" name="Oval 41"/>
          <p:cNvSpPr/>
          <p:nvPr/>
        </p:nvSpPr>
        <p:spPr>
          <a:xfrm>
            <a:off x="5422694" y="2709631"/>
            <a:ext cx="1007548" cy="10100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ight Arrow 42"/>
          <p:cNvSpPr/>
          <p:nvPr/>
        </p:nvSpPr>
        <p:spPr>
          <a:xfrm>
            <a:off x="796706" y="2618211"/>
            <a:ext cx="7025488" cy="257807"/>
          </a:xfrm>
          <a:prstGeom prst="rightArrow">
            <a:avLst>
              <a:gd name="adj1" fmla="val 51412"/>
              <a:gd name="adj2" fmla="val 72199"/>
            </a:avLst>
          </a:prstGeom>
          <a:solidFill>
            <a:schemeClr val="accent2"/>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44" name="Group 43"/>
          <p:cNvGrpSpPr/>
          <p:nvPr/>
        </p:nvGrpSpPr>
        <p:grpSpPr>
          <a:xfrm>
            <a:off x="467440" y="2260197"/>
            <a:ext cx="705462" cy="1602615"/>
            <a:chOff x="457199" y="1951074"/>
            <a:chExt cx="772427" cy="1777614"/>
          </a:xfrm>
        </p:grpSpPr>
        <p:sp>
          <p:nvSpPr>
            <p:cNvPr id="261" name="Freeform 6"/>
            <p:cNvSpPr>
              <a:spLocks/>
            </p:cNvSpPr>
            <p:nvPr/>
          </p:nvSpPr>
          <p:spPr bwMode="auto">
            <a:xfrm>
              <a:off x="457199" y="1951074"/>
              <a:ext cx="772427" cy="1777614"/>
            </a:xfrm>
            <a:custGeom>
              <a:avLst/>
              <a:gdLst>
                <a:gd name="T0" fmla="*/ 504 w 537"/>
                <a:gd name="T1" fmla="*/ 696 h 1236"/>
                <a:gd name="T2" fmla="*/ 475 w 537"/>
                <a:gd name="T3" fmla="*/ 661 h 1236"/>
                <a:gd name="T4" fmla="*/ 463 w 537"/>
                <a:gd name="T5" fmla="*/ 669 h 1236"/>
                <a:gd name="T6" fmla="*/ 429 w 537"/>
                <a:gd name="T7" fmla="*/ 583 h 1236"/>
                <a:gd name="T8" fmla="*/ 375 w 537"/>
                <a:gd name="T9" fmla="*/ 451 h 1236"/>
                <a:gd name="T10" fmla="*/ 364 w 537"/>
                <a:gd name="T11" fmla="*/ 453 h 1236"/>
                <a:gd name="T12" fmla="*/ 377 w 537"/>
                <a:gd name="T13" fmla="*/ 539 h 1236"/>
                <a:gd name="T14" fmla="*/ 389 w 537"/>
                <a:gd name="T15" fmla="*/ 595 h 1236"/>
                <a:gd name="T16" fmla="*/ 394 w 537"/>
                <a:gd name="T17" fmla="*/ 904 h 1236"/>
                <a:gd name="T18" fmla="*/ 387 w 537"/>
                <a:gd name="T19" fmla="*/ 1022 h 1236"/>
                <a:gd name="T20" fmla="*/ 406 w 537"/>
                <a:gd name="T21" fmla="*/ 1210 h 1236"/>
                <a:gd name="T22" fmla="*/ 337 w 537"/>
                <a:gd name="T23" fmla="*/ 1153 h 1236"/>
                <a:gd name="T24" fmla="*/ 326 w 537"/>
                <a:gd name="T25" fmla="*/ 1019 h 1236"/>
                <a:gd name="T26" fmla="*/ 320 w 537"/>
                <a:gd name="T27" fmla="*/ 991 h 1236"/>
                <a:gd name="T28" fmla="*/ 306 w 537"/>
                <a:gd name="T29" fmla="*/ 872 h 1236"/>
                <a:gd name="T30" fmla="*/ 287 w 537"/>
                <a:gd name="T31" fmla="*/ 744 h 1236"/>
                <a:gd name="T32" fmla="*/ 261 w 537"/>
                <a:gd name="T33" fmla="*/ 661 h 1236"/>
                <a:gd name="T34" fmla="*/ 235 w 537"/>
                <a:gd name="T35" fmla="*/ 857 h 1236"/>
                <a:gd name="T36" fmla="*/ 218 w 537"/>
                <a:gd name="T37" fmla="*/ 993 h 1236"/>
                <a:gd name="T38" fmla="*/ 198 w 537"/>
                <a:gd name="T39" fmla="*/ 1094 h 1236"/>
                <a:gd name="T40" fmla="*/ 201 w 537"/>
                <a:gd name="T41" fmla="*/ 1151 h 1236"/>
                <a:gd name="T42" fmla="*/ 131 w 537"/>
                <a:gd name="T43" fmla="*/ 1211 h 1236"/>
                <a:gd name="T44" fmla="*/ 158 w 537"/>
                <a:gd name="T45" fmla="*/ 1101 h 1236"/>
                <a:gd name="T46" fmla="*/ 147 w 537"/>
                <a:gd name="T47" fmla="*/ 1022 h 1236"/>
                <a:gd name="T48" fmla="*/ 141 w 537"/>
                <a:gd name="T49" fmla="*/ 972 h 1236"/>
                <a:gd name="T50" fmla="*/ 141 w 537"/>
                <a:gd name="T51" fmla="*/ 628 h 1236"/>
                <a:gd name="T52" fmla="*/ 173 w 537"/>
                <a:gd name="T53" fmla="*/ 432 h 1236"/>
                <a:gd name="T54" fmla="*/ 161 w 537"/>
                <a:gd name="T55" fmla="*/ 458 h 1236"/>
                <a:gd name="T56" fmla="*/ 100 w 537"/>
                <a:gd name="T57" fmla="*/ 600 h 1236"/>
                <a:gd name="T58" fmla="*/ 64 w 537"/>
                <a:gd name="T59" fmla="*/ 692 h 1236"/>
                <a:gd name="T60" fmla="*/ 33 w 537"/>
                <a:gd name="T61" fmla="*/ 696 h 1236"/>
                <a:gd name="T62" fmla="*/ 22 w 537"/>
                <a:gd name="T63" fmla="*/ 690 h 1236"/>
                <a:gd name="T64" fmla="*/ 37 w 537"/>
                <a:gd name="T65" fmla="*/ 606 h 1236"/>
                <a:gd name="T66" fmla="*/ 17 w 537"/>
                <a:gd name="T67" fmla="*/ 603 h 1236"/>
                <a:gd name="T68" fmla="*/ 63 w 537"/>
                <a:gd name="T69" fmla="*/ 576 h 1236"/>
                <a:gd name="T70" fmla="*/ 91 w 537"/>
                <a:gd name="T71" fmla="*/ 460 h 1236"/>
                <a:gd name="T72" fmla="*/ 118 w 537"/>
                <a:gd name="T73" fmla="*/ 293 h 1236"/>
                <a:gd name="T74" fmla="*/ 224 w 537"/>
                <a:gd name="T75" fmla="*/ 189 h 1236"/>
                <a:gd name="T76" fmla="*/ 204 w 537"/>
                <a:gd name="T77" fmla="*/ 84 h 1236"/>
                <a:gd name="T78" fmla="*/ 221 w 537"/>
                <a:gd name="T79" fmla="*/ 22 h 1236"/>
                <a:gd name="T80" fmla="*/ 322 w 537"/>
                <a:gd name="T81" fmla="*/ 80 h 1236"/>
                <a:gd name="T82" fmla="*/ 311 w 537"/>
                <a:gd name="T83" fmla="*/ 126 h 1236"/>
                <a:gd name="T84" fmla="*/ 417 w 537"/>
                <a:gd name="T85" fmla="*/ 260 h 1236"/>
                <a:gd name="T86" fmla="*/ 421 w 537"/>
                <a:gd name="T87" fmla="*/ 391 h 1236"/>
                <a:gd name="T88" fmla="*/ 472 w 537"/>
                <a:gd name="T89" fmla="*/ 575 h 1236"/>
                <a:gd name="T90" fmla="*/ 522 w 537"/>
                <a:gd name="T91" fmla="*/ 604 h 1236"/>
                <a:gd name="T92" fmla="*/ 501 w 537"/>
                <a:gd name="T93" fmla="*/ 606 h 1236"/>
                <a:gd name="T94" fmla="*/ 518 w 537"/>
                <a:gd name="T95" fmla="*/ 683 h 1236"/>
                <a:gd name="T96" fmla="*/ 503 w 537"/>
                <a:gd name="T97" fmla="*/ 683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7" h="1236">
                  <a:moveTo>
                    <a:pt x="503" y="683"/>
                  </a:moveTo>
                  <a:cubicBezTo>
                    <a:pt x="504" y="688"/>
                    <a:pt x="506" y="691"/>
                    <a:pt x="504" y="696"/>
                  </a:cubicBezTo>
                  <a:cubicBezTo>
                    <a:pt x="492" y="700"/>
                    <a:pt x="497" y="688"/>
                    <a:pt x="489" y="689"/>
                  </a:cubicBezTo>
                  <a:cubicBezTo>
                    <a:pt x="486" y="677"/>
                    <a:pt x="479" y="671"/>
                    <a:pt x="475" y="661"/>
                  </a:cubicBezTo>
                  <a:cubicBezTo>
                    <a:pt x="473" y="668"/>
                    <a:pt x="481" y="685"/>
                    <a:pt x="475" y="692"/>
                  </a:cubicBezTo>
                  <a:cubicBezTo>
                    <a:pt x="465" y="691"/>
                    <a:pt x="466" y="679"/>
                    <a:pt x="463" y="669"/>
                  </a:cubicBezTo>
                  <a:cubicBezTo>
                    <a:pt x="457" y="650"/>
                    <a:pt x="445" y="631"/>
                    <a:pt x="438" y="615"/>
                  </a:cubicBezTo>
                  <a:cubicBezTo>
                    <a:pt x="437" y="603"/>
                    <a:pt x="434" y="592"/>
                    <a:pt x="429" y="583"/>
                  </a:cubicBezTo>
                  <a:cubicBezTo>
                    <a:pt x="414" y="552"/>
                    <a:pt x="397" y="523"/>
                    <a:pt x="386" y="489"/>
                  </a:cubicBezTo>
                  <a:cubicBezTo>
                    <a:pt x="382" y="477"/>
                    <a:pt x="380" y="464"/>
                    <a:pt x="375" y="451"/>
                  </a:cubicBezTo>
                  <a:cubicBezTo>
                    <a:pt x="374" y="437"/>
                    <a:pt x="372" y="422"/>
                    <a:pt x="369" y="409"/>
                  </a:cubicBezTo>
                  <a:cubicBezTo>
                    <a:pt x="366" y="422"/>
                    <a:pt x="363" y="436"/>
                    <a:pt x="364" y="453"/>
                  </a:cubicBezTo>
                  <a:cubicBezTo>
                    <a:pt x="362" y="457"/>
                    <a:pt x="368" y="454"/>
                    <a:pt x="366" y="458"/>
                  </a:cubicBezTo>
                  <a:cubicBezTo>
                    <a:pt x="365" y="489"/>
                    <a:pt x="372" y="514"/>
                    <a:pt x="377" y="539"/>
                  </a:cubicBezTo>
                  <a:cubicBezTo>
                    <a:pt x="382" y="557"/>
                    <a:pt x="382" y="577"/>
                    <a:pt x="387" y="593"/>
                  </a:cubicBezTo>
                  <a:cubicBezTo>
                    <a:pt x="388" y="597"/>
                    <a:pt x="388" y="593"/>
                    <a:pt x="389" y="595"/>
                  </a:cubicBezTo>
                  <a:cubicBezTo>
                    <a:pt x="404" y="668"/>
                    <a:pt x="398" y="755"/>
                    <a:pt x="387" y="826"/>
                  </a:cubicBezTo>
                  <a:cubicBezTo>
                    <a:pt x="383" y="854"/>
                    <a:pt x="390" y="877"/>
                    <a:pt x="394" y="904"/>
                  </a:cubicBezTo>
                  <a:cubicBezTo>
                    <a:pt x="399" y="929"/>
                    <a:pt x="398" y="959"/>
                    <a:pt x="394" y="984"/>
                  </a:cubicBezTo>
                  <a:cubicBezTo>
                    <a:pt x="392" y="996"/>
                    <a:pt x="390" y="1016"/>
                    <a:pt x="387" y="1022"/>
                  </a:cubicBezTo>
                  <a:cubicBezTo>
                    <a:pt x="384" y="1067"/>
                    <a:pt x="370" y="1117"/>
                    <a:pt x="383" y="1160"/>
                  </a:cubicBezTo>
                  <a:cubicBezTo>
                    <a:pt x="382" y="1186"/>
                    <a:pt x="400" y="1192"/>
                    <a:pt x="406" y="1210"/>
                  </a:cubicBezTo>
                  <a:cubicBezTo>
                    <a:pt x="404" y="1236"/>
                    <a:pt x="355" y="1227"/>
                    <a:pt x="341" y="1224"/>
                  </a:cubicBezTo>
                  <a:cubicBezTo>
                    <a:pt x="334" y="1206"/>
                    <a:pt x="339" y="1177"/>
                    <a:pt x="337" y="1153"/>
                  </a:cubicBezTo>
                  <a:cubicBezTo>
                    <a:pt x="328" y="1138"/>
                    <a:pt x="335" y="1122"/>
                    <a:pt x="337" y="1106"/>
                  </a:cubicBezTo>
                  <a:cubicBezTo>
                    <a:pt x="342" y="1075"/>
                    <a:pt x="330" y="1047"/>
                    <a:pt x="326" y="1019"/>
                  </a:cubicBezTo>
                  <a:cubicBezTo>
                    <a:pt x="327" y="1013"/>
                    <a:pt x="324" y="1020"/>
                    <a:pt x="324" y="1016"/>
                  </a:cubicBezTo>
                  <a:cubicBezTo>
                    <a:pt x="323" y="1008"/>
                    <a:pt x="322" y="999"/>
                    <a:pt x="320" y="991"/>
                  </a:cubicBezTo>
                  <a:cubicBezTo>
                    <a:pt x="314" y="961"/>
                    <a:pt x="319" y="935"/>
                    <a:pt x="317" y="906"/>
                  </a:cubicBezTo>
                  <a:cubicBezTo>
                    <a:pt x="316" y="893"/>
                    <a:pt x="309" y="884"/>
                    <a:pt x="306" y="872"/>
                  </a:cubicBezTo>
                  <a:cubicBezTo>
                    <a:pt x="299" y="850"/>
                    <a:pt x="299" y="825"/>
                    <a:pt x="297" y="800"/>
                  </a:cubicBezTo>
                  <a:cubicBezTo>
                    <a:pt x="294" y="790"/>
                    <a:pt x="290" y="760"/>
                    <a:pt x="287" y="744"/>
                  </a:cubicBezTo>
                  <a:cubicBezTo>
                    <a:pt x="281" y="721"/>
                    <a:pt x="281" y="687"/>
                    <a:pt x="277" y="661"/>
                  </a:cubicBezTo>
                  <a:cubicBezTo>
                    <a:pt x="272" y="661"/>
                    <a:pt x="266" y="661"/>
                    <a:pt x="261" y="661"/>
                  </a:cubicBezTo>
                  <a:cubicBezTo>
                    <a:pt x="256" y="712"/>
                    <a:pt x="246" y="762"/>
                    <a:pt x="241" y="812"/>
                  </a:cubicBezTo>
                  <a:cubicBezTo>
                    <a:pt x="239" y="822"/>
                    <a:pt x="237" y="843"/>
                    <a:pt x="235" y="857"/>
                  </a:cubicBezTo>
                  <a:cubicBezTo>
                    <a:pt x="231" y="873"/>
                    <a:pt x="222" y="888"/>
                    <a:pt x="220" y="904"/>
                  </a:cubicBezTo>
                  <a:cubicBezTo>
                    <a:pt x="216" y="935"/>
                    <a:pt x="224" y="964"/>
                    <a:pt x="218" y="993"/>
                  </a:cubicBezTo>
                  <a:cubicBezTo>
                    <a:pt x="212" y="1020"/>
                    <a:pt x="204" y="1045"/>
                    <a:pt x="198" y="1074"/>
                  </a:cubicBezTo>
                  <a:cubicBezTo>
                    <a:pt x="198" y="1081"/>
                    <a:pt x="198" y="1087"/>
                    <a:pt x="198" y="1094"/>
                  </a:cubicBezTo>
                  <a:cubicBezTo>
                    <a:pt x="199" y="1096"/>
                    <a:pt x="205" y="1122"/>
                    <a:pt x="204" y="1136"/>
                  </a:cubicBezTo>
                  <a:cubicBezTo>
                    <a:pt x="204" y="1141"/>
                    <a:pt x="201" y="1146"/>
                    <a:pt x="201" y="1151"/>
                  </a:cubicBezTo>
                  <a:cubicBezTo>
                    <a:pt x="197" y="1179"/>
                    <a:pt x="206" y="1210"/>
                    <a:pt x="195" y="1224"/>
                  </a:cubicBezTo>
                  <a:cubicBezTo>
                    <a:pt x="176" y="1229"/>
                    <a:pt x="131" y="1234"/>
                    <a:pt x="131" y="1211"/>
                  </a:cubicBezTo>
                  <a:cubicBezTo>
                    <a:pt x="130" y="1199"/>
                    <a:pt x="150" y="1191"/>
                    <a:pt x="153" y="1172"/>
                  </a:cubicBezTo>
                  <a:cubicBezTo>
                    <a:pt x="158" y="1147"/>
                    <a:pt x="161" y="1122"/>
                    <a:pt x="158" y="1101"/>
                  </a:cubicBezTo>
                  <a:cubicBezTo>
                    <a:pt x="160" y="1099"/>
                    <a:pt x="157" y="1073"/>
                    <a:pt x="153" y="1065"/>
                  </a:cubicBezTo>
                  <a:cubicBezTo>
                    <a:pt x="151" y="1048"/>
                    <a:pt x="153" y="1034"/>
                    <a:pt x="147" y="1022"/>
                  </a:cubicBezTo>
                  <a:cubicBezTo>
                    <a:pt x="147" y="1006"/>
                    <a:pt x="144" y="993"/>
                    <a:pt x="144" y="976"/>
                  </a:cubicBezTo>
                  <a:cubicBezTo>
                    <a:pt x="145" y="973"/>
                    <a:pt x="140" y="976"/>
                    <a:pt x="141" y="972"/>
                  </a:cubicBezTo>
                  <a:cubicBezTo>
                    <a:pt x="134" y="920"/>
                    <a:pt x="156" y="875"/>
                    <a:pt x="150" y="829"/>
                  </a:cubicBezTo>
                  <a:cubicBezTo>
                    <a:pt x="142" y="770"/>
                    <a:pt x="132" y="684"/>
                    <a:pt x="141" y="628"/>
                  </a:cubicBezTo>
                  <a:cubicBezTo>
                    <a:pt x="148" y="590"/>
                    <a:pt x="160" y="553"/>
                    <a:pt x="167" y="513"/>
                  </a:cubicBezTo>
                  <a:cubicBezTo>
                    <a:pt x="171" y="487"/>
                    <a:pt x="169" y="459"/>
                    <a:pt x="173" y="432"/>
                  </a:cubicBezTo>
                  <a:cubicBezTo>
                    <a:pt x="169" y="430"/>
                    <a:pt x="171" y="417"/>
                    <a:pt x="169" y="409"/>
                  </a:cubicBezTo>
                  <a:cubicBezTo>
                    <a:pt x="162" y="419"/>
                    <a:pt x="165" y="440"/>
                    <a:pt x="161" y="458"/>
                  </a:cubicBezTo>
                  <a:cubicBezTo>
                    <a:pt x="158" y="470"/>
                    <a:pt x="151" y="481"/>
                    <a:pt x="147" y="493"/>
                  </a:cubicBezTo>
                  <a:cubicBezTo>
                    <a:pt x="134" y="531"/>
                    <a:pt x="120" y="565"/>
                    <a:pt x="100" y="600"/>
                  </a:cubicBezTo>
                  <a:cubicBezTo>
                    <a:pt x="96" y="635"/>
                    <a:pt x="75" y="653"/>
                    <a:pt x="70" y="686"/>
                  </a:cubicBezTo>
                  <a:cubicBezTo>
                    <a:pt x="65" y="680"/>
                    <a:pt x="70" y="690"/>
                    <a:pt x="64" y="692"/>
                  </a:cubicBezTo>
                  <a:cubicBezTo>
                    <a:pt x="54" y="687"/>
                    <a:pt x="62" y="668"/>
                    <a:pt x="64" y="660"/>
                  </a:cubicBezTo>
                  <a:cubicBezTo>
                    <a:pt x="53" y="670"/>
                    <a:pt x="51" y="697"/>
                    <a:pt x="33" y="696"/>
                  </a:cubicBezTo>
                  <a:cubicBezTo>
                    <a:pt x="30" y="693"/>
                    <a:pt x="33" y="687"/>
                    <a:pt x="34" y="684"/>
                  </a:cubicBezTo>
                  <a:cubicBezTo>
                    <a:pt x="30" y="682"/>
                    <a:pt x="28" y="691"/>
                    <a:pt x="22" y="690"/>
                  </a:cubicBezTo>
                  <a:cubicBezTo>
                    <a:pt x="16" y="689"/>
                    <a:pt x="20" y="679"/>
                    <a:pt x="10" y="683"/>
                  </a:cubicBezTo>
                  <a:cubicBezTo>
                    <a:pt x="12" y="650"/>
                    <a:pt x="36" y="639"/>
                    <a:pt x="37" y="606"/>
                  </a:cubicBezTo>
                  <a:cubicBezTo>
                    <a:pt x="26" y="610"/>
                    <a:pt x="18" y="624"/>
                    <a:pt x="2" y="618"/>
                  </a:cubicBezTo>
                  <a:cubicBezTo>
                    <a:pt x="0" y="610"/>
                    <a:pt x="12" y="607"/>
                    <a:pt x="17" y="603"/>
                  </a:cubicBezTo>
                  <a:cubicBezTo>
                    <a:pt x="22" y="596"/>
                    <a:pt x="28" y="589"/>
                    <a:pt x="34" y="583"/>
                  </a:cubicBezTo>
                  <a:cubicBezTo>
                    <a:pt x="44" y="582"/>
                    <a:pt x="53" y="579"/>
                    <a:pt x="63" y="576"/>
                  </a:cubicBezTo>
                  <a:cubicBezTo>
                    <a:pt x="70" y="568"/>
                    <a:pt x="76" y="550"/>
                    <a:pt x="81" y="534"/>
                  </a:cubicBezTo>
                  <a:cubicBezTo>
                    <a:pt x="87" y="512"/>
                    <a:pt x="86" y="488"/>
                    <a:pt x="91" y="460"/>
                  </a:cubicBezTo>
                  <a:cubicBezTo>
                    <a:pt x="95" y="436"/>
                    <a:pt x="110" y="414"/>
                    <a:pt x="116" y="391"/>
                  </a:cubicBezTo>
                  <a:cubicBezTo>
                    <a:pt x="122" y="367"/>
                    <a:pt x="125" y="317"/>
                    <a:pt x="118" y="293"/>
                  </a:cubicBezTo>
                  <a:cubicBezTo>
                    <a:pt x="118" y="276"/>
                    <a:pt x="119" y="260"/>
                    <a:pt x="124" y="248"/>
                  </a:cubicBezTo>
                  <a:cubicBezTo>
                    <a:pt x="141" y="212"/>
                    <a:pt x="199" y="220"/>
                    <a:pt x="224" y="189"/>
                  </a:cubicBezTo>
                  <a:cubicBezTo>
                    <a:pt x="233" y="172"/>
                    <a:pt x="229" y="147"/>
                    <a:pt x="225" y="127"/>
                  </a:cubicBezTo>
                  <a:cubicBezTo>
                    <a:pt x="210" y="121"/>
                    <a:pt x="208" y="102"/>
                    <a:pt x="204" y="84"/>
                  </a:cubicBezTo>
                  <a:cubicBezTo>
                    <a:pt x="204" y="79"/>
                    <a:pt x="212" y="80"/>
                    <a:pt x="215" y="81"/>
                  </a:cubicBezTo>
                  <a:cubicBezTo>
                    <a:pt x="212" y="61"/>
                    <a:pt x="210" y="37"/>
                    <a:pt x="221" y="22"/>
                  </a:cubicBezTo>
                  <a:cubicBezTo>
                    <a:pt x="238" y="0"/>
                    <a:pt x="280" y="2"/>
                    <a:pt x="306" y="14"/>
                  </a:cubicBezTo>
                  <a:cubicBezTo>
                    <a:pt x="323" y="24"/>
                    <a:pt x="326" y="52"/>
                    <a:pt x="322" y="80"/>
                  </a:cubicBezTo>
                  <a:cubicBezTo>
                    <a:pt x="322" y="82"/>
                    <a:pt x="327" y="79"/>
                    <a:pt x="330" y="80"/>
                  </a:cubicBezTo>
                  <a:cubicBezTo>
                    <a:pt x="330" y="104"/>
                    <a:pt x="327" y="118"/>
                    <a:pt x="311" y="126"/>
                  </a:cubicBezTo>
                  <a:cubicBezTo>
                    <a:pt x="310" y="141"/>
                    <a:pt x="305" y="150"/>
                    <a:pt x="306" y="165"/>
                  </a:cubicBezTo>
                  <a:cubicBezTo>
                    <a:pt x="308" y="226"/>
                    <a:pt x="407" y="205"/>
                    <a:pt x="417" y="260"/>
                  </a:cubicBezTo>
                  <a:cubicBezTo>
                    <a:pt x="418" y="275"/>
                    <a:pt x="420" y="300"/>
                    <a:pt x="415" y="308"/>
                  </a:cubicBezTo>
                  <a:cubicBezTo>
                    <a:pt x="415" y="338"/>
                    <a:pt x="414" y="363"/>
                    <a:pt x="421" y="391"/>
                  </a:cubicBezTo>
                  <a:cubicBezTo>
                    <a:pt x="427" y="416"/>
                    <a:pt x="442" y="436"/>
                    <a:pt x="446" y="461"/>
                  </a:cubicBezTo>
                  <a:cubicBezTo>
                    <a:pt x="447" y="506"/>
                    <a:pt x="457" y="541"/>
                    <a:pt x="472" y="575"/>
                  </a:cubicBezTo>
                  <a:cubicBezTo>
                    <a:pt x="482" y="582"/>
                    <a:pt x="496" y="578"/>
                    <a:pt x="504" y="583"/>
                  </a:cubicBezTo>
                  <a:cubicBezTo>
                    <a:pt x="511" y="587"/>
                    <a:pt x="517" y="600"/>
                    <a:pt x="522" y="604"/>
                  </a:cubicBezTo>
                  <a:cubicBezTo>
                    <a:pt x="527" y="607"/>
                    <a:pt x="531" y="611"/>
                    <a:pt x="537" y="615"/>
                  </a:cubicBezTo>
                  <a:cubicBezTo>
                    <a:pt x="525" y="627"/>
                    <a:pt x="511" y="612"/>
                    <a:pt x="501" y="606"/>
                  </a:cubicBezTo>
                  <a:cubicBezTo>
                    <a:pt x="498" y="637"/>
                    <a:pt x="527" y="653"/>
                    <a:pt x="526" y="680"/>
                  </a:cubicBezTo>
                  <a:cubicBezTo>
                    <a:pt x="527" y="685"/>
                    <a:pt x="520" y="682"/>
                    <a:pt x="518" y="683"/>
                  </a:cubicBezTo>
                  <a:cubicBezTo>
                    <a:pt x="519" y="684"/>
                    <a:pt x="521" y="685"/>
                    <a:pt x="520" y="689"/>
                  </a:cubicBezTo>
                  <a:cubicBezTo>
                    <a:pt x="512" y="693"/>
                    <a:pt x="508" y="686"/>
                    <a:pt x="503" y="683"/>
                  </a:cubicBezTo>
                  <a:close/>
                </a:path>
              </a:pathLst>
            </a:custGeom>
            <a:solidFill>
              <a:schemeClr val="bg1"/>
            </a:solidFill>
            <a:ln>
              <a:noFill/>
            </a:ln>
            <a:effectLst>
              <a:outerShdw blurRad="127000" sx="102000" sy="102000" algn="ctr" rotWithShape="0">
                <a:prstClr val="black">
                  <a:alpha val="18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262" name="Oval 261"/>
            <p:cNvSpPr/>
            <p:nvPr/>
          </p:nvSpPr>
          <p:spPr>
            <a:xfrm>
              <a:off x="810851" y="19937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3" name="Oval 262"/>
            <p:cNvSpPr/>
            <p:nvPr/>
          </p:nvSpPr>
          <p:spPr>
            <a:xfrm>
              <a:off x="884670" y="20151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4" name="Oval 263"/>
            <p:cNvSpPr/>
            <p:nvPr/>
          </p:nvSpPr>
          <p:spPr>
            <a:xfrm>
              <a:off x="889433" y="19913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5" name="Oval 264"/>
            <p:cNvSpPr/>
            <p:nvPr/>
          </p:nvSpPr>
          <p:spPr>
            <a:xfrm>
              <a:off x="872764" y="19984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6" name="Oval 265"/>
            <p:cNvSpPr/>
            <p:nvPr/>
          </p:nvSpPr>
          <p:spPr>
            <a:xfrm>
              <a:off x="832283" y="2027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7" name="Oval 266"/>
            <p:cNvSpPr/>
            <p:nvPr/>
          </p:nvSpPr>
          <p:spPr>
            <a:xfrm>
              <a:off x="803708" y="2027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8" name="Oval 267"/>
            <p:cNvSpPr/>
            <p:nvPr/>
          </p:nvSpPr>
          <p:spPr>
            <a:xfrm>
              <a:off x="787039" y="20199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9" name="Oval 268"/>
            <p:cNvSpPr/>
            <p:nvPr/>
          </p:nvSpPr>
          <p:spPr>
            <a:xfrm>
              <a:off x="767989" y="2027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0" name="Oval 269"/>
            <p:cNvSpPr/>
            <p:nvPr/>
          </p:nvSpPr>
          <p:spPr>
            <a:xfrm>
              <a:off x="832283" y="20651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1" name="Oval 270"/>
            <p:cNvSpPr/>
            <p:nvPr/>
          </p:nvSpPr>
          <p:spPr>
            <a:xfrm>
              <a:off x="787039" y="20770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2" name="Oval 271"/>
            <p:cNvSpPr/>
            <p:nvPr/>
          </p:nvSpPr>
          <p:spPr>
            <a:xfrm>
              <a:off x="791802" y="20913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3" name="Oval 272"/>
            <p:cNvSpPr/>
            <p:nvPr/>
          </p:nvSpPr>
          <p:spPr>
            <a:xfrm>
              <a:off x="772752" y="20937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4" name="Oval 273"/>
            <p:cNvSpPr/>
            <p:nvPr/>
          </p:nvSpPr>
          <p:spPr>
            <a:xfrm>
              <a:off x="877527" y="20889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5" name="Oval 274"/>
            <p:cNvSpPr/>
            <p:nvPr/>
          </p:nvSpPr>
          <p:spPr>
            <a:xfrm>
              <a:off x="894196" y="20985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6" name="Oval 275"/>
            <p:cNvSpPr/>
            <p:nvPr/>
          </p:nvSpPr>
          <p:spPr>
            <a:xfrm>
              <a:off x="879908" y="21080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7" name="Oval 276"/>
            <p:cNvSpPr/>
            <p:nvPr/>
          </p:nvSpPr>
          <p:spPr>
            <a:xfrm>
              <a:off x="815614" y="21366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8" name="Oval 277"/>
            <p:cNvSpPr/>
            <p:nvPr/>
          </p:nvSpPr>
          <p:spPr>
            <a:xfrm>
              <a:off x="844189" y="21580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9" name="Oval 278"/>
            <p:cNvSpPr/>
            <p:nvPr/>
          </p:nvSpPr>
          <p:spPr>
            <a:xfrm>
              <a:off x="815614" y="21866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0" name="Oval 279"/>
            <p:cNvSpPr/>
            <p:nvPr/>
          </p:nvSpPr>
          <p:spPr>
            <a:xfrm>
              <a:off x="796564" y="21913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1" name="Oval 280"/>
            <p:cNvSpPr/>
            <p:nvPr/>
          </p:nvSpPr>
          <p:spPr>
            <a:xfrm>
              <a:off x="832282" y="22247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2" name="Oval 281"/>
            <p:cNvSpPr/>
            <p:nvPr/>
          </p:nvSpPr>
          <p:spPr>
            <a:xfrm>
              <a:off x="868001" y="22437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3" name="Oval 282"/>
            <p:cNvSpPr/>
            <p:nvPr/>
          </p:nvSpPr>
          <p:spPr>
            <a:xfrm>
              <a:off x="772751" y="22485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4" name="Oval 283"/>
            <p:cNvSpPr/>
            <p:nvPr/>
          </p:nvSpPr>
          <p:spPr>
            <a:xfrm>
              <a:off x="765607" y="22509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5" name="Oval 284"/>
            <p:cNvSpPr/>
            <p:nvPr/>
          </p:nvSpPr>
          <p:spPr>
            <a:xfrm>
              <a:off x="753701" y="22556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6" name="Oval 285"/>
            <p:cNvSpPr/>
            <p:nvPr/>
          </p:nvSpPr>
          <p:spPr>
            <a:xfrm>
              <a:off x="746557" y="22556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7" name="Oval 286"/>
            <p:cNvSpPr/>
            <p:nvPr/>
          </p:nvSpPr>
          <p:spPr>
            <a:xfrm>
              <a:off x="775132" y="22747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8" name="Oval 287"/>
            <p:cNvSpPr/>
            <p:nvPr/>
          </p:nvSpPr>
          <p:spPr>
            <a:xfrm>
              <a:off x="794182" y="22675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9" name="Oval 288"/>
            <p:cNvSpPr/>
            <p:nvPr/>
          </p:nvSpPr>
          <p:spPr>
            <a:xfrm>
              <a:off x="846570" y="22675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0" name="Oval 289"/>
            <p:cNvSpPr/>
            <p:nvPr/>
          </p:nvSpPr>
          <p:spPr>
            <a:xfrm>
              <a:off x="884670" y="22675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1" name="Oval 290"/>
            <p:cNvSpPr/>
            <p:nvPr/>
          </p:nvSpPr>
          <p:spPr>
            <a:xfrm>
              <a:off x="901339" y="22604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2" name="Oval 291"/>
            <p:cNvSpPr/>
            <p:nvPr/>
          </p:nvSpPr>
          <p:spPr>
            <a:xfrm>
              <a:off x="946582" y="22771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3" name="Oval 292"/>
            <p:cNvSpPr/>
            <p:nvPr/>
          </p:nvSpPr>
          <p:spPr>
            <a:xfrm>
              <a:off x="932295" y="22937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4" name="Oval 293"/>
            <p:cNvSpPr/>
            <p:nvPr/>
          </p:nvSpPr>
          <p:spPr>
            <a:xfrm>
              <a:off x="801326" y="22842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5" name="Oval 294"/>
            <p:cNvSpPr/>
            <p:nvPr/>
          </p:nvSpPr>
          <p:spPr>
            <a:xfrm>
              <a:off x="782276" y="22913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6" name="Oval 295"/>
            <p:cNvSpPr/>
            <p:nvPr/>
          </p:nvSpPr>
          <p:spPr>
            <a:xfrm>
              <a:off x="753701" y="22985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7" name="Oval 296"/>
            <p:cNvSpPr/>
            <p:nvPr/>
          </p:nvSpPr>
          <p:spPr>
            <a:xfrm>
              <a:off x="727507" y="23152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8" name="Oval 297"/>
            <p:cNvSpPr/>
            <p:nvPr/>
          </p:nvSpPr>
          <p:spPr>
            <a:xfrm>
              <a:off x="706076" y="22913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9" name="Oval 298"/>
            <p:cNvSpPr/>
            <p:nvPr/>
          </p:nvSpPr>
          <p:spPr>
            <a:xfrm>
              <a:off x="691788" y="22937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0" name="Oval 299"/>
            <p:cNvSpPr/>
            <p:nvPr/>
          </p:nvSpPr>
          <p:spPr>
            <a:xfrm>
              <a:off x="677500" y="22794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1" name="Oval 300"/>
            <p:cNvSpPr/>
            <p:nvPr/>
          </p:nvSpPr>
          <p:spPr>
            <a:xfrm>
              <a:off x="660831" y="22842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2" name="Oval 301"/>
            <p:cNvSpPr/>
            <p:nvPr/>
          </p:nvSpPr>
          <p:spPr>
            <a:xfrm>
              <a:off x="663212" y="22985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3" name="Oval 302"/>
            <p:cNvSpPr/>
            <p:nvPr/>
          </p:nvSpPr>
          <p:spPr>
            <a:xfrm>
              <a:off x="658450" y="23080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4" name="Oval 303"/>
            <p:cNvSpPr/>
            <p:nvPr/>
          </p:nvSpPr>
          <p:spPr>
            <a:xfrm>
              <a:off x="648925" y="23199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5" name="Oval 304"/>
            <p:cNvSpPr/>
            <p:nvPr/>
          </p:nvSpPr>
          <p:spPr>
            <a:xfrm>
              <a:off x="632256" y="23247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6" name="Oval 305"/>
            <p:cNvSpPr/>
            <p:nvPr/>
          </p:nvSpPr>
          <p:spPr>
            <a:xfrm>
              <a:off x="627494" y="23556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 name="Oval 306"/>
            <p:cNvSpPr/>
            <p:nvPr/>
          </p:nvSpPr>
          <p:spPr>
            <a:xfrm>
              <a:off x="644162" y="23485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8" name="Oval 307"/>
            <p:cNvSpPr/>
            <p:nvPr/>
          </p:nvSpPr>
          <p:spPr>
            <a:xfrm>
              <a:off x="658450" y="23437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9" name="Oval 308"/>
            <p:cNvSpPr/>
            <p:nvPr/>
          </p:nvSpPr>
          <p:spPr>
            <a:xfrm>
              <a:off x="675119" y="23390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0" name="Oval 309"/>
            <p:cNvSpPr/>
            <p:nvPr/>
          </p:nvSpPr>
          <p:spPr>
            <a:xfrm>
              <a:off x="732270" y="23604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1" name="Oval 310"/>
            <p:cNvSpPr/>
            <p:nvPr/>
          </p:nvSpPr>
          <p:spPr>
            <a:xfrm>
              <a:off x="751320" y="23533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2" name="Oval 311"/>
            <p:cNvSpPr/>
            <p:nvPr/>
          </p:nvSpPr>
          <p:spPr>
            <a:xfrm>
              <a:off x="798945" y="23247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3" name="Oval 312"/>
            <p:cNvSpPr/>
            <p:nvPr/>
          </p:nvSpPr>
          <p:spPr>
            <a:xfrm>
              <a:off x="817995" y="23175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4" name="Oval 313"/>
            <p:cNvSpPr/>
            <p:nvPr/>
          </p:nvSpPr>
          <p:spPr>
            <a:xfrm>
              <a:off x="829901" y="23509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5" name="Oval 314"/>
            <p:cNvSpPr/>
            <p:nvPr/>
          </p:nvSpPr>
          <p:spPr>
            <a:xfrm>
              <a:off x="832282" y="23747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6" name="Oval 315"/>
            <p:cNvSpPr/>
            <p:nvPr/>
          </p:nvSpPr>
          <p:spPr>
            <a:xfrm>
              <a:off x="856095" y="23294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7" name="Oval 316"/>
            <p:cNvSpPr/>
            <p:nvPr/>
          </p:nvSpPr>
          <p:spPr>
            <a:xfrm>
              <a:off x="879907" y="23413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8" name="Oval 317"/>
            <p:cNvSpPr/>
            <p:nvPr/>
          </p:nvSpPr>
          <p:spPr>
            <a:xfrm>
              <a:off x="903720" y="23342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9" name="Oval 318"/>
            <p:cNvSpPr/>
            <p:nvPr/>
          </p:nvSpPr>
          <p:spPr>
            <a:xfrm>
              <a:off x="944201" y="23366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0" name="Oval 319"/>
            <p:cNvSpPr/>
            <p:nvPr/>
          </p:nvSpPr>
          <p:spPr>
            <a:xfrm>
              <a:off x="968013" y="23247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1" name="Oval 320"/>
            <p:cNvSpPr/>
            <p:nvPr/>
          </p:nvSpPr>
          <p:spPr>
            <a:xfrm>
              <a:off x="984682" y="23152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2" name="Oval 321"/>
            <p:cNvSpPr/>
            <p:nvPr/>
          </p:nvSpPr>
          <p:spPr>
            <a:xfrm>
              <a:off x="1029926" y="23223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3" name="Oval 322"/>
            <p:cNvSpPr/>
            <p:nvPr/>
          </p:nvSpPr>
          <p:spPr>
            <a:xfrm>
              <a:off x="1018020" y="23533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4" name="Oval 323"/>
            <p:cNvSpPr/>
            <p:nvPr/>
          </p:nvSpPr>
          <p:spPr>
            <a:xfrm>
              <a:off x="989445" y="23699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5" name="Oval 324"/>
            <p:cNvSpPr/>
            <p:nvPr/>
          </p:nvSpPr>
          <p:spPr>
            <a:xfrm>
              <a:off x="953726" y="23652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6" name="Oval 325"/>
            <p:cNvSpPr/>
            <p:nvPr/>
          </p:nvSpPr>
          <p:spPr>
            <a:xfrm>
              <a:off x="937057" y="23675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7" name="Oval 326"/>
            <p:cNvSpPr/>
            <p:nvPr/>
          </p:nvSpPr>
          <p:spPr>
            <a:xfrm>
              <a:off x="779895" y="23890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8" name="Oval 327"/>
            <p:cNvSpPr/>
            <p:nvPr/>
          </p:nvSpPr>
          <p:spPr>
            <a:xfrm>
              <a:off x="725126" y="24009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9" name="Oval 328"/>
            <p:cNvSpPr/>
            <p:nvPr/>
          </p:nvSpPr>
          <p:spPr>
            <a:xfrm>
              <a:off x="698932" y="23771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0" name="Oval 329"/>
            <p:cNvSpPr/>
            <p:nvPr/>
          </p:nvSpPr>
          <p:spPr>
            <a:xfrm>
              <a:off x="670356" y="23723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1" name="Oval 330"/>
            <p:cNvSpPr/>
            <p:nvPr/>
          </p:nvSpPr>
          <p:spPr>
            <a:xfrm>
              <a:off x="651306" y="23818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2" name="Oval 331"/>
            <p:cNvSpPr/>
            <p:nvPr/>
          </p:nvSpPr>
          <p:spPr>
            <a:xfrm>
              <a:off x="644163" y="24056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3" name="Oval 332"/>
            <p:cNvSpPr/>
            <p:nvPr/>
          </p:nvSpPr>
          <p:spPr>
            <a:xfrm>
              <a:off x="629875" y="24128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4" name="Oval 333"/>
            <p:cNvSpPr/>
            <p:nvPr/>
          </p:nvSpPr>
          <p:spPr>
            <a:xfrm>
              <a:off x="737032" y="24318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5" name="Oval 334"/>
            <p:cNvSpPr/>
            <p:nvPr/>
          </p:nvSpPr>
          <p:spPr>
            <a:xfrm>
              <a:off x="756082" y="24271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6" name="Oval 335"/>
            <p:cNvSpPr/>
            <p:nvPr/>
          </p:nvSpPr>
          <p:spPr>
            <a:xfrm>
              <a:off x="741795" y="24580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7" name="Oval 336"/>
            <p:cNvSpPr/>
            <p:nvPr/>
          </p:nvSpPr>
          <p:spPr>
            <a:xfrm>
              <a:off x="696550" y="24628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8" name="Oval 337"/>
            <p:cNvSpPr/>
            <p:nvPr/>
          </p:nvSpPr>
          <p:spPr>
            <a:xfrm>
              <a:off x="660831" y="24342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9" name="Oval 338"/>
            <p:cNvSpPr/>
            <p:nvPr/>
          </p:nvSpPr>
          <p:spPr>
            <a:xfrm>
              <a:off x="653688" y="24414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0" name="Oval 339"/>
            <p:cNvSpPr/>
            <p:nvPr/>
          </p:nvSpPr>
          <p:spPr>
            <a:xfrm>
              <a:off x="637019" y="24485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1" name="Oval 340"/>
            <p:cNvSpPr/>
            <p:nvPr/>
          </p:nvSpPr>
          <p:spPr>
            <a:xfrm>
              <a:off x="629875" y="24628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2" name="Oval 341"/>
            <p:cNvSpPr/>
            <p:nvPr/>
          </p:nvSpPr>
          <p:spPr>
            <a:xfrm>
              <a:off x="644163" y="24652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3" name="Oval 342"/>
            <p:cNvSpPr/>
            <p:nvPr/>
          </p:nvSpPr>
          <p:spPr>
            <a:xfrm>
              <a:off x="672738" y="24676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4" name="Oval 343"/>
            <p:cNvSpPr/>
            <p:nvPr/>
          </p:nvSpPr>
          <p:spPr>
            <a:xfrm>
              <a:off x="658450" y="24747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5" name="Oval 344"/>
            <p:cNvSpPr/>
            <p:nvPr/>
          </p:nvSpPr>
          <p:spPr>
            <a:xfrm>
              <a:off x="648925" y="24914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6" name="Oval 345"/>
            <p:cNvSpPr/>
            <p:nvPr/>
          </p:nvSpPr>
          <p:spPr>
            <a:xfrm>
              <a:off x="667975" y="24866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7" name="Oval 346"/>
            <p:cNvSpPr/>
            <p:nvPr/>
          </p:nvSpPr>
          <p:spPr>
            <a:xfrm>
              <a:off x="632256" y="25080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8" name="Oval 347"/>
            <p:cNvSpPr/>
            <p:nvPr/>
          </p:nvSpPr>
          <p:spPr>
            <a:xfrm>
              <a:off x="617968" y="25128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9" name="Oval 348"/>
            <p:cNvSpPr/>
            <p:nvPr/>
          </p:nvSpPr>
          <p:spPr>
            <a:xfrm>
              <a:off x="646543" y="25390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0" name="Oval 349"/>
            <p:cNvSpPr/>
            <p:nvPr/>
          </p:nvSpPr>
          <p:spPr>
            <a:xfrm>
              <a:off x="667974" y="25247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1" name="Oval 350"/>
            <p:cNvSpPr/>
            <p:nvPr/>
          </p:nvSpPr>
          <p:spPr>
            <a:xfrm>
              <a:off x="682262" y="25223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2" name="Oval 351"/>
            <p:cNvSpPr/>
            <p:nvPr/>
          </p:nvSpPr>
          <p:spPr>
            <a:xfrm>
              <a:off x="660831" y="25080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3" name="Oval 352"/>
            <p:cNvSpPr/>
            <p:nvPr/>
          </p:nvSpPr>
          <p:spPr>
            <a:xfrm>
              <a:off x="675118" y="24985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4" name="Oval 353"/>
            <p:cNvSpPr/>
            <p:nvPr/>
          </p:nvSpPr>
          <p:spPr>
            <a:xfrm>
              <a:off x="691787" y="24961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5" name="Oval 354"/>
            <p:cNvSpPr/>
            <p:nvPr/>
          </p:nvSpPr>
          <p:spPr>
            <a:xfrm>
              <a:off x="798944" y="24152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6" name="Oval 355"/>
            <p:cNvSpPr/>
            <p:nvPr/>
          </p:nvSpPr>
          <p:spPr>
            <a:xfrm>
              <a:off x="794182" y="24437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7" name="Oval 356"/>
            <p:cNvSpPr/>
            <p:nvPr/>
          </p:nvSpPr>
          <p:spPr>
            <a:xfrm>
              <a:off x="779894" y="24509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8" name="Oval 357"/>
            <p:cNvSpPr/>
            <p:nvPr/>
          </p:nvSpPr>
          <p:spPr>
            <a:xfrm>
              <a:off x="832282" y="24390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9" name="Oval 358"/>
            <p:cNvSpPr/>
            <p:nvPr/>
          </p:nvSpPr>
          <p:spPr>
            <a:xfrm>
              <a:off x="858475" y="24414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0" name="Oval 359"/>
            <p:cNvSpPr/>
            <p:nvPr/>
          </p:nvSpPr>
          <p:spPr>
            <a:xfrm>
              <a:off x="848950" y="24152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1" name="Oval 360"/>
            <p:cNvSpPr/>
            <p:nvPr/>
          </p:nvSpPr>
          <p:spPr>
            <a:xfrm>
              <a:off x="868000" y="24128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2" name="Oval 361"/>
            <p:cNvSpPr/>
            <p:nvPr/>
          </p:nvSpPr>
          <p:spPr>
            <a:xfrm>
              <a:off x="887050" y="23914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3" name="Oval 362"/>
            <p:cNvSpPr/>
            <p:nvPr/>
          </p:nvSpPr>
          <p:spPr>
            <a:xfrm>
              <a:off x="929913" y="24009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4" name="Oval 363"/>
            <p:cNvSpPr/>
            <p:nvPr/>
          </p:nvSpPr>
          <p:spPr>
            <a:xfrm>
              <a:off x="918007" y="242473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5" name="Oval 364"/>
            <p:cNvSpPr/>
            <p:nvPr/>
          </p:nvSpPr>
          <p:spPr>
            <a:xfrm>
              <a:off x="901338" y="24295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6" name="Oval 365"/>
            <p:cNvSpPr/>
            <p:nvPr/>
          </p:nvSpPr>
          <p:spPr>
            <a:xfrm>
              <a:off x="977538" y="24104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7" name="Oval 366"/>
            <p:cNvSpPr/>
            <p:nvPr/>
          </p:nvSpPr>
          <p:spPr>
            <a:xfrm>
              <a:off x="994207" y="24033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8" name="Oval 367"/>
            <p:cNvSpPr/>
            <p:nvPr/>
          </p:nvSpPr>
          <p:spPr>
            <a:xfrm>
              <a:off x="996588" y="242473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9" name="Oval 368"/>
            <p:cNvSpPr/>
            <p:nvPr/>
          </p:nvSpPr>
          <p:spPr>
            <a:xfrm>
              <a:off x="977538" y="24318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0" name="Oval 369"/>
            <p:cNvSpPr/>
            <p:nvPr/>
          </p:nvSpPr>
          <p:spPr>
            <a:xfrm>
              <a:off x="1018021" y="24128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1" name="Oval 370"/>
            <p:cNvSpPr/>
            <p:nvPr/>
          </p:nvSpPr>
          <p:spPr>
            <a:xfrm>
              <a:off x="1027546" y="2408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2" name="Oval 371"/>
            <p:cNvSpPr/>
            <p:nvPr/>
          </p:nvSpPr>
          <p:spPr>
            <a:xfrm>
              <a:off x="1039452" y="24104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3" name="Oval 372"/>
            <p:cNvSpPr/>
            <p:nvPr/>
          </p:nvSpPr>
          <p:spPr>
            <a:xfrm>
              <a:off x="965632" y="24604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4" name="Oval 373"/>
            <p:cNvSpPr/>
            <p:nvPr/>
          </p:nvSpPr>
          <p:spPr>
            <a:xfrm>
              <a:off x="948963" y="24342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5" name="Oval 374"/>
            <p:cNvSpPr/>
            <p:nvPr/>
          </p:nvSpPr>
          <p:spPr>
            <a:xfrm>
              <a:off x="932295" y="24390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6" name="Oval 375"/>
            <p:cNvSpPr/>
            <p:nvPr/>
          </p:nvSpPr>
          <p:spPr>
            <a:xfrm>
              <a:off x="910863" y="24485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7" name="Oval 376"/>
            <p:cNvSpPr/>
            <p:nvPr/>
          </p:nvSpPr>
          <p:spPr>
            <a:xfrm>
              <a:off x="901338" y="24628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8" name="Oval 377"/>
            <p:cNvSpPr/>
            <p:nvPr/>
          </p:nvSpPr>
          <p:spPr>
            <a:xfrm>
              <a:off x="884670" y="24723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9" name="Oval 378"/>
            <p:cNvSpPr/>
            <p:nvPr/>
          </p:nvSpPr>
          <p:spPr>
            <a:xfrm>
              <a:off x="872763" y="24652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0" name="Oval 379"/>
            <p:cNvSpPr/>
            <p:nvPr/>
          </p:nvSpPr>
          <p:spPr>
            <a:xfrm>
              <a:off x="848951" y="24771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1" name="Oval 380"/>
            <p:cNvSpPr/>
            <p:nvPr/>
          </p:nvSpPr>
          <p:spPr>
            <a:xfrm>
              <a:off x="829901" y="24842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2" name="Oval 381"/>
            <p:cNvSpPr/>
            <p:nvPr/>
          </p:nvSpPr>
          <p:spPr>
            <a:xfrm>
              <a:off x="820376" y="24676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3" name="Oval 382"/>
            <p:cNvSpPr/>
            <p:nvPr/>
          </p:nvSpPr>
          <p:spPr>
            <a:xfrm>
              <a:off x="806088" y="24676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4" name="Oval 383"/>
            <p:cNvSpPr/>
            <p:nvPr/>
          </p:nvSpPr>
          <p:spPr>
            <a:xfrm>
              <a:off x="794182" y="24747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5" name="Oval 384"/>
            <p:cNvSpPr/>
            <p:nvPr/>
          </p:nvSpPr>
          <p:spPr>
            <a:xfrm>
              <a:off x="765607" y="24723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6" name="Oval 385"/>
            <p:cNvSpPr/>
            <p:nvPr/>
          </p:nvSpPr>
          <p:spPr>
            <a:xfrm>
              <a:off x="751320" y="24890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7" name="Oval 386"/>
            <p:cNvSpPr/>
            <p:nvPr/>
          </p:nvSpPr>
          <p:spPr>
            <a:xfrm>
              <a:off x="739413" y="24961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8" name="Oval 387"/>
            <p:cNvSpPr/>
            <p:nvPr/>
          </p:nvSpPr>
          <p:spPr>
            <a:xfrm>
              <a:off x="720363" y="25009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9" name="Oval 388"/>
            <p:cNvSpPr/>
            <p:nvPr/>
          </p:nvSpPr>
          <p:spPr>
            <a:xfrm>
              <a:off x="753701" y="25057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0" name="Oval 389"/>
            <p:cNvSpPr/>
            <p:nvPr/>
          </p:nvSpPr>
          <p:spPr>
            <a:xfrm>
              <a:off x="772751" y="25033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1" name="Oval 390"/>
            <p:cNvSpPr/>
            <p:nvPr/>
          </p:nvSpPr>
          <p:spPr>
            <a:xfrm>
              <a:off x="798945" y="25009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2" name="Oval 391"/>
            <p:cNvSpPr/>
            <p:nvPr/>
          </p:nvSpPr>
          <p:spPr>
            <a:xfrm>
              <a:off x="879907" y="24914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3" name="Oval 392"/>
            <p:cNvSpPr/>
            <p:nvPr/>
          </p:nvSpPr>
          <p:spPr>
            <a:xfrm>
              <a:off x="889432" y="24985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4" name="Oval 393"/>
            <p:cNvSpPr/>
            <p:nvPr/>
          </p:nvSpPr>
          <p:spPr>
            <a:xfrm>
              <a:off x="937057" y="25104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5" name="Oval 394"/>
            <p:cNvSpPr/>
            <p:nvPr/>
          </p:nvSpPr>
          <p:spPr>
            <a:xfrm>
              <a:off x="1006113" y="24842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6" name="Oval 395"/>
            <p:cNvSpPr/>
            <p:nvPr/>
          </p:nvSpPr>
          <p:spPr>
            <a:xfrm>
              <a:off x="1020401" y="24771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7" name="Oval 396"/>
            <p:cNvSpPr/>
            <p:nvPr/>
          </p:nvSpPr>
          <p:spPr>
            <a:xfrm>
              <a:off x="1037070" y="24699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8" name="Oval 397"/>
            <p:cNvSpPr/>
            <p:nvPr/>
          </p:nvSpPr>
          <p:spPr>
            <a:xfrm>
              <a:off x="1048976" y="24985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9" name="Oval 398"/>
            <p:cNvSpPr/>
            <p:nvPr/>
          </p:nvSpPr>
          <p:spPr>
            <a:xfrm>
              <a:off x="1037070" y="25033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0" name="Oval 399"/>
            <p:cNvSpPr/>
            <p:nvPr/>
          </p:nvSpPr>
          <p:spPr>
            <a:xfrm>
              <a:off x="1020401" y="25318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1" name="Oval 400"/>
            <p:cNvSpPr/>
            <p:nvPr/>
          </p:nvSpPr>
          <p:spPr>
            <a:xfrm>
              <a:off x="1025163" y="25628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2" name="Oval 401"/>
            <p:cNvSpPr/>
            <p:nvPr/>
          </p:nvSpPr>
          <p:spPr>
            <a:xfrm>
              <a:off x="1032307" y="25795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3" name="Oval 402"/>
            <p:cNvSpPr/>
            <p:nvPr/>
          </p:nvSpPr>
          <p:spPr>
            <a:xfrm>
              <a:off x="1041832" y="25604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4" name="Oval 403"/>
            <p:cNvSpPr/>
            <p:nvPr/>
          </p:nvSpPr>
          <p:spPr>
            <a:xfrm>
              <a:off x="1027545" y="26271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5" name="Oval 404"/>
            <p:cNvSpPr/>
            <p:nvPr/>
          </p:nvSpPr>
          <p:spPr>
            <a:xfrm>
              <a:off x="1010876" y="26295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6" name="Oval 405"/>
            <p:cNvSpPr/>
            <p:nvPr/>
          </p:nvSpPr>
          <p:spPr>
            <a:xfrm>
              <a:off x="1072788" y="26342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7" name="Oval 406"/>
            <p:cNvSpPr/>
            <p:nvPr/>
          </p:nvSpPr>
          <p:spPr>
            <a:xfrm>
              <a:off x="1044213" y="26485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8" name="Oval 407"/>
            <p:cNvSpPr/>
            <p:nvPr/>
          </p:nvSpPr>
          <p:spPr>
            <a:xfrm>
              <a:off x="1027545" y="26533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9" name="Oval 408"/>
            <p:cNvSpPr/>
            <p:nvPr/>
          </p:nvSpPr>
          <p:spPr>
            <a:xfrm>
              <a:off x="1063263" y="26723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0" name="Oval 409"/>
            <p:cNvSpPr/>
            <p:nvPr/>
          </p:nvSpPr>
          <p:spPr>
            <a:xfrm>
              <a:off x="1065645" y="27009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1" name="Oval 410"/>
            <p:cNvSpPr/>
            <p:nvPr/>
          </p:nvSpPr>
          <p:spPr>
            <a:xfrm>
              <a:off x="1075170" y="26985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2" name="Oval 411"/>
            <p:cNvSpPr/>
            <p:nvPr/>
          </p:nvSpPr>
          <p:spPr>
            <a:xfrm>
              <a:off x="1089457" y="26938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3" name="Oval 412"/>
            <p:cNvSpPr/>
            <p:nvPr/>
          </p:nvSpPr>
          <p:spPr>
            <a:xfrm>
              <a:off x="1089456" y="27509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4" name="Oval 413"/>
            <p:cNvSpPr/>
            <p:nvPr/>
          </p:nvSpPr>
          <p:spPr>
            <a:xfrm>
              <a:off x="1070406" y="27557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5" name="Oval 414"/>
            <p:cNvSpPr/>
            <p:nvPr/>
          </p:nvSpPr>
          <p:spPr>
            <a:xfrm>
              <a:off x="1089456" y="27771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6" name="Oval 415"/>
            <p:cNvSpPr/>
            <p:nvPr/>
          </p:nvSpPr>
          <p:spPr>
            <a:xfrm>
              <a:off x="1106124" y="27724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7" name="Oval 416"/>
            <p:cNvSpPr/>
            <p:nvPr/>
          </p:nvSpPr>
          <p:spPr>
            <a:xfrm>
              <a:off x="1153752" y="28033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8" name="Oval 417"/>
            <p:cNvSpPr/>
            <p:nvPr/>
          </p:nvSpPr>
          <p:spPr>
            <a:xfrm>
              <a:off x="1134702" y="28057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9" name="Oval 418"/>
            <p:cNvSpPr/>
            <p:nvPr/>
          </p:nvSpPr>
          <p:spPr>
            <a:xfrm>
              <a:off x="1141845" y="28271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0" name="Oval 419"/>
            <p:cNvSpPr/>
            <p:nvPr/>
          </p:nvSpPr>
          <p:spPr>
            <a:xfrm>
              <a:off x="1141845" y="28700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1" name="Oval 420"/>
            <p:cNvSpPr/>
            <p:nvPr/>
          </p:nvSpPr>
          <p:spPr>
            <a:xfrm>
              <a:off x="1120414" y="28747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2" name="Oval 421"/>
            <p:cNvSpPr/>
            <p:nvPr/>
          </p:nvSpPr>
          <p:spPr>
            <a:xfrm>
              <a:off x="1139464" y="29033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3" name="Oval 422"/>
            <p:cNvSpPr/>
            <p:nvPr/>
          </p:nvSpPr>
          <p:spPr>
            <a:xfrm>
              <a:off x="1156133" y="288908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4" name="Oval 423"/>
            <p:cNvSpPr/>
            <p:nvPr/>
          </p:nvSpPr>
          <p:spPr>
            <a:xfrm>
              <a:off x="615588" y="25747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5" name="Oval 424"/>
            <p:cNvSpPr/>
            <p:nvPr/>
          </p:nvSpPr>
          <p:spPr>
            <a:xfrm>
              <a:off x="596538" y="257952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6" name="Oval 425"/>
            <p:cNvSpPr/>
            <p:nvPr/>
          </p:nvSpPr>
          <p:spPr>
            <a:xfrm>
              <a:off x="653688" y="25961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7" name="Oval 426"/>
            <p:cNvSpPr/>
            <p:nvPr/>
          </p:nvSpPr>
          <p:spPr>
            <a:xfrm>
              <a:off x="603681" y="26033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8" name="Oval 427"/>
            <p:cNvSpPr/>
            <p:nvPr/>
          </p:nvSpPr>
          <p:spPr>
            <a:xfrm>
              <a:off x="637019" y="262238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9" name="Oval 428"/>
            <p:cNvSpPr/>
            <p:nvPr/>
          </p:nvSpPr>
          <p:spPr>
            <a:xfrm>
              <a:off x="634638" y="264857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0" name="Oval 429"/>
            <p:cNvSpPr/>
            <p:nvPr/>
          </p:nvSpPr>
          <p:spPr>
            <a:xfrm>
              <a:off x="622731" y="263190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1" name="Oval 430"/>
            <p:cNvSpPr/>
            <p:nvPr/>
          </p:nvSpPr>
          <p:spPr>
            <a:xfrm>
              <a:off x="603681" y="263905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2" name="Oval 431"/>
            <p:cNvSpPr/>
            <p:nvPr/>
          </p:nvSpPr>
          <p:spPr>
            <a:xfrm>
              <a:off x="589394" y="26438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3" name="Oval 432"/>
            <p:cNvSpPr/>
            <p:nvPr/>
          </p:nvSpPr>
          <p:spPr>
            <a:xfrm>
              <a:off x="637019" y="267715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4" name="Oval 433"/>
            <p:cNvSpPr/>
            <p:nvPr/>
          </p:nvSpPr>
          <p:spPr>
            <a:xfrm>
              <a:off x="632256" y="268667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5" name="Oval 434"/>
            <p:cNvSpPr/>
            <p:nvPr/>
          </p:nvSpPr>
          <p:spPr>
            <a:xfrm>
              <a:off x="620350" y="26890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6" name="Oval 435"/>
            <p:cNvSpPr/>
            <p:nvPr/>
          </p:nvSpPr>
          <p:spPr>
            <a:xfrm>
              <a:off x="594156" y="270334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7" name="Oval 436"/>
            <p:cNvSpPr/>
            <p:nvPr/>
          </p:nvSpPr>
          <p:spPr>
            <a:xfrm>
              <a:off x="575106" y="270810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8" name="Oval 437"/>
            <p:cNvSpPr/>
            <p:nvPr/>
          </p:nvSpPr>
          <p:spPr>
            <a:xfrm>
              <a:off x="613206" y="27271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9" name="Oval 438"/>
            <p:cNvSpPr/>
            <p:nvPr/>
          </p:nvSpPr>
          <p:spPr>
            <a:xfrm>
              <a:off x="596538" y="27295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0" name="Oval 439"/>
            <p:cNvSpPr/>
            <p:nvPr/>
          </p:nvSpPr>
          <p:spPr>
            <a:xfrm>
              <a:off x="584631" y="274620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1" name="Oval 440"/>
            <p:cNvSpPr/>
            <p:nvPr/>
          </p:nvSpPr>
          <p:spPr>
            <a:xfrm>
              <a:off x="541770" y="279145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2" name="Oval 441"/>
            <p:cNvSpPr/>
            <p:nvPr/>
          </p:nvSpPr>
          <p:spPr>
            <a:xfrm>
              <a:off x="522720" y="279859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3" name="Oval 442"/>
            <p:cNvSpPr/>
            <p:nvPr/>
          </p:nvSpPr>
          <p:spPr>
            <a:xfrm>
              <a:off x="539389" y="284622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4" name="Oval 443"/>
            <p:cNvSpPr/>
            <p:nvPr/>
          </p:nvSpPr>
          <p:spPr>
            <a:xfrm>
              <a:off x="520339" y="285098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5" name="Oval 444"/>
            <p:cNvSpPr/>
            <p:nvPr/>
          </p:nvSpPr>
          <p:spPr>
            <a:xfrm>
              <a:off x="501289" y="285812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6" name="Oval 445"/>
            <p:cNvSpPr/>
            <p:nvPr/>
          </p:nvSpPr>
          <p:spPr>
            <a:xfrm>
              <a:off x="517958" y="288908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7" name="Oval 446"/>
            <p:cNvSpPr/>
            <p:nvPr/>
          </p:nvSpPr>
          <p:spPr>
            <a:xfrm>
              <a:off x="525102" y="287717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8" name="Oval 447"/>
            <p:cNvSpPr/>
            <p:nvPr/>
          </p:nvSpPr>
          <p:spPr>
            <a:xfrm>
              <a:off x="539389" y="287956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9" name="Oval 448"/>
            <p:cNvSpPr/>
            <p:nvPr/>
          </p:nvSpPr>
          <p:spPr>
            <a:xfrm>
              <a:off x="775133" y="25318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0" name="Oval 449"/>
            <p:cNvSpPr/>
            <p:nvPr/>
          </p:nvSpPr>
          <p:spPr>
            <a:xfrm>
              <a:off x="734652" y="25438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1" name="Oval 450"/>
            <p:cNvSpPr/>
            <p:nvPr/>
          </p:nvSpPr>
          <p:spPr>
            <a:xfrm>
              <a:off x="741796" y="25795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2" name="Oval 451"/>
            <p:cNvSpPr/>
            <p:nvPr/>
          </p:nvSpPr>
          <p:spPr>
            <a:xfrm>
              <a:off x="760846" y="25699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3" name="Oval 452"/>
            <p:cNvSpPr/>
            <p:nvPr/>
          </p:nvSpPr>
          <p:spPr>
            <a:xfrm>
              <a:off x="803708" y="25509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4" name="Oval 453"/>
            <p:cNvSpPr/>
            <p:nvPr/>
          </p:nvSpPr>
          <p:spPr>
            <a:xfrm>
              <a:off x="817996" y="25461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5" name="Oval 454"/>
            <p:cNvSpPr/>
            <p:nvPr/>
          </p:nvSpPr>
          <p:spPr>
            <a:xfrm>
              <a:off x="844189" y="25247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6" name="Oval 455"/>
            <p:cNvSpPr/>
            <p:nvPr/>
          </p:nvSpPr>
          <p:spPr>
            <a:xfrm>
              <a:off x="851333" y="25366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7" name="Oval 456"/>
            <p:cNvSpPr/>
            <p:nvPr/>
          </p:nvSpPr>
          <p:spPr>
            <a:xfrm>
              <a:off x="882289" y="25461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8" name="Oval 457"/>
            <p:cNvSpPr/>
            <p:nvPr/>
          </p:nvSpPr>
          <p:spPr>
            <a:xfrm>
              <a:off x="898958" y="25390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9" name="Oval 458"/>
            <p:cNvSpPr/>
            <p:nvPr/>
          </p:nvSpPr>
          <p:spPr>
            <a:xfrm>
              <a:off x="906102" y="25771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0" name="Oval 459"/>
            <p:cNvSpPr/>
            <p:nvPr/>
          </p:nvSpPr>
          <p:spPr>
            <a:xfrm>
              <a:off x="834664" y="25795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1" name="Oval 460"/>
            <p:cNvSpPr/>
            <p:nvPr/>
          </p:nvSpPr>
          <p:spPr>
            <a:xfrm>
              <a:off x="779896" y="25914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2" name="Oval 461"/>
            <p:cNvSpPr/>
            <p:nvPr/>
          </p:nvSpPr>
          <p:spPr>
            <a:xfrm>
              <a:off x="763227" y="26033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3" name="Oval 462"/>
            <p:cNvSpPr/>
            <p:nvPr/>
          </p:nvSpPr>
          <p:spPr>
            <a:xfrm>
              <a:off x="751321" y="26438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4" name="Oval 463"/>
            <p:cNvSpPr/>
            <p:nvPr/>
          </p:nvSpPr>
          <p:spPr>
            <a:xfrm>
              <a:off x="732271" y="26485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5" name="Oval 464"/>
            <p:cNvSpPr/>
            <p:nvPr/>
          </p:nvSpPr>
          <p:spPr>
            <a:xfrm>
              <a:off x="803708" y="26271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6" name="Oval 465"/>
            <p:cNvSpPr/>
            <p:nvPr/>
          </p:nvSpPr>
          <p:spPr>
            <a:xfrm>
              <a:off x="813233" y="26080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7" name="Oval 466"/>
            <p:cNvSpPr/>
            <p:nvPr/>
          </p:nvSpPr>
          <p:spPr>
            <a:xfrm>
              <a:off x="832283" y="26057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8" name="Oval 467"/>
            <p:cNvSpPr/>
            <p:nvPr/>
          </p:nvSpPr>
          <p:spPr>
            <a:xfrm>
              <a:off x="863239" y="26080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9" name="Oval 468"/>
            <p:cNvSpPr/>
            <p:nvPr/>
          </p:nvSpPr>
          <p:spPr>
            <a:xfrm>
              <a:off x="887052" y="25985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0" name="Oval 469"/>
            <p:cNvSpPr/>
            <p:nvPr/>
          </p:nvSpPr>
          <p:spPr>
            <a:xfrm>
              <a:off x="896577" y="26104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1" name="Oval 470"/>
            <p:cNvSpPr/>
            <p:nvPr/>
          </p:nvSpPr>
          <p:spPr>
            <a:xfrm>
              <a:off x="915627" y="26009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2" name="Oval 471"/>
            <p:cNvSpPr/>
            <p:nvPr/>
          </p:nvSpPr>
          <p:spPr>
            <a:xfrm>
              <a:off x="913246" y="26295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3" name="Oval 472"/>
            <p:cNvSpPr/>
            <p:nvPr/>
          </p:nvSpPr>
          <p:spPr>
            <a:xfrm>
              <a:off x="913246" y="26342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4" name="Oval 473"/>
            <p:cNvSpPr/>
            <p:nvPr/>
          </p:nvSpPr>
          <p:spPr>
            <a:xfrm>
              <a:off x="858477" y="26342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5" name="Oval 474"/>
            <p:cNvSpPr/>
            <p:nvPr/>
          </p:nvSpPr>
          <p:spPr>
            <a:xfrm>
              <a:off x="863239" y="26557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6" name="Oval 475"/>
            <p:cNvSpPr/>
            <p:nvPr/>
          </p:nvSpPr>
          <p:spPr>
            <a:xfrm>
              <a:off x="882289" y="26485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7" name="Oval 476"/>
            <p:cNvSpPr/>
            <p:nvPr/>
          </p:nvSpPr>
          <p:spPr>
            <a:xfrm>
              <a:off x="875146" y="26652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8" name="Oval 477"/>
            <p:cNvSpPr/>
            <p:nvPr/>
          </p:nvSpPr>
          <p:spPr>
            <a:xfrm>
              <a:off x="784658" y="26700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9" name="Oval 478"/>
            <p:cNvSpPr/>
            <p:nvPr/>
          </p:nvSpPr>
          <p:spPr>
            <a:xfrm>
              <a:off x="746558" y="26914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0" name="Oval 479"/>
            <p:cNvSpPr/>
            <p:nvPr/>
          </p:nvSpPr>
          <p:spPr>
            <a:xfrm>
              <a:off x="796564" y="26938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1" name="Oval 480"/>
            <p:cNvSpPr/>
            <p:nvPr/>
          </p:nvSpPr>
          <p:spPr>
            <a:xfrm>
              <a:off x="813233" y="26938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2" name="Oval 481"/>
            <p:cNvSpPr/>
            <p:nvPr/>
          </p:nvSpPr>
          <p:spPr>
            <a:xfrm>
              <a:off x="832283" y="27033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3" name="Oval 482"/>
            <p:cNvSpPr/>
            <p:nvPr/>
          </p:nvSpPr>
          <p:spPr>
            <a:xfrm>
              <a:off x="839427" y="26890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4" name="Oval 483"/>
            <p:cNvSpPr/>
            <p:nvPr/>
          </p:nvSpPr>
          <p:spPr>
            <a:xfrm>
              <a:off x="851333" y="27033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5" name="Oval 484"/>
            <p:cNvSpPr/>
            <p:nvPr/>
          </p:nvSpPr>
          <p:spPr>
            <a:xfrm>
              <a:off x="868002" y="27104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6" name="Oval 485"/>
            <p:cNvSpPr/>
            <p:nvPr/>
          </p:nvSpPr>
          <p:spPr>
            <a:xfrm>
              <a:off x="879908" y="26962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7" name="Oval 486"/>
            <p:cNvSpPr/>
            <p:nvPr/>
          </p:nvSpPr>
          <p:spPr>
            <a:xfrm>
              <a:off x="887052" y="27081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8" name="Oval 487"/>
            <p:cNvSpPr/>
            <p:nvPr/>
          </p:nvSpPr>
          <p:spPr>
            <a:xfrm>
              <a:off x="910864" y="26747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9" name="Oval 488"/>
            <p:cNvSpPr/>
            <p:nvPr/>
          </p:nvSpPr>
          <p:spPr>
            <a:xfrm>
              <a:off x="929914" y="26676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0" name="Oval 489"/>
            <p:cNvSpPr/>
            <p:nvPr/>
          </p:nvSpPr>
          <p:spPr>
            <a:xfrm>
              <a:off x="937058" y="27247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1" name="Oval 490"/>
            <p:cNvSpPr/>
            <p:nvPr/>
          </p:nvSpPr>
          <p:spPr>
            <a:xfrm>
              <a:off x="920389" y="27295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2" name="Oval 491"/>
            <p:cNvSpPr/>
            <p:nvPr/>
          </p:nvSpPr>
          <p:spPr>
            <a:xfrm>
              <a:off x="908483" y="27295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3" name="Oval 492"/>
            <p:cNvSpPr/>
            <p:nvPr/>
          </p:nvSpPr>
          <p:spPr>
            <a:xfrm>
              <a:off x="841808" y="27319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4" name="Oval 493"/>
            <p:cNvSpPr/>
            <p:nvPr/>
          </p:nvSpPr>
          <p:spPr>
            <a:xfrm>
              <a:off x="779895" y="27247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5" name="Oval 494"/>
            <p:cNvSpPr/>
            <p:nvPr/>
          </p:nvSpPr>
          <p:spPr>
            <a:xfrm>
              <a:off x="746558" y="27438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6" name="Oval 495"/>
            <p:cNvSpPr/>
            <p:nvPr/>
          </p:nvSpPr>
          <p:spPr>
            <a:xfrm>
              <a:off x="775133" y="27533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7" name="Oval 496"/>
            <p:cNvSpPr/>
            <p:nvPr/>
          </p:nvSpPr>
          <p:spPr>
            <a:xfrm>
              <a:off x="696552" y="27843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8" name="Oval 497"/>
            <p:cNvSpPr/>
            <p:nvPr/>
          </p:nvSpPr>
          <p:spPr>
            <a:xfrm>
              <a:off x="739414" y="28009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9" name="Oval 498"/>
            <p:cNvSpPr/>
            <p:nvPr/>
          </p:nvSpPr>
          <p:spPr>
            <a:xfrm>
              <a:off x="765608" y="27914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0" name="Oval 499"/>
            <p:cNvSpPr/>
            <p:nvPr/>
          </p:nvSpPr>
          <p:spPr>
            <a:xfrm>
              <a:off x="798946" y="27747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1" name="Oval 500"/>
            <p:cNvSpPr/>
            <p:nvPr/>
          </p:nvSpPr>
          <p:spPr>
            <a:xfrm>
              <a:off x="817996" y="27700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2" name="Oval 501"/>
            <p:cNvSpPr/>
            <p:nvPr/>
          </p:nvSpPr>
          <p:spPr>
            <a:xfrm>
              <a:off x="875146" y="27557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3" name="Oval 502"/>
            <p:cNvSpPr/>
            <p:nvPr/>
          </p:nvSpPr>
          <p:spPr>
            <a:xfrm>
              <a:off x="891814" y="27485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4" name="Oval 503"/>
            <p:cNvSpPr/>
            <p:nvPr/>
          </p:nvSpPr>
          <p:spPr>
            <a:xfrm>
              <a:off x="846571" y="27985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5" name="Oval 504"/>
            <p:cNvSpPr/>
            <p:nvPr/>
          </p:nvSpPr>
          <p:spPr>
            <a:xfrm>
              <a:off x="922771" y="27843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6" name="Oval 505"/>
            <p:cNvSpPr/>
            <p:nvPr/>
          </p:nvSpPr>
          <p:spPr>
            <a:xfrm>
              <a:off x="944202" y="28081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7" name="Oval 506"/>
            <p:cNvSpPr/>
            <p:nvPr/>
          </p:nvSpPr>
          <p:spPr>
            <a:xfrm>
              <a:off x="927533" y="28152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8" name="Oval 507"/>
            <p:cNvSpPr/>
            <p:nvPr/>
          </p:nvSpPr>
          <p:spPr>
            <a:xfrm>
              <a:off x="925152" y="28295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9" name="Oval 508"/>
            <p:cNvSpPr/>
            <p:nvPr/>
          </p:nvSpPr>
          <p:spPr>
            <a:xfrm>
              <a:off x="906102" y="28128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0" name="Oval 509"/>
            <p:cNvSpPr/>
            <p:nvPr/>
          </p:nvSpPr>
          <p:spPr>
            <a:xfrm>
              <a:off x="884671" y="28200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1" name="Oval 510"/>
            <p:cNvSpPr/>
            <p:nvPr/>
          </p:nvSpPr>
          <p:spPr>
            <a:xfrm>
              <a:off x="853714" y="28486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2" name="Oval 511"/>
            <p:cNvSpPr/>
            <p:nvPr/>
          </p:nvSpPr>
          <p:spPr>
            <a:xfrm>
              <a:off x="901339" y="28581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3" name="Oval 512"/>
            <p:cNvSpPr/>
            <p:nvPr/>
          </p:nvSpPr>
          <p:spPr>
            <a:xfrm>
              <a:off x="777514" y="28247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4" name="Oval 513"/>
            <p:cNvSpPr/>
            <p:nvPr/>
          </p:nvSpPr>
          <p:spPr>
            <a:xfrm>
              <a:off x="803708" y="28509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5" name="Oval 514"/>
            <p:cNvSpPr/>
            <p:nvPr/>
          </p:nvSpPr>
          <p:spPr>
            <a:xfrm>
              <a:off x="817996" y="28581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6" name="Oval 515"/>
            <p:cNvSpPr/>
            <p:nvPr/>
          </p:nvSpPr>
          <p:spPr>
            <a:xfrm>
              <a:off x="751322" y="28747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7" name="Oval 516"/>
            <p:cNvSpPr/>
            <p:nvPr/>
          </p:nvSpPr>
          <p:spPr>
            <a:xfrm>
              <a:off x="746560" y="28986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8" name="Oval 517"/>
            <p:cNvSpPr/>
            <p:nvPr/>
          </p:nvSpPr>
          <p:spPr>
            <a:xfrm>
              <a:off x="753702" y="28438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9" name="Oval 518"/>
            <p:cNvSpPr/>
            <p:nvPr/>
          </p:nvSpPr>
          <p:spPr>
            <a:xfrm>
              <a:off x="737033" y="28652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0" name="Oval 519"/>
            <p:cNvSpPr/>
            <p:nvPr/>
          </p:nvSpPr>
          <p:spPr>
            <a:xfrm>
              <a:off x="684647" y="28890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1" name="Oval 520"/>
            <p:cNvSpPr/>
            <p:nvPr/>
          </p:nvSpPr>
          <p:spPr>
            <a:xfrm>
              <a:off x="710841" y="29105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2" name="Oval 521"/>
            <p:cNvSpPr/>
            <p:nvPr/>
          </p:nvSpPr>
          <p:spPr>
            <a:xfrm>
              <a:off x="684646" y="28700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3" name="Oval 522"/>
            <p:cNvSpPr/>
            <p:nvPr/>
          </p:nvSpPr>
          <p:spPr>
            <a:xfrm>
              <a:off x="660834" y="29009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4" name="Oval 523"/>
            <p:cNvSpPr/>
            <p:nvPr/>
          </p:nvSpPr>
          <p:spPr>
            <a:xfrm>
              <a:off x="675123" y="294385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5" name="Oval 524"/>
            <p:cNvSpPr/>
            <p:nvPr/>
          </p:nvSpPr>
          <p:spPr>
            <a:xfrm>
              <a:off x="722748" y="295099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6" name="Oval 525"/>
            <p:cNvSpPr/>
            <p:nvPr/>
          </p:nvSpPr>
          <p:spPr>
            <a:xfrm>
              <a:off x="741798" y="29486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7" name="Oval 526"/>
            <p:cNvSpPr/>
            <p:nvPr/>
          </p:nvSpPr>
          <p:spPr>
            <a:xfrm>
              <a:off x="758467" y="294146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8" name="Oval 527"/>
            <p:cNvSpPr/>
            <p:nvPr/>
          </p:nvSpPr>
          <p:spPr>
            <a:xfrm>
              <a:off x="870385" y="29224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9" name="Oval 528"/>
            <p:cNvSpPr/>
            <p:nvPr/>
          </p:nvSpPr>
          <p:spPr>
            <a:xfrm>
              <a:off x="896579" y="29295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0" name="Oval 529"/>
            <p:cNvSpPr/>
            <p:nvPr/>
          </p:nvSpPr>
          <p:spPr>
            <a:xfrm>
              <a:off x="910866" y="29224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1" name="Oval 530"/>
            <p:cNvSpPr/>
            <p:nvPr/>
          </p:nvSpPr>
          <p:spPr>
            <a:xfrm>
              <a:off x="965635" y="28867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2" name="Oval 531"/>
            <p:cNvSpPr/>
            <p:nvPr/>
          </p:nvSpPr>
          <p:spPr>
            <a:xfrm>
              <a:off x="982304" y="29081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3" name="Oval 532"/>
            <p:cNvSpPr/>
            <p:nvPr/>
          </p:nvSpPr>
          <p:spPr>
            <a:xfrm>
              <a:off x="965635" y="29152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4" name="Oval 533"/>
            <p:cNvSpPr/>
            <p:nvPr/>
          </p:nvSpPr>
          <p:spPr>
            <a:xfrm>
              <a:off x="948966" y="29271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5" name="Oval 534"/>
            <p:cNvSpPr/>
            <p:nvPr/>
          </p:nvSpPr>
          <p:spPr>
            <a:xfrm>
              <a:off x="910866" y="29629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6" name="Oval 535"/>
            <p:cNvSpPr/>
            <p:nvPr/>
          </p:nvSpPr>
          <p:spPr>
            <a:xfrm>
              <a:off x="877529" y="29914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7" name="Oval 536"/>
            <p:cNvSpPr/>
            <p:nvPr/>
          </p:nvSpPr>
          <p:spPr>
            <a:xfrm>
              <a:off x="898960" y="29843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8" name="Oval 537"/>
            <p:cNvSpPr/>
            <p:nvPr/>
          </p:nvSpPr>
          <p:spPr>
            <a:xfrm>
              <a:off x="948966" y="29771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9" name="Oval 538"/>
            <p:cNvSpPr/>
            <p:nvPr/>
          </p:nvSpPr>
          <p:spPr>
            <a:xfrm>
              <a:off x="970398" y="29700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0" name="Oval 539"/>
            <p:cNvSpPr/>
            <p:nvPr/>
          </p:nvSpPr>
          <p:spPr>
            <a:xfrm>
              <a:off x="989448" y="29986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1" name="Oval 540"/>
            <p:cNvSpPr/>
            <p:nvPr/>
          </p:nvSpPr>
          <p:spPr>
            <a:xfrm>
              <a:off x="970398" y="30057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2" name="Oval 541"/>
            <p:cNvSpPr/>
            <p:nvPr/>
          </p:nvSpPr>
          <p:spPr>
            <a:xfrm>
              <a:off x="910866" y="30129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3" name="Oval 542"/>
            <p:cNvSpPr/>
            <p:nvPr/>
          </p:nvSpPr>
          <p:spPr>
            <a:xfrm>
              <a:off x="894198" y="30200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4" name="Oval 543"/>
            <p:cNvSpPr/>
            <p:nvPr/>
          </p:nvSpPr>
          <p:spPr>
            <a:xfrm>
              <a:off x="896579" y="30414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5" name="Oval 544"/>
            <p:cNvSpPr/>
            <p:nvPr/>
          </p:nvSpPr>
          <p:spPr>
            <a:xfrm>
              <a:off x="953729" y="30367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6" name="Oval 545"/>
            <p:cNvSpPr/>
            <p:nvPr/>
          </p:nvSpPr>
          <p:spPr>
            <a:xfrm>
              <a:off x="960873" y="30581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7" name="Oval 546"/>
            <p:cNvSpPr/>
            <p:nvPr/>
          </p:nvSpPr>
          <p:spPr>
            <a:xfrm>
              <a:off x="937060" y="30652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8" name="Oval 547"/>
            <p:cNvSpPr/>
            <p:nvPr/>
          </p:nvSpPr>
          <p:spPr>
            <a:xfrm>
              <a:off x="998972" y="31129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9" name="Oval 548"/>
            <p:cNvSpPr/>
            <p:nvPr/>
          </p:nvSpPr>
          <p:spPr>
            <a:xfrm>
              <a:off x="946582" y="31129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0" name="Oval 549"/>
            <p:cNvSpPr/>
            <p:nvPr/>
          </p:nvSpPr>
          <p:spPr>
            <a:xfrm>
              <a:off x="941819" y="31224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1" name="Oval 550"/>
            <p:cNvSpPr/>
            <p:nvPr/>
          </p:nvSpPr>
          <p:spPr>
            <a:xfrm>
              <a:off x="927532" y="312720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2" name="Oval 551"/>
            <p:cNvSpPr/>
            <p:nvPr/>
          </p:nvSpPr>
          <p:spPr>
            <a:xfrm>
              <a:off x="910863" y="31248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3" name="Oval 552"/>
            <p:cNvSpPr/>
            <p:nvPr/>
          </p:nvSpPr>
          <p:spPr>
            <a:xfrm>
              <a:off x="958491" y="31581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4" name="Oval 553"/>
            <p:cNvSpPr/>
            <p:nvPr/>
          </p:nvSpPr>
          <p:spPr>
            <a:xfrm>
              <a:off x="977541" y="31462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5" name="Oval 554"/>
            <p:cNvSpPr/>
            <p:nvPr/>
          </p:nvSpPr>
          <p:spPr>
            <a:xfrm>
              <a:off x="951349" y="32176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6" name="Oval 555"/>
            <p:cNvSpPr/>
            <p:nvPr/>
          </p:nvSpPr>
          <p:spPr>
            <a:xfrm>
              <a:off x="982305" y="32605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7" name="Oval 556"/>
            <p:cNvSpPr/>
            <p:nvPr/>
          </p:nvSpPr>
          <p:spPr>
            <a:xfrm>
              <a:off x="963255" y="32629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8" name="Oval 557"/>
            <p:cNvSpPr/>
            <p:nvPr/>
          </p:nvSpPr>
          <p:spPr>
            <a:xfrm>
              <a:off x="946587" y="32819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9" name="Oval 558"/>
            <p:cNvSpPr/>
            <p:nvPr/>
          </p:nvSpPr>
          <p:spPr>
            <a:xfrm>
              <a:off x="1006117" y="33105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0" name="Oval 559"/>
            <p:cNvSpPr/>
            <p:nvPr/>
          </p:nvSpPr>
          <p:spPr>
            <a:xfrm>
              <a:off x="968017" y="33391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1" name="Oval 560"/>
            <p:cNvSpPr/>
            <p:nvPr/>
          </p:nvSpPr>
          <p:spPr>
            <a:xfrm>
              <a:off x="991829" y="33677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2" name="Oval 561"/>
            <p:cNvSpPr/>
            <p:nvPr/>
          </p:nvSpPr>
          <p:spPr>
            <a:xfrm>
              <a:off x="958492" y="34010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3" name="Oval 562"/>
            <p:cNvSpPr/>
            <p:nvPr/>
          </p:nvSpPr>
          <p:spPr>
            <a:xfrm>
              <a:off x="937061" y="34081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4" name="Oval 563"/>
            <p:cNvSpPr/>
            <p:nvPr/>
          </p:nvSpPr>
          <p:spPr>
            <a:xfrm>
              <a:off x="989448" y="34272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5" name="Oval 564"/>
            <p:cNvSpPr/>
            <p:nvPr/>
          </p:nvSpPr>
          <p:spPr>
            <a:xfrm>
              <a:off x="979923" y="347010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6" name="Oval 565"/>
            <p:cNvSpPr/>
            <p:nvPr/>
          </p:nvSpPr>
          <p:spPr>
            <a:xfrm>
              <a:off x="965636" y="35177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7" name="Oval 566"/>
            <p:cNvSpPr/>
            <p:nvPr/>
          </p:nvSpPr>
          <p:spPr>
            <a:xfrm>
              <a:off x="946586" y="35224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8" name="Oval 567"/>
            <p:cNvSpPr/>
            <p:nvPr/>
          </p:nvSpPr>
          <p:spPr>
            <a:xfrm>
              <a:off x="984686" y="35558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9" name="Oval 568"/>
            <p:cNvSpPr/>
            <p:nvPr/>
          </p:nvSpPr>
          <p:spPr>
            <a:xfrm>
              <a:off x="968017" y="35605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0" name="Oval 569"/>
            <p:cNvSpPr/>
            <p:nvPr/>
          </p:nvSpPr>
          <p:spPr>
            <a:xfrm>
              <a:off x="946586" y="358440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1" name="Oval 570"/>
            <p:cNvSpPr/>
            <p:nvPr/>
          </p:nvSpPr>
          <p:spPr>
            <a:xfrm>
              <a:off x="970399" y="36177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2" name="Oval 571"/>
            <p:cNvSpPr/>
            <p:nvPr/>
          </p:nvSpPr>
          <p:spPr>
            <a:xfrm>
              <a:off x="956111" y="36272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3" name="Oval 572"/>
            <p:cNvSpPr/>
            <p:nvPr/>
          </p:nvSpPr>
          <p:spPr>
            <a:xfrm>
              <a:off x="996592" y="365108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4" name="Oval 573"/>
            <p:cNvSpPr/>
            <p:nvPr/>
          </p:nvSpPr>
          <p:spPr>
            <a:xfrm>
              <a:off x="958493" y="36629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5" name="Oval 574"/>
            <p:cNvSpPr/>
            <p:nvPr/>
          </p:nvSpPr>
          <p:spPr>
            <a:xfrm>
              <a:off x="941823" y="36701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6" name="Oval 575"/>
            <p:cNvSpPr/>
            <p:nvPr/>
          </p:nvSpPr>
          <p:spPr>
            <a:xfrm>
              <a:off x="729893" y="36629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7" name="Oval 576"/>
            <p:cNvSpPr/>
            <p:nvPr/>
          </p:nvSpPr>
          <p:spPr>
            <a:xfrm>
              <a:off x="710843" y="366537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8" name="Oval 577"/>
            <p:cNvSpPr/>
            <p:nvPr/>
          </p:nvSpPr>
          <p:spPr>
            <a:xfrm>
              <a:off x="684650" y="36701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9" name="Oval 578"/>
            <p:cNvSpPr/>
            <p:nvPr/>
          </p:nvSpPr>
          <p:spPr>
            <a:xfrm>
              <a:off x="682268" y="36439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0" name="Oval 579"/>
            <p:cNvSpPr/>
            <p:nvPr/>
          </p:nvSpPr>
          <p:spPr>
            <a:xfrm>
              <a:off x="663218" y="36534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1" name="Oval 580"/>
            <p:cNvSpPr/>
            <p:nvPr/>
          </p:nvSpPr>
          <p:spPr>
            <a:xfrm>
              <a:off x="679887" y="361298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2" name="Oval 581"/>
            <p:cNvSpPr/>
            <p:nvPr/>
          </p:nvSpPr>
          <p:spPr>
            <a:xfrm>
              <a:off x="701318" y="36058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3" name="Oval 582"/>
            <p:cNvSpPr/>
            <p:nvPr/>
          </p:nvSpPr>
          <p:spPr>
            <a:xfrm>
              <a:off x="727512" y="36058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4" name="Oval 583"/>
            <p:cNvSpPr/>
            <p:nvPr/>
          </p:nvSpPr>
          <p:spPr>
            <a:xfrm>
              <a:off x="703699" y="35486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5" name="Oval 584"/>
            <p:cNvSpPr/>
            <p:nvPr/>
          </p:nvSpPr>
          <p:spPr>
            <a:xfrm>
              <a:off x="689411" y="35177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6" name="Oval 585"/>
            <p:cNvSpPr/>
            <p:nvPr/>
          </p:nvSpPr>
          <p:spPr>
            <a:xfrm>
              <a:off x="708461" y="351297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7" name="Oval 586"/>
            <p:cNvSpPr/>
            <p:nvPr/>
          </p:nvSpPr>
          <p:spPr>
            <a:xfrm>
              <a:off x="725131" y="34891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8" name="Oval 587"/>
            <p:cNvSpPr/>
            <p:nvPr/>
          </p:nvSpPr>
          <p:spPr>
            <a:xfrm>
              <a:off x="725130" y="345582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9" name="Oval 588"/>
            <p:cNvSpPr/>
            <p:nvPr/>
          </p:nvSpPr>
          <p:spPr>
            <a:xfrm>
              <a:off x="706080" y="34629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0" name="Oval 589"/>
            <p:cNvSpPr/>
            <p:nvPr/>
          </p:nvSpPr>
          <p:spPr>
            <a:xfrm>
              <a:off x="677505" y="34510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1" name="Oval 590"/>
            <p:cNvSpPr/>
            <p:nvPr/>
          </p:nvSpPr>
          <p:spPr>
            <a:xfrm>
              <a:off x="732274" y="341772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2" name="Oval 591"/>
            <p:cNvSpPr/>
            <p:nvPr/>
          </p:nvSpPr>
          <p:spPr>
            <a:xfrm>
              <a:off x="691793" y="340105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3" name="Oval 592"/>
            <p:cNvSpPr/>
            <p:nvPr/>
          </p:nvSpPr>
          <p:spPr>
            <a:xfrm>
              <a:off x="665598" y="337962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4" name="Oval 593"/>
            <p:cNvSpPr/>
            <p:nvPr/>
          </p:nvSpPr>
          <p:spPr>
            <a:xfrm>
              <a:off x="722747" y="334628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5" name="Oval 594"/>
            <p:cNvSpPr/>
            <p:nvPr/>
          </p:nvSpPr>
          <p:spPr>
            <a:xfrm>
              <a:off x="732272" y="33010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6" name="Oval 595"/>
            <p:cNvSpPr/>
            <p:nvPr/>
          </p:nvSpPr>
          <p:spPr>
            <a:xfrm>
              <a:off x="713222" y="330818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7" name="Oval 596"/>
            <p:cNvSpPr/>
            <p:nvPr/>
          </p:nvSpPr>
          <p:spPr>
            <a:xfrm>
              <a:off x="694172" y="327960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8" name="Oval 597"/>
            <p:cNvSpPr/>
            <p:nvPr/>
          </p:nvSpPr>
          <p:spPr>
            <a:xfrm>
              <a:off x="689409" y="33200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9" name="Oval 598"/>
            <p:cNvSpPr/>
            <p:nvPr/>
          </p:nvSpPr>
          <p:spPr>
            <a:xfrm>
              <a:off x="672740" y="33296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0" name="Oval 599"/>
            <p:cNvSpPr/>
            <p:nvPr/>
          </p:nvSpPr>
          <p:spPr>
            <a:xfrm>
              <a:off x="734654" y="32486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1" name="Oval 600"/>
            <p:cNvSpPr/>
            <p:nvPr/>
          </p:nvSpPr>
          <p:spPr>
            <a:xfrm>
              <a:off x="706081" y="32248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2" name="Oval 601"/>
            <p:cNvSpPr/>
            <p:nvPr/>
          </p:nvSpPr>
          <p:spPr>
            <a:xfrm>
              <a:off x="722750" y="32176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3" name="Oval 602"/>
            <p:cNvSpPr/>
            <p:nvPr/>
          </p:nvSpPr>
          <p:spPr>
            <a:xfrm>
              <a:off x="713225" y="31938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4" name="Oval 603"/>
            <p:cNvSpPr/>
            <p:nvPr/>
          </p:nvSpPr>
          <p:spPr>
            <a:xfrm>
              <a:off x="713225" y="31795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5" name="Oval 604"/>
            <p:cNvSpPr/>
            <p:nvPr/>
          </p:nvSpPr>
          <p:spPr>
            <a:xfrm>
              <a:off x="722750" y="31795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6" name="Oval 605"/>
            <p:cNvSpPr/>
            <p:nvPr/>
          </p:nvSpPr>
          <p:spPr>
            <a:xfrm>
              <a:off x="734656" y="31748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7" name="Oval 606"/>
            <p:cNvSpPr/>
            <p:nvPr/>
          </p:nvSpPr>
          <p:spPr>
            <a:xfrm>
              <a:off x="753706" y="31557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8" name="Oval 607"/>
            <p:cNvSpPr/>
            <p:nvPr/>
          </p:nvSpPr>
          <p:spPr>
            <a:xfrm>
              <a:off x="691793" y="31653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9" name="Oval 608"/>
            <p:cNvSpPr/>
            <p:nvPr/>
          </p:nvSpPr>
          <p:spPr>
            <a:xfrm>
              <a:off x="675125" y="3170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0" name="Oval 609"/>
            <p:cNvSpPr/>
            <p:nvPr/>
          </p:nvSpPr>
          <p:spPr>
            <a:xfrm>
              <a:off x="672742" y="31414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1" name="Oval 610"/>
            <p:cNvSpPr/>
            <p:nvPr/>
          </p:nvSpPr>
          <p:spPr>
            <a:xfrm>
              <a:off x="684649" y="31367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2" name="Oval 611"/>
            <p:cNvSpPr/>
            <p:nvPr/>
          </p:nvSpPr>
          <p:spPr>
            <a:xfrm>
              <a:off x="722750" y="31367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3" name="Oval 612"/>
            <p:cNvSpPr/>
            <p:nvPr/>
          </p:nvSpPr>
          <p:spPr>
            <a:xfrm>
              <a:off x="696555" y="31057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4" name="Oval 613"/>
            <p:cNvSpPr/>
            <p:nvPr/>
          </p:nvSpPr>
          <p:spPr>
            <a:xfrm>
              <a:off x="722750" y="31033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5" name="Oval 614"/>
            <p:cNvSpPr/>
            <p:nvPr/>
          </p:nvSpPr>
          <p:spPr>
            <a:xfrm>
              <a:off x="741800" y="30986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6" name="Oval 615"/>
            <p:cNvSpPr/>
            <p:nvPr/>
          </p:nvSpPr>
          <p:spPr>
            <a:xfrm>
              <a:off x="737038" y="30533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7" name="Oval 616"/>
            <p:cNvSpPr/>
            <p:nvPr/>
          </p:nvSpPr>
          <p:spPr>
            <a:xfrm>
              <a:off x="717987" y="30605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8" name="Oval 617"/>
            <p:cNvSpPr/>
            <p:nvPr/>
          </p:nvSpPr>
          <p:spPr>
            <a:xfrm>
              <a:off x="701318" y="30700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9" name="Oval 618"/>
            <p:cNvSpPr/>
            <p:nvPr/>
          </p:nvSpPr>
          <p:spPr>
            <a:xfrm>
              <a:off x="682268" y="30391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0" name="Oval 619"/>
            <p:cNvSpPr/>
            <p:nvPr/>
          </p:nvSpPr>
          <p:spPr>
            <a:xfrm>
              <a:off x="715607" y="30152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1" name="Oval 620"/>
            <p:cNvSpPr/>
            <p:nvPr/>
          </p:nvSpPr>
          <p:spPr>
            <a:xfrm>
              <a:off x="729894" y="30105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2" name="Oval 621"/>
            <p:cNvSpPr/>
            <p:nvPr/>
          </p:nvSpPr>
          <p:spPr>
            <a:xfrm>
              <a:off x="715607" y="298433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3" name="Oval 622"/>
            <p:cNvSpPr/>
            <p:nvPr/>
          </p:nvSpPr>
          <p:spPr>
            <a:xfrm>
              <a:off x="751325" y="30152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4" name="Oval 623"/>
            <p:cNvSpPr/>
            <p:nvPr/>
          </p:nvSpPr>
          <p:spPr>
            <a:xfrm>
              <a:off x="772757" y="30105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5" name="Oval 624"/>
            <p:cNvSpPr/>
            <p:nvPr/>
          </p:nvSpPr>
          <p:spPr>
            <a:xfrm>
              <a:off x="784657" y="21937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45" name="Group 44"/>
          <p:cNvGrpSpPr/>
          <p:nvPr/>
        </p:nvGrpSpPr>
        <p:grpSpPr>
          <a:xfrm>
            <a:off x="2838910" y="2260197"/>
            <a:ext cx="705462" cy="1602615"/>
            <a:chOff x="2819400" y="1951074"/>
            <a:chExt cx="772427" cy="1777614"/>
          </a:xfrm>
        </p:grpSpPr>
        <p:sp>
          <p:nvSpPr>
            <p:cNvPr id="119" name="Freeform 6"/>
            <p:cNvSpPr>
              <a:spLocks/>
            </p:cNvSpPr>
            <p:nvPr/>
          </p:nvSpPr>
          <p:spPr bwMode="auto">
            <a:xfrm>
              <a:off x="2819400" y="1951074"/>
              <a:ext cx="772427" cy="1777614"/>
            </a:xfrm>
            <a:custGeom>
              <a:avLst/>
              <a:gdLst>
                <a:gd name="T0" fmla="*/ 504 w 537"/>
                <a:gd name="T1" fmla="*/ 696 h 1236"/>
                <a:gd name="T2" fmla="*/ 475 w 537"/>
                <a:gd name="T3" fmla="*/ 661 h 1236"/>
                <a:gd name="T4" fmla="*/ 463 w 537"/>
                <a:gd name="T5" fmla="*/ 669 h 1236"/>
                <a:gd name="T6" fmla="*/ 429 w 537"/>
                <a:gd name="T7" fmla="*/ 583 h 1236"/>
                <a:gd name="T8" fmla="*/ 375 w 537"/>
                <a:gd name="T9" fmla="*/ 451 h 1236"/>
                <a:gd name="T10" fmla="*/ 364 w 537"/>
                <a:gd name="T11" fmla="*/ 453 h 1236"/>
                <a:gd name="T12" fmla="*/ 377 w 537"/>
                <a:gd name="T13" fmla="*/ 539 h 1236"/>
                <a:gd name="T14" fmla="*/ 389 w 537"/>
                <a:gd name="T15" fmla="*/ 595 h 1236"/>
                <a:gd name="T16" fmla="*/ 394 w 537"/>
                <a:gd name="T17" fmla="*/ 904 h 1236"/>
                <a:gd name="T18" fmla="*/ 387 w 537"/>
                <a:gd name="T19" fmla="*/ 1022 h 1236"/>
                <a:gd name="T20" fmla="*/ 406 w 537"/>
                <a:gd name="T21" fmla="*/ 1210 h 1236"/>
                <a:gd name="T22" fmla="*/ 337 w 537"/>
                <a:gd name="T23" fmla="*/ 1153 h 1236"/>
                <a:gd name="T24" fmla="*/ 326 w 537"/>
                <a:gd name="T25" fmla="*/ 1019 h 1236"/>
                <a:gd name="T26" fmla="*/ 320 w 537"/>
                <a:gd name="T27" fmla="*/ 991 h 1236"/>
                <a:gd name="T28" fmla="*/ 306 w 537"/>
                <a:gd name="T29" fmla="*/ 872 h 1236"/>
                <a:gd name="T30" fmla="*/ 287 w 537"/>
                <a:gd name="T31" fmla="*/ 744 h 1236"/>
                <a:gd name="T32" fmla="*/ 261 w 537"/>
                <a:gd name="T33" fmla="*/ 661 h 1236"/>
                <a:gd name="T34" fmla="*/ 235 w 537"/>
                <a:gd name="T35" fmla="*/ 857 h 1236"/>
                <a:gd name="T36" fmla="*/ 218 w 537"/>
                <a:gd name="T37" fmla="*/ 993 h 1236"/>
                <a:gd name="T38" fmla="*/ 198 w 537"/>
                <a:gd name="T39" fmla="*/ 1094 h 1236"/>
                <a:gd name="T40" fmla="*/ 201 w 537"/>
                <a:gd name="T41" fmla="*/ 1151 h 1236"/>
                <a:gd name="T42" fmla="*/ 131 w 537"/>
                <a:gd name="T43" fmla="*/ 1211 h 1236"/>
                <a:gd name="T44" fmla="*/ 158 w 537"/>
                <a:gd name="T45" fmla="*/ 1101 h 1236"/>
                <a:gd name="T46" fmla="*/ 147 w 537"/>
                <a:gd name="T47" fmla="*/ 1022 h 1236"/>
                <a:gd name="T48" fmla="*/ 141 w 537"/>
                <a:gd name="T49" fmla="*/ 972 h 1236"/>
                <a:gd name="T50" fmla="*/ 141 w 537"/>
                <a:gd name="T51" fmla="*/ 628 h 1236"/>
                <a:gd name="T52" fmla="*/ 173 w 537"/>
                <a:gd name="T53" fmla="*/ 432 h 1236"/>
                <a:gd name="T54" fmla="*/ 161 w 537"/>
                <a:gd name="T55" fmla="*/ 458 h 1236"/>
                <a:gd name="T56" fmla="*/ 100 w 537"/>
                <a:gd name="T57" fmla="*/ 600 h 1236"/>
                <a:gd name="T58" fmla="*/ 64 w 537"/>
                <a:gd name="T59" fmla="*/ 692 h 1236"/>
                <a:gd name="T60" fmla="*/ 33 w 537"/>
                <a:gd name="T61" fmla="*/ 696 h 1236"/>
                <a:gd name="T62" fmla="*/ 22 w 537"/>
                <a:gd name="T63" fmla="*/ 690 h 1236"/>
                <a:gd name="T64" fmla="*/ 37 w 537"/>
                <a:gd name="T65" fmla="*/ 606 h 1236"/>
                <a:gd name="T66" fmla="*/ 17 w 537"/>
                <a:gd name="T67" fmla="*/ 603 h 1236"/>
                <a:gd name="T68" fmla="*/ 63 w 537"/>
                <a:gd name="T69" fmla="*/ 576 h 1236"/>
                <a:gd name="T70" fmla="*/ 91 w 537"/>
                <a:gd name="T71" fmla="*/ 460 h 1236"/>
                <a:gd name="T72" fmla="*/ 118 w 537"/>
                <a:gd name="T73" fmla="*/ 293 h 1236"/>
                <a:gd name="T74" fmla="*/ 224 w 537"/>
                <a:gd name="T75" fmla="*/ 189 h 1236"/>
                <a:gd name="T76" fmla="*/ 204 w 537"/>
                <a:gd name="T77" fmla="*/ 84 h 1236"/>
                <a:gd name="T78" fmla="*/ 221 w 537"/>
                <a:gd name="T79" fmla="*/ 22 h 1236"/>
                <a:gd name="T80" fmla="*/ 322 w 537"/>
                <a:gd name="T81" fmla="*/ 80 h 1236"/>
                <a:gd name="T82" fmla="*/ 311 w 537"/>
                <a:gd name="T83" fmla="*/ 126 h 1236"/>
                <a:gd name="T84" fmla="*/ 417 w 537"/>
                <a:gd name="T85" fmla="*/ 260 h 1236"/>
                <a:gd name="T86" fmla="*/ 421 w 537"/>
                <a:gd name="T87" fmla="*/ 391 h 1236"/>
                <a:gd name="T88" fmla="*/ 472 w 537"/>
                <a:gd name="T89" fmla="*/ 575 h 1236"/>
                <a:gd name="T90" fmla="*/ 522 w 537"/>
                <a:gd name="T91" fmla="*/ 604 h 1236"/>
                <a:gd name="T92" fmla="*/ 501 w 537"/>
                <a:gd name="T93" fmla="*/ 606 h 1236"/>
                <a:gd name="T94" fmla="*/ 518 w 537"/>
                <a:gd name="T95" fmla="*/ 683 h 1236"/>
                <a:gd name="T96" fmla="*/ 503 w 537"/>
                <a:gd name="T97" fmla="*/ 683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7" h="1236">
                  <a:moveTo>
                    <a:pt x="503" y="683"/>
                  </a:moveTo>
                  <a:cubicBezTo>
                    <a:pt x="504" y="688"/>
                    <a:pt x="506" y="691"/>
                    <a:pt x="504" y="696"/>
                  </a:cubicBezTo>
                  <a:cubicBezTo>
                    <a:pt x="492" y="700"/>
                    <a:pt x="497" y="688"/>
                    <a:pt x="489" y="689"/>
                  </a:cubicBezTo>
                  <a:cubicBezTo>
                    <a:pt x="486" y="677"/>
                    <a:pt x="479" y="671"/>
                    <a:pt x="475" y="661"/>
                  </a:cubicBezTo>
                  <a:cubicBezTo>
                    <a:pt x="473" y="668"/>
                    <a:pt x="481" y="685"/>
                    <a:pt x="475" y="692"/>
                  </a:cubicBezTo>
                  <a:cubicBezTo>
                    <a:pt x="465" y="691"/>
                    <a:pt x="466" y="679"/>
                    <a:pt x="463" y="669"/>
                  </a:cubicBezTo>
                  <a:cubicBezTo>
                    <a:pt x="457" y="650"/>
                    <a:pt x="445" y="631"/>
                    <a:pt x="438" y="615"/>
                  </a:cubicBezTo>
                  <a:cubicBezTo>
                    <a:pt x="437" y="603"/>
                    <a:pt x="434" y="592"/>
                    <a:pt x="429" y="583"/>
                  </a:cubicBezTo>
                  <a:cubicBezTo>
                    <a:pt x="414" y="552"/>
                    <a:pt x="397" y="523"/>
                    <a:pt x="386" y="489"/>
                  </a:cubicBezTo>
                  <a:cubicBezTo>
                    <a:pt x="382" y="477"/>
                    <a:pt x="380" y="464"/>
                    <a:pt x="375" y="451"/>
                  </a:cubicBezTo>
                  <a:cubicBezTo>
                    <a:pt x="374" y="437"/>
                    <a:pt x="372" y="422"/>
                    <a:pt x="369" y="409"/>
                  </a:cubicBezTo>
                  <a:cubicBezTo>
                    <a:pt x="366" y="422"/>
                    <a:pt x="363" y="436"/>
                    <a:pt x="364" y="453"/>
                  </a:cubicBezTo>
                  <a:cubicBezTo>
                    <a:pt x="362" y="457"/>
                    <a:pt x="368" y="454"/>
                    <a:pt x="366" y="458"/>
                  </a:cubicBezTo>
                  <a:cubicBezTo>
                    <a:pt x="365" y="489"/>
                    <a:pt x="372" y="514"/>
                    <a:pt x="377" y="539"/>
                  </a:cubicBezTo>
                  <a:cubicBezTo>
                    <a:pt x="382" y="557"/>
                    <a:pt x="382" y="577"/>
                    <a:pt x="387" y="593"/>
                  </a:cubicBezTo>
                  <a:cubicBezTo>
                    <a:pt x="388" y="597"/>
                    <a:pt x="388" y="593"/>
                    <a:pt x="389" y="595"/>
                  </a:cubicBezTo>
                  <a:cubicBezTo>
                    <a:pt x="404" y="668"/>
                    <a:pt x="398" y="755"/>
                    <a:pt x="387" y="826"/>
                  </a:cubicBezTo>
                  <a:cubicBezTo>
                    <a:pt x="383" y="854"/>
                    <a:pt x="390" y="877"/>
                    <a:pt x="394" y="904"/>
                  </a:cubicBezTo>
                  <a:cubicBezTo>
                    <a:pt x="399" y="929"/>
                    <a:pt x="398" y="959"/>
                    <a:pt x="394" y="984"/>
                  </a:cubicBezTo>
                  <a:cubicBezTo>
                    <a:pt x="392" y="996"/>
                    <a:pt x="390" y="1016"/>
                    <a:pt x="387" y="1022"/>
                  </a:cubicBezTo>
                  <a:cubicBezTo>
                    <a:pt x="384" y="1067"/>
                    <a:pt x="370" y="1117"/>
                    <a:pt x="383" y="1160"/>
                  </a:cubicBezTo>
                  <a:cubicBezTo>
                    <a:pt x="382" y="1186"/>
                    <a:pt x="400" y="1192"/>
                    <a:pt x="406" y="1210"/>
                  </a:cubicBezTo>
                  <a:cubicBezTo>
                    <a:pt x="404" y="1236"/>
                    <a:pt x="355" y="1227"/>
                    <a:pt x="341" y="1224"/>
                  </a:cubicBezTo>
                  <a:cubicBezTo>
                    <a:pt x="334" y="1206"/>
                    <a:pt x="339" y="1177"/>
                    <a:pt x="337" y="1153"/>
                  </a:cubicBezTo>
                  <a:cubicBezTo>
                    <a:pt x="328" y="1138"/>
                    <a:pt x="335" y="1122"/>
                    <a:pt x="337" y="1106"/>
                  </a:cubicBezTo>
                  <a:cubicBezTo>
                    <a:pt x="342" y="1075"/>
                    <a:pt x="330" y="1047"/>
                    <a:pt x="326" y="1019"/>
                  </a:cubicBezTo>
                  <a:cubicBezTo>
                    <a:pt x="327" y="1013"/>
                    <a:pt x="324" y="1020"/>
                    <a:pt x="324" y="1016"/>
                  </a:cubicBezTo>
                  <a:cubicBezTo>
                    <a:pt x="323" y="1008"/>
                    <a:pt x="322" y="999"/>
                    <a:pt x="320" y="991"/>
                  </a:cubicBezTo>
                  <a:cubicBezTo>
                    <a:pt x="314" y="961"/>
                    <a:pt x="319" y="935"/>
                    <a:pt x="317" y="906"/>
                  </a:cubicBezTo>
                  <a:cubicBezTo>
                    <a:pt x="316" y="893"/>
                    <a:pt x="309" y="884"/>
                    <a:pt x="306" y="872"/>
                  </a:cubicBezTo>
                  <a:cubicBezTo>
                    <a:pt x="299" y="850"/>
                    <a:pt x="299" y="825"/>
                    <a:pt x="297" y="800"/>
                  </a:cubicBezTo>
                  <a:cubicBezTo>
                    <a:pt x="294" y="790"/>
                    <a:pt x="290" y="760"/>
                    <a:pt x="287" y="744"/>
                  </a:cubicBezTo>
                  <a:cubicBezTo>
                    <a:pt x="281" y="721"/>
                    <a:pt x="281" y="687"/>
                    <a:pt x="277" y="661"/>
                  </a:cubicBezTo>
                  <a:cubicBezTo>
                    <a:pt x="272" y="661"/>
                    <a:pt x="266" y="661"/>
                    <a:pt x="261" y="661"/>
                  </a:cubicBezTo>
                  <a:cubicBezTo>
                    <a:pt x="256" y="712"/>
                    <a:pt x="246" y="762"/>
                    <a:pt x="241" y="812"/>
                  </a:cubicBezTo>
                  <a:cubicBezTo>
                    <a:pt x="239" y="822"/>
                    <a:pt x="237" y="843"/>
                    <a:pt x="235" y="857"/>
                  </a:cubicBezTo>
                  <a:cubicBezTo>
                    <a:pt x="231" y="873"/>
                    <a:pt x="222" y="888"/>
                    <a:pt x="220" y="904"/>
                  </a:cubicBezTo>
                  <a:cubicBezTo>
                    <a:pt x="216" y="935"/>
                    <a:pt x="224" y="964"/>
                    <a:pt x="218" y="993"/>
                  </a:cubicBezTo>
                  <a:cubicBezTo>
                    <a:pt x="212" y="1020"/>
                    <a:pt x="204" y="1045"/>
                    <a:pt x="198" y="1074"/>
                  </a:cubicBezTo>
                  <a:cubicBezTo>
                    <a:pt x="198" y="1081"/>
                    <a:pt x="198" y="1087"/>
                    <a:pt x="198" y="1094"/>
                  </a:cubicBezTo>
                  <a:cubicBezTo>
                    <a:pt x="199" y="1096"/>
                    <a:pt x="205" y="1122"/>
                    <a:pt x="204" y="1136"/>
                  </a:cubicBezTo>
                  <a:cubicBezTo>
                    <a:pt x="204" y="1141"/>
                    <a:pt x="201" y="1146"/>
                    <a:pt x="201" y="1151"/>
                  </a:cubicBezTo>
                  <a:cubicBezTo>
                    <a:pt x="197" y="1179"/>
                    <a:pt x="206" y="1210"/>
                    <a:pt x="195" y="1224"/>
                  </a:cubicBezTo>
                  <a:cubicBezTo>
                    <a:pt x="176" y="1229"/>
                    <a:pt x="131" y="1234"/>
                    <a:pt x="131" y="1211"/>
                  </a:cubicBezTo>
                  <a:cubicBezTo>
                    <a:pt x="130" y="1199"/>
                    <a:pt x="150" y="1191"/>
                    <a:pt x="153" y="1172"/>
                  </a:cubicBezTo>
                  <a:cubicBezTo>
                    <a:pt x="158" y="1147"/>
                    <a:pt x="161" y="1122"/>
                    <a:pt x="158" y="1101"/>
                  </a:cubicBezTo>
                  <a:cubicBezTo>
                    <a:pt x="160" y="1099"/>
                    <a:pt x="157" y="1073"/>
                    <a:pt x="153" y="1065"/>
                  </a:cubicBezTo>
                  <a:cubicBezTo>
                    <a:pt x="151" y="1048"/>
                    <a:pt x="153" y="1034"/>
                    <a:pt x="147" y="1022"/>
                  </a:cubicBezTo>
                  <a:cubicBezTo>
                    <a:pt x="147" y="1006"/>
                    <a:pt x="144" y="993"/>
                    <a:pt x="144" y="976"/>
                  </a:cubicBezTo>
                  <a:cubicBezTo>
                    <a:pt x="145" y="973"/>
                    <a:pt x="140" y="976"/>
                    <a:pt x="141" y="972"/>
                  </a:cubicBezTo>
                  <a:cubicBezTo>
                    <a:pt x="134" y="920"/>
                    <a:pt x="156" y="875"/>
                    <a:pt x="150" y="829"/>
                  </a:cubicBezTo>
                  <a:cubicBezTo>
                    <a:pt x="142" y="770"/>
                    <a:pt x="132" y="684"/>
                    <a:pt x="141" y="628"/>
                  </a:cubicBezTo>
                  <a:cubicBezTo>
                    <a:pt x="148" y="590"/>
                    <a:pt x="160" y="553"/>
                    <a:pt x="167" y="513"/>
                  </a:cubicBezTo>
                  <a:cubicBezTo>
                    <a:pt x="171" y="487"/>
                    <a:pt x="169" y="459"/>
                    <a:pt x="173" y="432"/>
                  </a:cubicBezTo>
                  <a:cubicBezTo>
                    <a:pt x="169" y="430"/>
                    <a:pt x="171" y="417"/>
                    <a:pt x="169" y="409"/>
                  </a:cubicBezTo>
                  <a:cubicBezTo>
                    <a:pt x="162" y="419"/>
                    <a:pt x="165" y="440"/>
                    <a:pt x="161" y="458"/>
                  </a:cubicBezTo>
                  <a:cubicBezTo>
                    <a:pt x="158" y="470"/>
                    <a:pt x="151" y="481"/>
                    <a:pt x="147" y="493"/>
                  </a:cubicBezTo>
                  <a:cubicBezTo>
                    <a:pt x="134" y="531"/>
                    <a:pt x="120" y="565"/>
                    <a:pt x="100" y="600"/>
                  </a:cubicBezTo>
                  <a:cubicBezTo>
                    <a:pt x="96" y="635"/>
                    <a:pt x="75" y="653"/>
                    <a:pt x="70" y="686"/>
                  </a:cubicBezTo>
                  <a:cubicBezTo>
                    <a:pt x="65" y="680"/>
                    <a:pt x="70" y="690"/>
                    <a:pt x="64" y="692"/>
                  </a:cubicBezTo>
                  <a:cubicBezTo>
                    <a:pt x="54" y="687"/>
                    <a:pt x="62" y="668"/>
                    <a:pt x="64" y="660"/>
                  </a:cubicBezTo>
                  <a:cubicBezTo>
                    <a:pt x="53" y="670"/>
                    <a:pt x="51" y="697"/>
                    <a:pt x="33" y="696"/>
                  </a:cubicBezTo>
                  <a:cubicBezTo>
                    <a:pt x="30" y="693"/>
                    <a:pt x="33" y="687"/>
                    <a:pt x="34" y="684"/>
                  </a:cubicBezTo>
                  <a:cubicBezTo>
                    <a:pt x="30" y="682"/>
                    <a:pt x="28" y="691"/>
                    <a:pt x="22" y="690"/>
                  </a:cubicBezTo>
                  <a:cubicBezTo>
                    <a:pt x="16" y="689"/>
                    <a:pt x="20" y="679"/>
                    <a:pt x="10" y="683"/>
                  </a:cubicBezTo>
                  <a:cubicBezTo>
                    <a:pt x="12" y="650"/>
                    <a:pt x="36" y="639"/>
                    <a:pt x="37" y="606"/>
                  </a:cubicBezTo>
                  <a:cubicBezTo>
                    <a:pt x="26" y="610"/>
                    <a:pt x="18" y="624"/>
                    <a:pt x="2" y="618"/>
                  </a:cubicBezTo>
                  <a:cubicBezTo>
                    <a:pt x="0" y="610"/>
                    <a:pt x="12" y="607"/>
                    <a:pt x="17" y="603"/>
                  </a:cubicBezTo>
                  <a:cubicBezTo>
                    <a:pt x="22" y="596"/>
                    <a:pt x="28" y="589"/>
                    <a:pt x="34" y="583"/>
                  </a:cubicBezTo>
                  <a:cubicBezTo>
                    <a:pt x="44" y="582"/>
                    <a:pt x="53" y="579"/>
                    <a:pt x="63" y="576"/>
                  </a:cubicBezTo>
                  <a:cubicBezTo>
                    <a:pt x="70" y="568"/>
                    <a:pt x="76" y="550"/>
                    <a:pt x="81" y="534"/>
                  </a:cubicBezTo>
                  <a:cubicBezTo>
                    <a:pt x="87" y="512"/>
                    <a:pt x="86" y="488"/>
                    <a:pt x="91" y="460"/>
                  </a:cubicBezTo>
                  <a:cubicBezTo>
                    <a:pt x="95" y="436"/>
                    <a:pt x="110" y="414"/>
                    <a:pt x="116" y="391"/>
                  </a:cubicBezTo>
                  <a:cubicBezTo>
                    <a:pt x="122" y="367"/>
                    <a:pt x="125" y="317"/>
                    <a:pt x="118" y="293"/>
                  </a:cubicBezTo>
                  <a:cubicBezTo>
                    <a:pt x="118" y="276"/>
                    <a:pt x="119" y="260"/>
                    <a:pt x="124" y="248"/>
                  </a:cubicBezTo>
                  <a:cubicBezTo>
                    <a:pt x="141" y="212"/>
                    <a:pt x="199" y="220"/>
                    <a:pt x="224" y="189"/>
                  </a:cubicBezTo>
                  <a:cubicBezTo>
                    <a:pt x="233" y="172"/>
                    <a:pt x="229" y="147"/>
                    <a:pt x="225" y="127"/>
                  </a:cubicBezTo>
                  <a:cubicBezTo>
                    <a:pt x="210" y="121"/>
                    <a:pt x="208" y="102"/>
                    <a:pt x="204" y="84"/>
                  </a:cubicBezTo>
                  <a:cubicBezTo>
                    <a:pt x="204" y="79"/>
                    <a:pt x="212" y="80"/>
                    <a:pt x="215" y="81"/>
                  </a:cubicBezTo>
                  <a:cubicBezTo>
                    <a:pt x="212" y="61"/>
                    <a:pt x="210" y="37"/>
                    <a:pt x="221" y="22"/>
                  </a:cubicBezTo>
                  <a:cubicBezTo>
                    <a:pt x="238" y="0"/>
                    <a:pt x="280" y="2"/>
                    <a:pt x="306" y="14"/>
                  </a:cubicBezTo>
                  <a:cubicBezTo>
                    <a:pt x="323" y="24"/>
                    <a:pt x="326" y="52"/>
                    <a:pt x="322" y="80"/>
                  </a:cubicBezTo>
                  <a:cubicBezTo>
                    <a:pt x="322" y="82"/>
                    <a:pt x="327" y="79"/>
                    <a:pt x="330" y="80"/>
                  </a:cubicBezTo>
                  <a:cubicBezTo>
                    <a:pt x="330" y="104"/>
                    <a:pt x="327" y="118"/>
                    <a:pt x="311" y="126"/>
                  </a:cubicBezTo>
                  <a:cubicBezTo>
                    <a:pt x="310" y="141"/>
                    <a:pt x="305" y="150"/>
                    <a:pt x="306" y="165"/>
                  </a:cubicBezTo>
                  <a:cubicBezTo>
                    <a:pt x="308" y="226"/>
                    <a:pt x="407" y="205"/>
                    <a:pt x="417" y="260"/>
                  </a:cubicBezTo>
                  <a:cubicBezTo>
                    <a:pt x="418" y="275"/>
                    <a:pt x="420" y="300"/>
                    <a:pt x="415" y="308"/>
                  </a:cubicBezTo>
                  <a:cubicBezTo>
                    <a:pt x="415" y="338"/>
                    <a:pt x="414" y="363"/>
                    <a:pt x="421" y="391"/>
                  </a:cubicBezTo>
                  <a:cubicBezTo>
                    <a:pt x="427" y="416"/>
                    <a:pt x="442" y="436"/>
                    <a:pt x="446" y="461"/>
                  </a:cubicBezTo>
                  <a:cubicBezTo>
                    <a:pt x="447" y="506"/>
                    <a:pt x="457" y="541"/>
                    <a:pt x="472" y="575"/>
                  </a:cubicBezTo>
                  <a:cubicBezTo>
                    <a:pt x="482" y="582"/>
                    <a:pt x="496" y="578"/>
                    <a:pt x="504" y="583"/>
                  </a:cubicBezTo>
                  <a:cubicBezTo>
                    <a:pt x="511" y="587"/>
                    <a:pt x="517" y="600"/>
                    <a:pt x="522" y="604"/>
                  </a:cubicBezTo>
                  <a:cubicBezTo>
                    <a:pt x="527" y="607"/>
                    <a:pt x="531" y="611"/>
                    <a:pt x="537" y="615"/>
                  </a:cubicBezTo>
                  <a:cubicBezTo>
                    <a:pt x="525" y="627"/>
                    <a:pt x="511" y="612"/>
                    <a:pt x="501" y="606"/>
                  </a:cubicBezTo>
                  <a:cubicBezTo>
                    <a:pt x="498" y="637"/>
                    <a:pt x="527" y="653"/>
                    <a:pt x="526" y="680"/>
                  </a:cubicBezTo>
                  <a:cubicBezTo>
                    <a:pt x="527" y="685"/>
                    <a:pt x="520" y="682"/>
                    <a:pt x="518" y="683"/>
                  </a:cubicBezTo>
                  <a:cubicBezTo>
                    <a:pt x="519" y="684"/>
                    <a:pt x="521" y="685"/>
                    <a:pt x="520" y="689"/>
                  </a:cubicBezTo>
                  <a:cubicBezTo>
                    <a:pt x="512" y="693"/>
                    <a:pt x="508" y="686"/>
                    <a:pt x="503" y="683"/>
                  </a:cubicBezTo>
                  <a:close/>
                </a:path>
              </a:pathLst>
            </a:custGeom>
            <a:solidFill>
              <a:schemeClr val="bg1"/>
            </a:solidFill>
            <a:ln>
              <a:noFill/>
            </a:ln>
            <a:effectLst>
              <a:outerShdw blurRad="127000" sx="102000" sy="102000" algn="ctr" rotWithShape="0">
                <a:prstClr val="black">
                  <a:alpha val="18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120" name="Oval 119"/>
            <p:cNvSpPr/>
            <p:nvPr/>
          </p:nvSpPr>
          <p:spPr>
            <a:xfrm>
              <a:off x="3170671" y="19889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Oval 120"/>
            <p:cNvSpPr/>
            <p:nvPr/>
          </p:nvSpPr>
          <p:spPr>
            <a:xfrm>
              <a:off x="3242108" y="20151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2" name="Oval 121"/>
            <p:cNvSpPr/>
            <p:nvPr/>
          </p:nvSpPr>
          <p:spPr>
            <a:xfrm>
              <a:off x="3189721" y="2027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Oval 122"/>
            <p:cNvSpPr/>
            <p:nvPr/>
          </p:nvSpPr>
          <p:spPr>
            <a:xfrm>
              <a:off x="3163527" y="2027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Oval 123"/>
            <p:cNvSpPr/>
            <p:nvPr/>
          </p:nvSpPr>
          <p:spPr>
            <a:xfrm>
              <a:off x="3146858" y="20770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Oval 124"/>
            <p:cNvSpPr/>
            <p:nvPr/>
          </p:nvSpPr>
          <p:spPr>
            <a:xfrm>
              <a:off x="3187339" y="20651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6" name="Oval 125"/>
            <p:cNvSpPr/>
            <p:nvPr/>
          </p:nvSpPr>
          <p:spPr>
            <a:xfrm>
              <a:off x="3237346" y="20913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Oval 126"/>
            <p:cNvSpPr/>
            <p:nvPr/>
          </p:nvSpPr>
          <p:spPr>
            <a:xfrm>
              <a:off x="3170671" y="21389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8" name="Oval 127"/>
            <p:cNvSpPr/>
            <p:nvPr/>
          </p:nvSpPr>
          <p:spPr>
            <a:xfrm>
              <a:off x="3201627" y="21604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9" name="Oval 128"/>
            <p:cNvSpPr/>
            <p:nvPr/>
          </p:nvSpPr>
          <p:spPr>
            <a:xfrm>
              <a:off x="3146858" y="21889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Oval 129"/>
            <p:cNvSpPr/>
            <p:nvPr/>
          </p:nvSpPr>
          <p:spPr>
            <a:xfrm>
              <a:off x="3184959" y="22247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Oval 130"/>
            <p:cNvSpPr/>
            <p:nvPr/>
          </p:nvSpPr>
          <p:spPr>
            <a:xfrm>
              <a:off x="3225440" y="22437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2" name="Oval 131"/>
            <p:cNvSpPr/>
            <p:nvPr/>
          </p:nvSpPr>
          <p:spPr>
            <a:xfrm>
              <a:off x="3208771" y="22651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Oval 132"/>
            <p:cNvSpPr/>
            <p:nvPr/>
          </p:nvSpPr>
          <p:spPr>
            <a:xfrm>
              <a:off x="3130189" y="22509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Oval 133"/>
            <p:cNvSpPr/>
            <p:nvPr/>
          </p:nvSpPr>
          <p:spPr>
            <a:xfrm>
              <a:off x="3008746" y="23032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Oval 134"/>
            <p:cNvSpPr/>
            <p:nvPr/>
          </p:nvSpPr>
          <p:spPr>
            <a:xfrm>
              <a:off x="3077802" y="23175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Oval 135"/>
            <p:cNvSpPr/>
            <p:nvPr/>
          </p:nvSpPr>
          <p:spPr>
            <a:xfrm>
              <a:off x="3108758" y="22961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Oval 136"/>
            <p:cNvSpPr/>
            <p:nvPr/>
          </p:nvSpPr>
          <p:spPr>
            <a:xfrm>
              <a:off x="3161146" y="23247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8" name="Oval 137"/>
            <p:cNvSpPr/>
            <p:nvPr/>
          </p:nvSpPr>
          <p:spPr>
            <a:xfrm>
              <a:off x="3173052" y="23175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Oval 138"/>
            <p:cNvSpPr/>
            <p:nvPr/>
          </p:nvSpPr>
          <p:spPr>
            <a:xfrm>
              <a:off x="3184958" y="23461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0" name="Oval 139"/>
            <p:cNvSpPr/>
            <p:nvPr/>
          </p:nvSpPr>
          <p:spPr>
            <a:xfrm>
              <a:off x="3189720" y="23771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1" name="Oval 140"/>
            <p:cNvSpPr/>
            <p:nvPr/>
          </p:nvSpPr>
          <p:spPr>
            <a:xfrm>
              <a:off x="3218295" y="23294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Oval 141"/>
            <p:cNvSpPr/>
            <p:nvPr/>
          </p:nvSpPr>
          <p:spPr>
            <a:xfrm>
              <a:off x="3237345" y="23413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3" name="Oval 142"/>
            <p:cNvSpPr/>
            <p:nvPr/>
          </p:nvSpPr>
          <p:spPr>
            <a:xfrm>
              <a:off x="3261158" y="23342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4" name="Oval 143"/>
            <p:cNvSpPr/>
            <p:nvPr/>
          </p:nvSpPr>
          <p:spPr>
            <a:xfrm>
              <a:off x="3301639" y="23390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Oval 144"/>
            <p:cNvSpPr/>
            <p:nvPr/>
          </p:nvSpPr>
          <p:spPr>
            <a:xfrm>
              <a:off x="3387364" y="23199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6" name="Oval 145"/>
            <p:cNvSpPr/>
            <p:nvPr/>
          </p:nvSpPr>
          <p:spPr>
            <a:xfrm>
              <a:off x="3375458" y="23509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7" name="Oval 146"/>
            <p:cNvSpPr/>
            <p:nvPr/>
          </p:nvSpPr>
          <p:spPr>
            <a:xfrm>
              <a:off x="3351455" y="23675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Oval 147"/>
            <p:cNvSpPr/>
            <p:nvPr/>
          </p:nvSpPr>
          <p:spPr>
            <a:xfrm>
              <a:off x="3394508" y="2408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9" name="Oval 148"/>
            <p:cNvSpPr/>
            <p:nvPr/>
          </p:nvSpPr>
          <p:spPr>
            <a:xfrm>
              <a:off x="3292114" y="24009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0" name="Oval 149"/>
            <p:cNvSpPr/>
            <p:nvPr/>
          </p:nvSpPr>
          <p:spPr>
            <a:xfrm>
              <a:off x="3242108" y="23914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Oval 150"/>
            <p:cNvSpPr/>
            <p:nvPr/>
          </p:nvSpPr>
          <p:spPr>
            <a:xfrm>
              <a:off x="3101614" y="23628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2" name="Oval 151"/>
            <p:cNvSpPr/>
            <p:nvPr/>
          </p:nvSpPr>
          <p:spPr>
            <a:xfrm>
              <a:off x="3051608" y="23747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3" name="Oval 152"/>
            <p:cNvSpPr/>
            <p:nvPr/>
          </p:nvSpPr>
          <p:spPr>
            <a:xfrm>
              <a:off x="3011127" y="23723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4" name="Oval 153"/>
            <p:cNvSpPr/>
            <p:nvPr/>
          </p:nvSpPr>
          <p:spPr>
            <a:xfrm>
              <a:off x="3132571" y="23937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5" name="Oval 154"/>
            <p:cNvSpPr/>
            <p:nvPr/>
          </p:nvSpPr>
          <p:spPr>
            <a:xfrm>
              <a:off x="3080184" y="24009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6" name="Oval 155"/>
            <p:cNvSpPr/>
            <p:nvPr/>
          </p:nvSpPr>
          <p:spPr>
            <a:xfrm>
              <a:off x="3003984" y="24318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7" name="Oval 156"/>
            <p:cNvSpPr/>
            <p:nvPr/>
          </p:nvSpPr>
          <p:spPr>
            <a:xfrm>
              <a:off x="3046847" y="24628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8" name="Oval 157"/>
            <p:cNvSpPr/>
            <p:nvPr/>
          </p:nvSpPr>
          <p:spPr>
            <a:xfrm>
              <a:off x="3099234" y="24556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9" name="Oval 158"/>
            <p:cNvSpPr/>
            <p:nvPr/>
          </p:nvSpPr>
          <p:spPr>
            <a:xfrm>
              <a:off x="3123047" y="24723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0" name="Oval 159"/>
            <p:cNvSpPr/>
            <p:nvPr/>
          </p:nvSpPr>
          <p:spPr>
            <a:xfrm>
              <a:off x="3106379" y="24914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1" name="Oval 160"/>
            <p:cNvSpPr/>
            <p:nvPr/>
          </p:nvSpPr>
          <p:spPr>
            <a:xfrm>
              <a:off x="3151622" y="24152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2" name="Oval 161"/>
            <p:cNvSpPr/>
            <p:nvPr/>
          </p:nvSpPr>
          <p:spPr>
            <a:xfrm>
              <a:off x="3194485" y="24366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3" name="Oval 162"/>
            <p:cNvSpPr/>
            <p:nvPr/>
          </p:nvSpPr>
          <p:spPr>
            <a:xfrm>
              <a:off x="3220679" y="24437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4" name="Oval 163"/>
            <p:cNvSpPr/>
            <p:nvPr/>
          </p:nvSpPr>
          <p:spPr>
            <a:xfrm>
              <a:off x="3273066" y="24509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5" name="Oval 164"/>
            <p:cNvSpPr/>
            <p:nvPr/>
          </p:nvSpPr>
          <p:spPr>
            <a:xfrm>
              <a:off x="3318310" y="24580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6" name="Oval 165"/>
            <p:cNvSpPr/>
            <p:nvPr/>
          </p:nvSpPr>
          <p:spPr>
            <a:xfrm>
              <a:off x="3363554" y="24866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7" name="Oval 166"/>
            <p:cNvSpPr/>
            <p:nvPr/>
          </p:nvSpPr>
          <p:spPr>
            <a:xfrm>
              <a:off x="3382604" y="25366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8" name="Oval 167"/>
            <p:cNvSpPr/>
            <p:nvPr/>
          </p:nvSpPr>
          <p:spPr>
            <a:xfrm>
              <a:off x="3392129" y="25819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9" name="Oval 168"/>
            <p:cNvSpPr/>
            <p:nvPr/>
          </p:nvSpPr>
          <p:spPr>
            <a:xfrm>
              <a:off x="3432611" y="26366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0" name="Oval 169"/>
            <p:cNvSpPr/>
            <p:nvPr/>
          </p:nvSpPr>
          <p:spPr>
            <a:xfrm>
              <a:off x="3420704" y="26723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1" name="Oval 170"/>
            <p:cNvSpPr/>
            <p:nvPr/>
          </p:nvSpPr>
          <p:spPr>
            <a:xfrm>
              <a:off x="3423086" y="26985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2" name="Oval 171"/>
            <p:cNvSpPr/>
            <p:nvPr/>
          </p:nvSpPr>
          <p:spPr>
            <a:xfrm>
              <a:off x="3492141" y="282002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3" name="Oval 172"/>
            <p:cNvSpPr/>
            <p:nvPr/>
          </p:nvSpPr>
          <p:spPr>
            <a:xfrm>
              <a:off x="3496903" y="283431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4" name="Oval 173"/>
            <p:cNvSpPr/>
            <p:nvPr/>
          </p:nvSpPr>
          <p:spPr>
            <a:xfrm>
              <a:off x="3006367" y="25080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5" name="Oval 174"/>
            <p:cNvSpPr/>
            <p:nvPr/>
          </p:nvSpPr>
          <p:spPr>
            <a:xfrm>
              <a:off x="2989698" y="25414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Oval 175"/>
            <p:cNvSpPr/>
            <p:nvPr/>
          </p:nvSpPr>
          <p:spPr>
            <a:xfrm>
              <a:off x="2958742" y="25985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7" name="Oval 176"/>
            <p:cNvSpPr/>
            <p:nvPr/>
          </p:nvSpPr>
          <p:spPr>
            <a:xfrm>
              <a:off x="3013510" y="25938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8" name="Oval 177"/>
            <p:cNvSpPr/>
            <p:nvPr/>
          </p:nvSpPr>
          <p:spPr>
            <a:xfrm>
              <a:off x="2987317" y="26438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9" name="Oval 178"/>
            <p:cNvSpPr/>
            <p:nvPr/>
          </p:nvSpPr>
          <p:spPr>
            <a:xfrm>
              <a:off x="2987317" y="26890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0" name="Oval 179"/>
            <p:cNvSpPr/>
            <p:nvPr/>
          </p:nvSpPr>
          <p:spPr>
            <a:xfrm>
              <a:off x="2939692" y="27462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1" name="Oval 180"/>
            <p:cNvSpPr/>
            <p:nvPr/>
          </p:nvSpPr>
          <p:spPr>
            <a:xfrm>
              <a:off x="2908735" y="280335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2" name="Oval 181"/>
            <p:cNvSpPr/>
            <p:nvPr/>
          </p:nvSpPr>
          <p:spPr>
            <a:xfrm>
              <a:off x="2887305" y="285098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3" name="Oval 182"/>
            <p:cNvSpPr/>
            <p:nvPr/>
          </p:nvSpPr>
          <p:spPr>
            <a:xfrm>
              <a:off x="2873017" y="288670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Oval 183"/>
            <p:cNvSpPr/>
            <p:nvPr/>
          </p:nvSpPr>
          <p:spPr>
            <a:xfrm>
              <a:off x="3175435" y="24699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5" name="Oval 184"/>
            <p:cNvSpPr/>
            <p:nvPr/>
          </p:nvSpPr>
          <p:spPr>
            <a:xfrm>
              <a:off x="3237348" y="24914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6" name="Oval 185"/>
            <p:cNvSpPr/>
            <p:nvPr/>
          </p:nvSpPr>
          <p:spPr>
            <a:xfrm>
              <a:off x="3246873" y="250093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7" name="Oval 186"/>
            <p:cNvSpPr/>
            <p:nvPr/>
          </p:nvSpPr>
          <p:spPr>
            <a:xfrm>
              <a:off x="3292116" y="25128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Oval 187"/>
            <p:cNvSpPr/>
            <p:nvPr/>
          </p:nvSpPr>
          <p:spPr>
            <a:xfrm>
              <a:off x="3154004" y="25033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9" name="Oval 188"/>
            <p:cNvSpPr/>
            <p:nvPr/>
          </p:nvSpPr>
          <p:spPr>
            <a:xfrm>
              <a:off x="3127810" y="25271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0" name="Oval 189"/>
            <p:cNvSpPr/>
            <p:nvPr/>
          </p:nvSpPr>
          <p:spPr>
            <a:xfrm>
              <a:off x="3084948" y="25461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1" name="Oval 190"/>
            <p:cNvSpPr/>
            <p:nvPr/>
          </p:nvSpPr>
          <p:spPr>
            <a:xfrm>
              <a:off x="3206391" y="25271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191"/>
            <p:cNvSpPr/>
            <p:nvPr/>
          </p:nvSpPr>
          <p:spPr>
            <a:xfrm>
              <a:off x="3208773" y="25438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3" name="Oval 192"/>
            <p:cNvSpPr/>
            <p:nvPr/>
          </p:nvSpPr>
          <p:spPr>
            <a:xfrm>
              <a:off x="3280210" y="25747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Oval 193"/>
            <p:cNvSpPr/>
            <p:nvPr/>
          </p:nvSpPr>
          <p:spPr>
            <a:xfrm>
              <a:off x="3192104" y="25842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5" name="Oval 194"/>
            <p:cNvSpPr/>
            <p:nvPr/>
          </p:nvSpPr>
          <p:spPr>
            <a:xfrm>
              <a:off x="3139716" y="25914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6" name="Oval 195"/>
            <p:cNvSpPr/>
            <p:nvPr/>
          </p:nvSpPr>
          <p:spPr>
            <a:xfrm>
              <a:off x="3118285" y="25985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p:cNvSpPr/>
            <p:nvPr/>
          </p:nvSpPr>
          <p:spPr>
            <a:xfrm>
              <a:off x="3161148" y="26319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8" name="Oval 197"/>
            <p:cNvSpPr/>
            <p:nvPr/>
          </p:nvSpPr>
          <p:spPr>
            <a:xfrm>
              <a:off x="3215916" y="26342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9" name="Oval 198"/>
            <p:cNvSpPr/>
            <p:nvPr/>
          </p:nvSpPr>
          <p:spPr>
            <a:xfrm>
              <a:off x="3292116" y="26319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0" name="Oval 199"/>
            <p:cNvSpPr/>
            <p:nvPr/>
          </p:nvSpPr>
          <p:spPr>
            <a:xfrm>
              <a:off x="3230204" y="26676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1" name="Oval 200"/>
            <p:cNvSpPr/>
            <p:nvPr/>
          </p:nvSpPr>
          <p:spPr>
            <a:xfrm>
              <a:off x="3142098" y="26723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Oval 201"/>
            <p:cNvSpPr/>
            <p:nvPr/>
          </p:nvSpPr>
          <p:spPr>
            <a:xfrm>
              <a:off x="3101616" y="269143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Oval 202"/>
            <p:cNvSpPr/>
            <p:nvPr/>
          </p:nvSpPr>
          <p:spPr>
            <a:xfrm>
              <a:off x="3194485" y="26938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4" name="Oval 203"/>
            <p:cNvSpPr/>
            <p:nvPr/>
          </p:nvSpPr>
          <p:spPr>
            <a:xfrm>
              <a:off x="3137335" y="27247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5" name="Oval 204"/>
            <p:cNvSpPr/>
            <p:nvPr/>
          </p:nvSpPr>
          <p:spPr>
            <a:xfrm>
              <a:off x="3237348" y="27009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6" name="Oval 205"/>
            <p:cNvSpPr/>
            <p:nvPr/>
          </p:nvSpPr>
          <p:spPr>
            <a:xfrm>
              <a:off x="3199248" y="27343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7" name="Oval 206"/>
            <p:cNvSpPr/>
            <p:nvPr/>
          </p:nvSpPr>
          <p:spPr>
            <a:xfrm>
              <a:off x="3268304" y="27319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8" name="Oval 207"/>
            <p:cNvSpPr/>
            <p:nvPr/>
          </p:nvSpPr>
          <p:spPr>
            <a:xfrm>
              <a:off x="3132573" y="27533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9" name="Oval 208"/>
            <p:cNvSpPr/>
            <p:nvPr/>
          </p:nvSpPr>
          <p:spPr>
            <a:xfrm>
              <a:off x="3051610" y="27843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Oval 209"/>
            <p:cNvSpPr/>
            <p:nvPr/>
          </p:nvSpPr>
          <p:spPr>
            <a:xfrm>
              <a:off x="3092091" y="28033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1" name="Oval 210"/>
            <p:cNvSpPr/>
            <p:nvPr/>
          </p:nvSpPr>
          <p:spPr>
            <a:xfrm>
              <a:off x="3225441" y="27985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2" name="Oval 211"/>
            <p:cNvSpPr/>
            <p:nvPr/>
          </p:nvSpPr>
          <p:spPr>
            <a:xfrm>
              <a:off x="3306404" y="27843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Oval 212"/>
            <p:cNvSpPr/>
            <p:nvPr/>
          </p:nvSpPr>
          <p:spPr>
            <a:xfrm>
              <a:off x="3306404" y="28295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4" name="Oval 213"/>
            <p:cNvSpPr/>
            <p:nvPr/>
          </p:nvSpPr>
          <p:spPr>
            <a:xfrm>
              <a:off x="3280210" y="285574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5" name="Oval 214"/>
            <p:cNvSpPr/>
            <p:nvPr/>
          </p:nvSpPr>
          <p:spPr>
            <a:xfrm>
              <a:off x="3196865" y="285812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Oval 215"/>
            <p:cNvSpPr/>
            <p:nvPr/>
          </p:nvSpPr>
          <p:spPr>
            <a:xfrm>
              <a:off x="3182577" y="284384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Oval 216"/>
            <p:cNvSpPr/>
            <p:nvPr/>
          </p:nvSpPr>
          <p:spPr>
            <a:xfrm>
              <a:off x="3103998" y="28462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Oval 217"/>
            <p:cNvSpPr/>
            <p:nvPr/>
          </p:nvSpPr>
          <p:spPr>
            <a:xfrm>
              <a:off x="3015892" y="28700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Oval 218"/>
            <p:cNvSpPr/>
            <p:nvPr/>
          </p:nvSpPr>
          <p:spPr>
            <a:xfrm>
              <a:off x="3103998" y="28890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0" name="Oval 219"/>
            <p:cNvSpPr/>
            <p:nvPr/>
          </p:nvSpPr>
          <p:spPr>
            <a:xfrm>
              <a:off x="3130192" y="29105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1" name="Oval 220"/>
            <p:cNvSpPr/>
            <p:nvPr/>
          </p:nvSpPr>
          <p:spPr>
            <a:xfrm>
              <a:off x="3130192" y="29462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2" name="Oval 221"/>
            <p:cNvSpPr/>
            <p:nvPr/>
          </p:nvSpPr>
          <p:spPr>
            <a:xfrm>
              <a:off x="3077805" y="29367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3" name="Oval 222"/>
            <p:cNvSpPr/>
            <p:nvPr/>
          </p:nvSpPr>
          <p:spPr>
            <a:xfrm>
              <a:off x="3089710" y="299147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4" name="Oval 223"/>
            <p:cNvSpPr/>
            <p:nvPr/>
          </p:nvSpPr>
          <p:spPr>
            <a:xfrm>
              <a:off x="3113522" y="305815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5" name="Oval 224"/>
            <p:cNvSpPr/>
            <p:nvPr/>
          </p:nvSpPr>
          <p:spPr>
            <a:xfrm>
              <a:off x="3044466" y="30414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6" name="Oval 225"/>
            <p:cNvSpPr/>
            <p:nvPr/>
          </p:nvSpPr>
          <p:spPr>
            <a:xfrm>
              <a:off x="3092091" y="31010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7" name="Oval 226"/>
            <p:cNvSpPr/>
            <p:nvPr/>
          </p:nvSpPr>
          <p:spPr>
            <a:xfrm>
              <a:off x="3115904" y="31319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8" name="Oval 227"/>
            <p:cNvSpPr/>
            <p:nvPr/>
          </p:nvSpPr>
          <p:spPr>
            <a:xfrm>
              <a:off x="3142097" y="314863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9" name="Oval 228"/>
            <p:cNvSpPr/>
            <p:nvPr/>
          </p:nvSpPr>
          <p:spPr>
            <a:xfrm>
              <a:off x="3081338" y="31915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0" name="Oval 229"/>
            <p:cNvSpPr/>
            <p:nvPr/>
          </p:nvSpPr>
          <p:spPr>
            <a:xfrm>
              <a:off x="3081338" y="324150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1" name="Oval 230"/>
            <p:cNvSpPr/>
            <p:nvPr/>
          </p:nvSpPr>
          <p:spPr>
            <a:xfrm>
              <a:off x="3067051" y="328198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2" name="Oval 231"/>
            <p:cNvSpPr/>
            <p:nvPr/>
          </p:nvSpPr>
          <p:spPr>
            <a:xfrm>
              <a:off x="3076578" y="334866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3" name="Oval 232"/>
            <p:cNvSpPr/>
            <p:nvPr/>
          </p:nvSpPr>
          <p:spPr>
            <a:xfrm>
              <a:off x="3026571" y="33820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4" name="Oval 233"/>
            <p:cNvSpPr/>
            <p:nvPr/>
          </p:nvSpPr>
          <p:spPr>
            <a:xfrm>
              <a:off x="3059909" y="340581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5" name="Oval 234"/>
            <p:cNvSpPr/>
            <p:nvPr/>
          </p:nvSpPr>
          <p:spPr>
            <a:xfrm>
              <a:off x="3100390" y="34177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6" name="Oval 235"/>
            <p:cNvSpPr/>
            <p:nvPr/>
          </p:nvSpPr>
          <p:spPr>
            <a:xfrm>
              <a:off x="3048003" y="345582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7" name="Oval 236"/>
            <p:cNvSpPr/>
            <p:nvPr/>
          </p:nvSpPr>
          <p:spPr>
            <a:xfrm>
              <a:off x="3086104" y="349153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8" name="Oval 237"/>
            <p:cNvSpPr/>
            <p:nvPr/>
          </p:nvSpPr>
          <p:spPr>
            <a:xfrm>
              <a:off x="3071815" y="355107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9" name="Oval 238"/>
            <p:cNvSpPr/>
            <p:nvPr/>
          </p:nvSpPr>
          <p:spPr>
            <a:xfrm>
              <a:off x="3057528" y="367013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0" name="Oval 239"/>
            <p:cNvSpPr/>
            <p:nvPr/>
          </p:nvSpPr>
          <p:spPr>
            <a:xfrm>
              <a:off x="3346886" y="36487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1" name="Oval 240"/>
            <p:cNvSpPr/>
            <p:nvPr/>
          </p:nvSpPr>
          <p:spPr>
            <a:xfrm>
              <a:off x="3292117" y="35820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2" name="Oval 241"/>
            <p:cNvSpPr/>
            <p:nvPr/>
          </p:nvSpPr>
          <p:spPr>
            <a:xfrm>
              <a:off x="3332599" y="34724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3" name="Oval 242"/>
            <p:cNvSpPr/>
            <p:nvPr/>
          </p:nvSpPr>
          <p:spPr>
            <a:xfrm>
              <a:off x="3344505" y="34296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4" name="Oval 243"/>
            <p:cNvSpPr/>
            <p:nvPr/>
          </p:nvSpPr>
          <p:spPr>
            <a:xfrm>
              <a:off x="3330217" y="33677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5" name="Oval 244"/>
            <p:cNvSpPr/>
            <p:nvPr/>
          </p:nvSpPr>
          <p:spPr>
            <a:xfrm>
              <a:off x="3306405" y="334390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6" name="Oval 245"/>
            <p:cNvSpPr/>
            <p:nvPr/>
          </p:nvSpPr>
          <p:spPr>
            <a:xfrm>
              <a:off x="3351649" y="33105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7" name="Oval 246"/>
            <p:cNvSpPr/>
            <p:nvPr/>
          </p:nvSpPr>
          <p:spPr>
            <a:xfrm>
              <a:off x="3311167" y="32819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8" name="Oval 247"/>
            <p:cNvSpPr/>
            <p:nvPr/>
          </p:nvSpPr>
          <p:spPr>
            <a:xfrm>
              <a:off x="3330217" y="321769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9" name="Oval 248"/>
            <p:cNvSpPr/>
            <p:nvPr/>
          </p:nvSpPr>
          <p:spPr>
            <a:xfrm>
              <a:off x="3294498" y="312482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0" name="Oval 249"/>
            <p:cNvSpPr/>
            <p:nvPr/>
          </p:nvSpPr>
          <p:spPr>
            <a:xfrm>
              <a:off x="3337361" y="31176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1" name="Oval 250"/>
            <p:cNvSpPr/>
            <p:nvPr/>
          </p:nvSpPr>
          <p:spPr>
            <a:xfrm>
              <a:off x="3361173" y="31176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2" name="Oval 251"/>
            <p:cNvSpPr/>
            <p:nvPr/>
          </p:nvSpPr>
          <p:spPr>
            <a:xfrm>
              <a:off x="3370699" y="299623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3" name="Oval 252"/>
            <p:cNvSpPr/>
            <p:nvPr/>
          </p:nvSpPr>
          <p:spPr>
            <a:xfrm>
              <a:off x="3327837" y="303195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4" name="Oval 253"/>
            <p:cNvSpPr/>
            <p:nvPr/>
          </p:nvSpPr>
          <p:spPr>
            <a:xfrm>
              <a:off x="3268305" y="30414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5" name="Oval 254"/>
            <p:cNvSpPr/>
            <p:nvPr/>
          </p:nvSpPr>
          <p:spPr>
            <a:xfrm>
              <a:off x="3282593" y="29652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6" name="Oval 255"/>
            <p:cNvSpPr/>
            <p:nvPr/>
          </p:nvSpPr>
          <p:spPr>
            <a:xfrm>
              <a:off x="3218298" y="29271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7" name="Oval 256"/>
            <p:cNvSpPr/>
            <p:nvPr/>
          </p:nvSpPr>
          <p:spPr>
            <a:xfrm>
              <a:off x="3318312" y="29295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8" name="Oval 257"/>
            <p:cNvSpPr/>
            <p:nvPr/>
          </p:nvSpPr>
          <p:spPr>
            <a:xfrm>
              <a:off x="3332599" y="288908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9" name="Oval 258"/>
            <p:cNvSpPr/>
            <p:nvPr/>
          </p:nvSpPr>
          <p:spPr>
            <a:xfrm>
              <a:off x="3315837" y="227505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0" name="Oval 259"/>
            <p:cNvSpPr/>
            <p:nvPr/>
          </p:nvSpPr>
          <p:spPr>
            <a:xfrm>
              <a:off x="3299168" y="229648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46" name="Group 45"/>
          <p:cNvGrpSpPr/>
          <p:nvPr/>
        </p:nvGrpSpPr>
        <p:grpSpPr>
          <a:xfrm>
            <a:off x="5057139" y="2260197"/>
            <a:ext cx="705462" cy="1602615"/>
            <a:chOff x="5181598" y="1951074"/>
            <a:chExt cx="772427" cy="1777614"/>
          </a:xfrm>
        </p:grpSpPr>
        <p:sp>
          <p:nvSpPr>
            <p:cNvPr id="67" name="Freeform 6"/>
            <p:cNvSpPr>
              <a:spLocks/>
            </p:cNvSpPr>
            <p:nvPr/>
          </p:nvSpPr>
          <p:spPr bwMode="auto">
            <a:xfrm>
              <a:off x="5181598" y="1951074"/>
              <a:ext cx="772427" cy="1777614"/>
            </a:xfrm>
            <a:custGeom>
              <a:avLst/>
              <a:gdLst>
                <a:gd name="T0" fmla="*/ 504 w 537"/>
                <a:gd name="T1" fmla="*/ 696 h 1236"/>
                <a:gd name="T2" fmla="*/ 475 w 537"/>
                <a:gd name="T3" fmla="*/ 661 h 1236"/>
                <a:gd name="T4" fmla="*/ 463 w 537"/>
                <a:gd name="T5" fmla="*/ 669 h 1236"/>
                <a:gd name="T6" fmla="*/ 429 w 537"/>
                <a:gd name="T7" fmla="*/ 583 h 1236"/>
                <a:gd name="T8" fmla="*/ 375 w 537"/>
                <a:gd name="T9" fmla="*/ 451 h 1236"/>
                <a:gd name="T10" fmla="*/ 364 w 537"/>
                <a:gd name="T11" fmla="*/ 453 h 1236"/>
                <a:gd name="T12" fmla="*/ 377 w 537"/>
                <a:gd name="T13" fmla="*/ 539 h 1236"/>
                <a:gd name="T14" fmla="*/ 389 w 537"/>
                <a:gd name="T15" fmla="*/ 595 h 1236"/>
                <a:gd name="T16" fmla="*/ 394 w 537"/>
                <a:gd name="T17" fmla="*/ 904 h 1236"/>
                <a:gd name="T18" fmla="*/ 387 w 537"/>
                <a:gd name="T19" fmla="*/ 1022 h 1236"/>
                <a:gd name="T20" fmla="*/ 406 w 537"/>
                <a:gd name="T21" fmla="*/ 1210 h 1236"/>
                <a:gd name="T22" fmla="*/ 337 w 537"/>
                <a:gd name="T23" fmla="*/ 1153 h 1236"/>
                <a:gd name="T24" fmla="*/ 326 w 537"/>
                <a:gd name="T25" fmla="*/ 1019 h 1236"/>
                <a:gd name="T26" fmla="*/ 320 w 537"/>
                <a:gd name="T27" fmla="*/ 991 h 1236"/>
                <a:gd name="T28" fmla="*/ 306 w 537"/>
                <a:gd name="T29" fmla="*/ 872 h 1236"/>
                <a:gd name="T30" fmla="*/ 287 w 537"/>
                <a:gd name="T31" fmla="*/ 744 h 1236"/>
                <a:gd name="T32" fmla="*/ 261 w 537"/>
                <a:gd name="T33" fmla="*/ 661 h 1236"/>
                <a:gd name="T34" fmla="*/ 235 w 537"/>
                <a:gd name="T35" fmla="*/ 857 h 1236"/>
                <a:gd name="T36" fmla="*/ 218 w 537"/>
                <a:gd name="T37" fmla="*/ 993 h 1236"/>
                <a:gd name="T38" fmla="*/ 198 w 537"/>
                <a:gd name="T39" fmla="*/ 1094 h 1236"/>
                <a:gd name="T40" fmla="*/ 201 w 537"/>
                <a:gd name="T41" fmla="*/ 1151 h 1236"/>
                <a:gd name="T42" fmla="*/ 131 w 537"/>
                <a:gd name="T43" fmla="*/ 1211 h 1236"/>
                <a:gd name="T44" fmla="*/ 158 w 537"/>
                <a:gd name="T45" fmla="*/ 1101 h 1236"/>
                <a:gd name="T46" fmla="*/ 147 w 537"/>
                <a:gd name="T47" fmla="*/ 1022 h 1236"/>
                <a:gd name="T48" fmla="*/ 141 w 537"/>
                <a:gd name="T49" fmla="*/ 972 h 1236"/>
                <a:gd name="T50" fmla="*/ 141 w 537"/>
                <a:gd name="T51" fmla="*/ 628 h 1236"/>
                <a:gd name="T52" fmla="*/ 173 w 537"/>
                <a:gd name="T53" fmla="*/ 432 h 1236"/>
                <a:gd name="T54" fmla="*/ 161 w 537"/>
                <a:gd name="T55" fmla="*/ 458 h 1236"/>
                <a:gd name="T56" fmla="*/ 100 w 537"/>
                <a:gd name="T57" fmla="*/ 600 h 1236"/>
                <a:gd name="T58" fmla="*/ 64 w 537"/>
                <a:gd name="T59" fmla="*/ 692 h 1236"/>
                <a:gd name="T60" fmla="*/ 33 w 537"/>
                <a:gd name="T61" fmla="*/ 696 h 1236"/>
                <a:gd name="T62" fmla="*/ 22 w 537"/>
                <a:gd name="T63" fmla="*/ 690 h 1236"/>
                <a:gd name="T64" fmla="*/ 37 w 537"/>
                <a:gd name="T65" fmla="*/ 606 h 1236"/>
                <a:gd name="T66" fmla="*/ 17 w 537"/>
                <a:gd name="T67" fmla="*/ 603 h 1236"/>
                <a:gd name="T68" fmla="*/ 63 w 537"/>
                <a:gd name="T69" fmla="*/ 576 h 1236"/>
                <a:gd name="T70" fmla="*/ 91 w 537"/>
                <a:gd name="T71" fmla="*/ 460 h 1236"/>
                <a:gd name="T72" fmla="*/ 118 w 537"/>
                <a:gd name="T73" fmla="*/ 293 h 1236"/>
                <a:gd name="T74" fmla="*/ 224 w 537"/>
                <a:gd name="T75" fmla="*/ 189 h 1236"/>
                <a:gd name="T76" fmla="*/ 204 w 537"/>
                <a:gd name="T77" fmla="*/ 84 h 1236"/>
                <a:gd name="T78" fmla="*/ 221 w 537"/>
                <a:gd name="T79" fmla="*/ 22 h 1236"/>
                <a:gd name="T80" fmla="*/ 322 w 537"/>
                <a:gd name="T81" fmla="*/ 80 h 1236"/>
                <a:gd name="T82" fmla="*/ 311 w 537"/>
                <a:gd name="T83" fmla="*/ 126 h 1236"/>
                <a:gd name="T84" fmla="*/ 417 w 537"/>
                <a:gd name="T85" fmla="*/ 260 h 1236"/>
                <a:gd name="T86" fmla="*/ 421 w 537"/>
                <a:gd name="T87" fmla="*/ 391 h 1236"/>
                <a:gd name="T88" fmla="*/ 472 w 537"/>
                <a:gd name="T89" fmla="*/ 575 h 1236"/>
                <a:gd name="T90" fmla="*/ 522 w 537"/>
                <a:gd name="T91" fmla="*/ 604 h 1236"/>
                <a:gd name="T92" fmla="*/ 501 w 537"/>
                <a:gd name="T93" fmla="*/ 606 h 1236"/>
                <a:gd name="T94" fmla="*/ 518 w 537"/>
                <a:gd name="T95" fmla="*/ 683 h 1236"/>
                <a:gd name="T96" fmla="*/ 503 w 537"/>
                <a:gd name="T97" fmla="*/ 683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7" h="1236">
                  <a:moveTo>
                    <a:pt x="503" y="683"/>
                  </a:moveTo>
                  <a:cubicBezTo>
                    <a:pt x="504" y="688"/>
                    <a:pt x="506" y="691"/>
                    <a:pt x="504" y="696"/>
                  </a:cubicBezTo>
                  <a:cubicBezTo>
                    <a:pt x="492" y="700"/>
                    <a:pt x="497" y="688"/>
                    <a:pt x="489" y="689"/>
                  </a:cubicBezTo>
                  <a:cubicBezTo>
                    <a:pt x="486" y="677"/>
                    <a:pt x="479" y="671"/>
                    <a:pt x="475" y="661"/>
                  </a:cubicBezTo>
                  <a:cubicBezTo>
                    <a:pt x="473" y="668"/>
                    <a:pt x="481" y="685"/>
                    <a:pt x="475" y="692"/>
                  </a:cubicBezTo>
                  <a:cubicBezTo>
                    <a:pt x="465" y="691"/>
                    <a:pt x="466" y="679"/>
                    <a:pt x="463" y="669"/>
                  </a:cubicBezTo>
                  <a:cubicBezTo>
                    <a:pt x="457" y="650"/>
                    <a:pt x="445" y="631"/>
                    <a:pt x="438" y="615"/>
                  </a:cubicBezTo>
                  <a:cubicBezTo>
                    <a:pt x="437" y="603"/>
                    <a:pt x="434" y="592"/>
                    <a:pt x="429" y="583"/>
                  </a:cubicBezTo>
                  <a:cubicBezTo>
                    <a:pt x="414" y="552"/>
                    <a:pt x="397" y="523"/>
                    <a:pt x="386" y="489"/>
                  </a:cubicBezTo>
                  <a:cubicBezTo>
                    <a:pt x="382" y="477"/>
                    <a:pt x="380" y="464"/>
                    <a:pt x="375" y="451"/>
                  </a:cubicBezTo>
                  <a:cubicBezTo>
                    <a:pt x="374" y="437"/>
                    <a:pt x="372" y="422"/>
                    <a:pt x="369" y="409"/>
                  </a:cubicBezTo>
                  <a:cubicBezTo>
                    <a:pt x="366" y="422"/>
                    <a:pt x="363" y="436"/>
                    <a:pt x="364" y="453"/>
                  </a:cubicBezTo>
                  <a:cubicBezTo>
                    <a:pt x="362" y="457"/>
                    <a:pt x="368" y="454"/>
                    <a:pt x="366" y="458"/>
                  </a:cubicBezTo>
                  <a:cubicBezTo>
                    <a:pt x="365" y="489"/>
                    <a:pt x="372" y="514"/>
                    <a:pt x="377" y="539"/>
                  </a:cubicBezTo>
                  <a:cubicBezTo>
                    <a:pt x="382" y="557"/>
                    <a:pt x="382" y="577"/>
                    <a:pt x="387" y="593"/>
                  </a:cubicBezTo>
                  <a:cubicBezTo>
                    <a:pt x="388" y="597"/>
                    <a:pt x="388" y="593"/>
                    <a:pt x="389" y="595"/>
                  </a:cubicBezTo>
                  <a:cubicBezTo>
                    <a:pt x="404" y="668"/>
                    <a:pt x="398" y="755"/>
                    <a:pt x="387" y="826"/>
                  </a:cubicBezTo>
                  <a:cubicBezTo>
                    <a:pt x="383" y="854"/>
                    <a:pt x="390" y="877"/>
                    <a:pt x="394" y="904"/>
                  </a:cubicBezTo>
                  <a:cubicBezTo>
                    <a:pt x="399" y="929"/>
                    <a:pt x="398" y="959"/>
                    <a:pt x="394" y="984"/>
                  </a:cubicBezTo>
                  <a:cubicBezTo>
                    <a:pt x="392" y="996"/>
                    <a:pt x="390" y="1016"/>
                    <a:pt x="387" y="1022"/>
                  </a:cubicBezTo>
                  <a:cubicBezTo>
                    <a:pt x="384" y="1067"/>
                    <a:pt x="370" y="1117"/>
                    <a:pt x="383" y="1160"/>
                  </a:cubicBezTo>
                  <a:cubicBezTo>
                    <a:pt x="382" y="1186"/>
                    <a:pt x="400" y="1192"/>
                    <a:pt x="406" y="1210"/>
                  </a:cubicBezTo>
                  <a:cubicBezTo>
                    <a:pt x="404" y="1236"/>
                    <a:pt x="355" y="1227"/>
                    <a:pt x="341" y="1224"/>
                  </a:cubicBezTo>
                  <a:cubicBezTo>
                    <a:pt x="334" y="1206"/>
                    <a:pt x="339" y="1177"/>
                    <a:pt x="337" y="1153"/>
                  </a:cubicBezTo>
                  <a:cubicBezTo>
                    <a:pt x="328" y="1138"/>
                    <a:pt x="335" y="1122"/>
                    <a:pt x="337" y="1106"/>
                  </a:cubicBezTo>
                  <a:cubicBezTo>
                    <a:pt x="342" y="1075"/>
                    <a:pt x="330" y="1047"/>
                    <a:pt x="326" y="1019"/>
                  </a:cubicBezTo>
                  <a:cubicBezTo>
                    <a:pt x="327" y="1013"/>
                    <a:pt x="324" y="1020"/>
                    <a:pt x="324" y="1016"/>
                  </a:cubicBezTo>
                  <a:cubicBezTo>
                    <a:pt x="323" y="1008"/>
                    <a:pt x="322" y="999"/>
                    <a:pt x="320" y="991"/>
                  </a:cubicBezTo>
                  <a:cubicBezTo>
                    <a:pt x="314" y="961"/>
                    <a:pt x="319" y="935"/>
                    <a:pt x="317" y="906"/>
                  </a:cubicBezTo>
                  <a:cubicBezTo>
                    <a:pt x="316" y="893"/>
                    <a:pt x="309" y="884"/>
                    <a:pt x="306" y="872"/>
                  </a:cubicBezTo>
                  <a:cubicBezTo>
                    <a:pt x="299" y="850"/>
                    <a:pt x="299" y="825"/>
                    <a:pt x="297" y="800"/>
                  </a:cubicBezTo>
                  <a:cubicBezTo>
                    <a:pt x="294" y="790"/>
                    <a:pt x="290" y="760"/>
                    <a:pt x="287" y="744"/>
                  </a:cubicBezTo>
                  <a:cubicBezTo>
                    <a:pt x="281" y="721"/>
                    <a:pt x="281" y="687"/>
                    <a:pt x="277" y="661"/>
                  </a:cubicBezTo>
                  <a:cubicBezTo>
                    <a:pt x="272" y="661"/>
                    <a:pt x="266" y="661"/>
                    <a:pt x="261" y="661"/>
                  </a:cubicBezTo>
                  <a:cubicBezTo>
                    <a:pt x="256" y="712"/>
                    <a:pt x="246" y="762"/>
                    <a:pt x="241" y="812"/>
                  </a:cubicBezTo>
                  <a:cubicBezTo>
                    <a:pt x="239" y="822"/>
                    <a:pt x="237" y="843"/>
                    <a:pt x="235" y="857"/>
                  </a:cubicBezTo>
                  <a:cubicBezTo>
                    <a:pt x="231" y="873"/>
                    <a:pt x="222" y="888"/>
                    <a:pt x="220" y="904"/>
                  </a:cubicBezTo>
                  <a:cubicBezTo>
                    <a:pt x="216" y="935"/>
                    <a:pt x="224" y="964"/>
                    <a:pt x="218" y="993"/>
                  </a:cubicBezTo>
                  <a:cubicBezTo>
                    <a:pt x="212" y="1020"/>
                    <a:pt x="204" y="1045"/>
                    <a:pt x="198" y="1074"/>
                  </a:cubicBezTo>
                  <a:cubicBezTo>
                    <a:pt x="198" y="1081"/>
                    <a:pt x="198" y="1087"/>
                    <a:pt x="198" y="1094"/>
                  </a:cubicBezTo>
                  <a:cubicBezTo>
                    <a:pt x="199" y="1096"/>
                    <a:pt x="205" y="1122"/>
                    <a:pt x="204" y="1136"/>
                  </a:cubicBezTo>
                  <a:cubicBezTo>
                    <a:pt x="204" y="1141"/>
                    <a:pt x="201" y="1146"/>
                    <a:pt x="201" y="1151"/>
                  </a:cubicBezTo>
                  <a:cubicBezTo>
                    <a:pt x="197" y="1179"/>
                    <a:pt x="206" y="1210"/>
                    <a:pt x="195" y="1224"/>
                  </a:cubicBezTo>
                  <a:cubicBezTo>
                    <a:pt x="176" y="1229"/>
                    <a:pt x="131" y="1234"/>
                    <a:pt x="131" y="1211"/>
                  </a:cubicBezTo>
                  <a:cubicBezTo>
                    <a:pt x="130" y="1199"/>
                    <a:pt x="150" y="1191"/>
                    <a:pt x="153" y="1172"/>
                  </a:cubicBezTo>
                  <a:cubicBezTo>
                    <a:pt x="158" y="1147"/>
                    <a:pt x="161" y="1122"/>
                    <a:pt x="158" y="1101"/>
                  </a:cubicBezTo>
                  <a:cubicBezTo>
                    <a:pt x="160" y="1099"/>
                    <a:pt x="157" y="1073"/>
                    <a:pt x="153" y="1065"/>
                  </a:cubicBezTo>
                  <a:cubicBezTo>
                    <a:pt x="151" y="1048"/>
                    <a:pt x="153" y="1034"/>
                    <a:pt x="147" y="1022"/>
                  </a:cubicBezTo>
                  <a:cubicBezTo>
                    <a:pt x="147" y="1006"/>
                    <a:pt x="144" y="993"/>
                    <a:pt x="144" y="976"/>
                  </a:cubicBezTo>
                  <a:cubicBezTo>
                    <a:pt x="145" y="973"/>
                    <a:pt x="140" y="976"/>
                    <a:pt x="141" y="972"/>
                  </a:cubicBezTo>
                  <a:cubicBezTo>
                    <a:pt x="134" y="920"/>
                    <a:pt x="156" y="875"/>
                    <a:pt x="150" y="829"/>
                  </a:cubicBezTo>
                  <a:cubicBezTo>
                    <a:pt x="142" y="770"/>
                    <a:pt x="132" y="684"/>
                    <a:pt x="141" y="628"/>
                  </a:cubicBezTo>
                  <a:cubicBezTo>
                    <a:pt x="148" y="590"/>
                    <a:pt x="160" y="553"/>
                    <a:pt x="167" y="513"/>
                  </a:cubicBezTo>
                  <a:cubicBezTo>
                    <a:pt x="171" y="487"/>
                    <a:pt x="169" y="459"/>
                    <a:pt x="173" y="432"/>
                  </a:cubicBezTo>
                  <a:cubicBezTo>
                    <a:pt x="169" y="430"/>
                    <a:pt x="171" y="417"/>
                    <a:pt x="169" y="409"/>
                  </a:cubicBezTo>
                  <a:cubicBezTo>
                    <a:pt x="162" y="419"/>
                    <a:pt x="165" y="440"/>
                    <a:pt x="161" y="458"/>
                  </a:cubicBezTo>
                  <a:cubicBezTo>
                    <a:pt x="158" y="470"/>
                    <a:pt x="151" y="481"/>
                    <a:pt x="147" y="493"/>
                  </a:cubicBezTo>
                  <a:cubicBezTo>
                    <a:pt x="134" y="531"/>
                    <a:pt x="120" y="565"/>
                    <a:pt x="100" y="600"/>
                  </a:cubicBezTo>
                  <a:cubicBezTo>
                    <a:pt x="96" y="635"/>
                    <a:pt x="75" y="653"/>
                    <a:pt x="70" y="686"/>
                  </a:cubicBezTo>
                  <a:cubicBezTo>
                    <a:pt x="65" y="680"/>
                    <a:pt x="70" y="690"/>
                    <a:pt x="64" y="692"/>
                  </a:cubicBezTo>
                  <a:cubicBezTo>
                    <a:pt x="54" y="687"/>
                    <a:pt x="62" y="668"/>
                    <a:pt x="64" y="660"/>
                  </a:cubicBezTo>
                  <a:cubicBezTo>
                    <a:pt x="53" y="670"/>
                    <a:pt x="51" y="697"/>
                    <a:pt x="33" y="696"/>
                  </a:cubicBezTo>
                  <a:cubicBezTo>
                    <a:pt x="30" y="693"/>
                    <a:pt x="33" y="687"/>
                    <a:pt x="34" y="684"/>
                  </a:cubicBezTo>
                  <a:cubicBezTo>
                    <a:pt x="30" y="682"/>
                    <a:pt x="28" y="691"/>
                    <a:pt x="22" y="690"/>
                  </a:cubicBezTo>
                  <a:cubicBezTo>
                    <a:pt x="16" y="689"/>
                    <a:pt x="20" y="679"/>
                    <a:pt x="10" y="683"/>
                  </a:cubicBezTo>
                  <a:cubicBezTo>
                    <a:pt x="12" y="650"/>
                    <a:pt x="36" y="639"/>
                    <a:pt x="37" y="606"/>
                  </a:cubicBezTo>
                  <a:cubicBezTo>
                    <a:pt x="26" y="610"/>
                    <a:pt x="18" y="624"/>
                    <a:pt x="2" y="618"/>
                  </a:cubicBezTo>
                  <a:cubicBezTo>
                    <a:pt x="0" y="610"/>
                    <a:pt x="12" y="607"/>
                    <a:pt x="17" y="603"/>
                  </a:cubicBezTo>
                  <a:cubicBezTo>
                    <a:pt x="22" y="596"/>
                    <a:pt x="28" y="589"/>
                    <a:pt x="34" y="583"/>
                  </a:cubicBezTo>
                  <a:cubicBezTo>
                    <a:pt x="44" y="582"/>
                    <a:pt x="53" y="579"/>
                    <a:pt x="63" y="576"/>
                  </a:cubicBezTo>
                  <a:cubicBezTo>
                    <a:pt x="70" y="568"/>
                    <a:pt x="76" y="550"/>
                    <a:pt x="81" y="534"/>
                  </a:cubicBezTo>
                  <a:cubicBezTo>
                    <a:pt x="87" y="512"/>
                    <a:pt x="86" y="488"/>
                    <a:pt x="91" y="460"/>
                  </a:cubicBezTo>
                  <a:cubicBezTo>
                    <a:pt x="95" y="436"/>
                    <a:pt x="110" y="414"/>
                    <a:pt x="116" y="391"/>
                  </a:cubicBezTo>
                  <a:cubicBezTo>
                    <a:pt x="122" y="367"/>
                    <a:pt x="125" y="317"/>
                    <a:pt x="118" y="293"/>
                  </a:cubicBezTo>
                  <a:cubicBezTo>
                    <a:pt x="118" y="276"/>
                    <a:pt x="119" y="260"/>
                    <a:pt x="124" y="248"/>
                  </a:cubicBezTo>
                  <a:cubicBezTo>
                    <a:pt x="141" y="212"/>
                    <a:pt x="199" y="220"/>
                    <a:pt x="224" y="189"/>
                  </a:cubicBezTo>
                  <a:cubicBezTo>
                    <a:pt x="233" y="172"/>
                    <a:pt x="229" y="147"/>
                    <a:pt x="225" y="127"/>
                  </a:cubicBezTo>
                  <a:cubicBezTo>
                    <a:pt x="210" y="121"/>
                    <a:pt x="208" y="102"/>
                    <a:pt x="204" y="84"/>
                  </a:cubicBezTo>
                  <a:cubicBezTo>
                    <a:pt x="204" y="79"/>
                    <a:pt x="212" y="80"/>
                    <a:pt x="215" y="81"/>
                  </a:cubicBezTo>
                  <a:cubicBezTo>
                    <a:pt x="212" y="61"/>
                    <a:pt x="210" y="37"/>
                    <a:pt x="221" y="22"/>
                  </a:cubicBezTo>
                  <a:cubicBezTo>
                    <a:pt x="238" y="0"/>
                    <a:pt x="280" y="2"/>
                    <a:pt x="306" y="14"/>
                  </a:cubicBezTo>
                  <a:cubicBezTo>
                    <a:pt x="323" y="24"/>
                    <a:pt x="326" y="52"/>
                    <a:pt x="322" y="80"/>
                  </a:cubicBezTo>
                  <a:cubicBezTo>
                    <a:pt x="322" y="82"/>
                    <a:pt x="327" y="79"/>
                    <a:pt x="330" y="80"/>
                  </a:cubicBezTo>
                  <a:cubicBezTo>
                    <a:pt x="330" y="104"/>
                    <a:pt x="327" y="118"/>
                    <a:pt x="311" y="126"/>
                  </a:cubicBezTo>
                  <a:cubicBezTo>
                    <a:pt x="310" y="141"/>
                    <a:pt x="305" y="150"/>
                    <a:pt x="306" y="165"/>
                  </a:cubicBezTo>
                  <a:cubicBezTo>
                    <a:pt x="308" y="226"/>
                    <a:pt x="407" y="205"/>
                    <a:pt x="417" y="260"/>
                  </a:cubicBezTo>
                  <a:cubicBezTo>
                    <a:pt x="418" y="275"/>
                    <a:pt x="420" y="300"/>
                    <a:pt x="415" y="308"/>
                  </a:cubicBezTo>
                  <a:cubicBezTo>
                    <a:pt x="415" y="338"/>
                    <a:pt x="414" y="363"/>
                    <a:pt x="421" y="391"/>
                  </a:cubicBezTo>
                  <a:cubicBezTo>
                    <a:pt x="427" y="416"/>
                    <a:pt x="442" y="436"/>
                    <a:pt x="446" y="461"/>
                  </a:cubicBezTo>
                  <a:cubicBezTo>
                    <a:pt x="447" y="506"/>
                    <a:pt x="457" y="541"/>
                    <a:pt x="472" y="575"/>
                  </a:cubicBezTo>
                  <a:cubicBezTo>
                    <a:pt x="482" y="582"/>
                    <a:pt x="496" y="578"/>
                    <a:pt x="504" y="583"/>
                  </a:cubicBezTo>
                  <a:cubicBezTo>
                    <a:pt x="511" y="587"/>
                    <a:pt x="517" y="600"/>
                    <a:pt x="522" y="604"/>
                  </a:cubicBezTo>
                  <a:cubicBezTo>
                    <a:pt x="527" y="607"/>
                    <a:pt x="531" y="611"/>
                    <a:pt x="537" y="615"/>
                  </a:cubicBezTo>
                  <a:cubicBezTo>
                    <a:pt x="525" y="627"/>
                    <a:pt x="511" y="612"/>
                    <a:pt x="501" y="606"/>
                  </a:cubicBezTo>
                  <a:cubicBezTo>
                    <a:pt x="498" y="637"/>
                    <a:pt x="527" y="653"/>
                    <a:pt x="526" y="680"/>
                  </a:cubicBezTo>
                  <a:cubicBezTo>
                    <a:pt x="527" y="685"/>
                    <a:pt x="520" y="682"/>
                    <a:pt x="518" y="683"/>
                  </a:cubicBezTo>
                  <a:cubicBezTo>
                    <a:pt x="519" y="684"/>
                    <a:pt x="521" y="685"/>
                    <a:pt x="520" y="689"/>
                  </a:cubicBezTo>
                  <a:cubicBezTo>
                    <a:pt x="512" y="693"/>
                    <a:pt x="508" y="686"/>
                    <a:pt x="503" y="683"/>
                  </a:cubicBezTo>
                  <a:close/>
                </a:path>
              </a:pathLst>
            </a:custGeom>
            <a:solidFill>
              <a:schemeClr val="bg1"/>
            </a:solidFill>
            <a:ln>
              <a:noFill/>
            </a:ln>
            <a:effectLst>
              <a:outerShdw blurRad="127000" sx="102000" sy="102000" algn="ctr" rotWithShape="0">
                <a:prstClr val="black">
                  <a:alpha val="18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7125A"/>
                </a:solidFill>
                <a:effectLst/>
                <a:uLnTx/>
                <a:uFillTx/>
                <a:latin typeface="Arial"/>
                <a:ea typeface="+mn-ea"/>
                <a:cs typeface="+mn-cs"/>
              </a:endParaRPr>
            </a:p>
          </p:txBody>
        </p:sp>
        <p:sp>
          <p:nvSpPr>
            <p:cNvPr id="68" name="Oval 67"/>
            <p:cNvSpPr/>
            <p:nvPr/>
          </p:nvSpPr>
          <p:spPr>
            <a:xfrm>
              <a:off x="5604308" y="20151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Oval 68"/>
            <p:cNvSpPr/>
            <p:nvPr/>
          </p:nvSpPr>
          <p:spPr>
            <a:xfrm>
              <a:off x="5499533" y="20723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Oval 69"/>
            <p:cNvSpPr/>
            <p:nvPr/>
          </p:nvSpPr>
          <p:spPr>
            <a:xfrm>
              <a:off x="5509058" y="21866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1" name="Oval 70"/>
            <p:cNvSpPr/>
            <p:nvPr/>
          </p:nvSpPr>
          <p:spPr>
            <a:xfrm>
              <a:off x="5590021" y="223900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2" name="Oval 71"/>
            <p:cNvSpPr/>
            <p:nvPr/>
          </p:nvSpPr>
          <p:spPr>
            <a:xfrm>
              <a:off x="5659077" y="232710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4" name="Oval 73"/>
            <p:cNvSpPr/>
            <p:nvPr/>
          </p:nvSpPr>
          <p:spPr>
            <a:xfrm>
              <a:off x="5573352" y="23294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Oval 74"/>
            <p:cNvSpPr/>
            <p:nvPr/>
          </p:nvSpPr>
          <p:spPr>
            <a:xfrm>
              <a:off x="5463815" y="236044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7" name="Oval 76"/>
            <p:cNvSpPr/>
            <p:nvPr/>
          </p:nvSpPr>
          <p:spPr>
            <a:xfrm>
              <a:off x="5756708" y="238901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Oval 78"/>
            <p:cNvSpPr/>
            <p:nvPr/>
          </p:nvSpPr>
          <p:spPr>
            <a:xfrm>
              <a:off x="5575733" y="244140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1" name="Oval 80"/>
            <p:cNvSpPr/>
            <p:nvPr/>
          </p:nvSpPr>
          <p:spPr>
            <a:xfrm>
              <a:off x="5444764" y="255808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3" name="Oval 82"/>
            <p:cNvSpPr/>
            <p:nvPr/>
          </p:nvSpPr>
          <p:spPr>
            <a:xfrm>
              <a:off x="5385233" y="2584281"/>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Oval 87"/>
            <p:cNvSpPr/>
            <p:nvPr/>
          </p:nvSpPr>
          <p:spPr>
            <a:xfrm>
              <a:off x="5342370" y="259618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Oval 92"/>
            <p:cNvSpPr/>
            <p:nvPr/>
          </p:nvSpPr>
          <p:spPr>
            <a:xfrm>
              <a:off x="5349514" y="268429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Oval 93"/>
            <p:cNvSpPr/>
            <p:nvPr/>
          </p:nvSpPr>
          <p:spPr>
            <a:xfrm>
              <a:off x="5273314" y="281288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Oval 94"/>
            <p:cNvSpPr/>
            <p:nvPr/>
          </p:nvSpPr>
          <p:spPr>
            <a:xfrm>
              <a:off x="5751945" y="257237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Oval 95"/>
            <p:cNvSpPr/>
            <p:nvPr/>
          </p:nvSpPr>
          <p:spPr>
            <a:xfrm>
              <a:off x="5792427" y="260809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Oval 96"/>
            <p:cNvSpPr/>
            <p:nvPr/>
          </p:nvSpPr>
          <p:spPr>
            <a:xfrm>
              <a:off x="5837670" y="280573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Oval 97"/>
            <p:cNvSpPr/>
            <p:nvPr/>
          </p:nvSpPr>
          <p:spPr>
            <a:xfrm>
              <a:off x="5842432" y="281764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Oval 98"/>
            <p:cNvSpPr/>
            <p:nvPr/>
          </p:nvSpPr>
          <p:spPr>
            <a:xfrm>
              <a:off x="5644789" y="263428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Oval 99"/>
            <p:cNvSpPr/>
            <p:nvPr/>
          </p:nvSpPr>
          <p:spPr>
            <a:xfrm>
              <a:off x="5670982" y="269381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Oval 100"/>
            <p:cNvSpPr/>
            <p:nvPr/>
          </p:nvSpPr>
          <p:spPr>
            <a:xfrm>
              <a:off x="5397139" y="277716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Oval 101"/>
            <p:cNvSpPr/>
            <p:nvPr/>
          </p:nvSpPr>
          <p:spPr>
            <a:xfrm>
              <a:off x="5380470" y="285812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Oval 102"/>
            <p:cNvSpPr/>
            <p:nvPr/>
          </p:nvSpPr>
          <p:spPr>
            <a:xfrm>
              <a:off x="5554301" y="2834312"/>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Oval 103"/>
            <p:cNvSpPr/>
            <p:nvPr/>
          </p:nvSpPr>
          <p:spPr>
            <a:xfrm>
              <a:off x="5563826" y="284621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Oval 104"/>
            <p:cNvSpPr/>
            <p:nvPr/>
          </p:nvSpPr>
          <p:spPr>
            <a:xfrm>
              <a:off x="5580495" y="291289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Oval 105"/>
            <p:cNvSpPr/>
            <p:nvPr/>
          </p:nvSpPr>
          <p:spPr>
            <a:xfrm>
              <a:off x="5618595" y="295337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Oval 106"/>
            <p:cNvSpPr/>
            <p:nvPr/>
          </p:nvSpPr>
          <p:spPr>
            <a:xfrm>
              <a:off x="5735276" y="2991474"/>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8" name="Oval 107"/>
            <p:cNvSpPr/>
            <p:nvPr/>
          </p:nvSpPr>
          <p:spPr>
            <a:xfrm>
              <a:off x="5604308" y="3053387"/>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Oval 108"/>
            <p:cNvSpPr/>
            <p:nvPr/>
          </p:nvSpPr>
          <p:spPr>
            <a:xfrm>
              <a:off x="5725752" y="310815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Oval 109"/>
            <p:cNvSpPr/>
            <p:nvPr/>
          </p:nvSpPr>
          <p:spPr>
            <a:xfrm>
              <a:off x="5699558" y="310815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Oval 110"/>
            <p:cNvSpPr/>
            <p:nvPr/>
          </p:nvSpPr>
          <p:spPr>
            <a:xfrm>
              <a:off x="5670983" y="3591550"/>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Oval 111"/>
            <p:cNvSpPr/>
            <p:nvPr/>
          </p:nvSpPr>
          <p:spPr>
            <a:xfrm>
              <a:off x="5728133" y="3662988"/>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Oval 112"/>
            <p:cNvSpPr/>
            <p:nvPr/>
          </p:nvSpPr>
          <p:spPr>
            <a:xfrm>
              <a:off x="5411427" y="3677275"/>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Oval 113"/>
            <p:cNvSpPr/>
            <p:nvPr/>
          </p:nvSpPr>
          <p:spPr>
            <a:xfrm>
              <a:off x="5451908" y="348201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Oval 114"/>
            <p:cNvSpPr/>
            <p:nvPr/>
          </p:nvSpPr>
          <p:spPr>
            <a:xfrm>
              <a:off x="5459052" y="34248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Oval 115"/>
            <p:cNvSpPr/>
            <p:nvPr/>
          </p:nvSpPr>
          <p:spPr>
            <a:xfrm>
              <a:off x="5413808" y="3234363"/>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Oval 116"/>
            <p:cNvSpPr/>
            <p:nvPr/>
          </p:nvSpPr>
          <p:spPr>
            <a:xfrm>
              <a:off x="5463814" y="3151019"/>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Oval 117"/>
            <p:cNvSpPr/>
            <p:nvPr/>
          </p:nvSpPr>
          <p:spPr>
            <a:xfrm>
              <a:off x="5509058" y="3127206"/>
              <a:ext cx="18288" cy="1828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4" name="TextBox 63"/>
          <p:cNvSpPr txBox="1"/>
          <p:nvPr/>
        </p:nvSpPr>
        <p:spPr>
          <a:xfrm>
            <a:off x="5785678" y="2864942"/>
            <a:ext cx="402901" cy="274320"/>
          </a:xfrm>
          <a:prstGeom prst="rect">
            <a:avLst/>
          </a:prstGeom>
          <a:noFill/>
        </p:spPr>
        <p:txBody>
          <a:bodyPr wrap="none" rtlCol="0">
            <a:noAutofit/>
          </a:bodyPr>
          <a:lstStyle>
            <a:defPPr>
              <a:defRPr lang="en-US"/>
            </a:defPPr>
            <a:lvl1pPr>
              <a:defRPr b="1">
                <a:ln>
                  <a:solidFill>
                    <a:schemeClr val="bg1"/>
                  </a:solidFill>
                </a:ln>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3175">
                  <a:solidFill>
                    <a:srgbClr val="FFFFFF"/>
                  </a:solidFill>
                </a:ln>
                <a:solidFill>
                  <a:srgbClr val="FFFFFF"/>
                </a:solidFill>
                <a:effectLst/>
                <a:uLnTx/>
                <a:uFillTx/>
                <a:latin typeface="Arial"/>
                <a:ea typeface="+mn-ea"/>
                <a:cs typeface="+mn-cs"/>
              </a:rPr>
              <a:t>12</a:t>
            </a:r>
          </a:p>
        </p:txBody>
      </p:sp>
      <p:sp>
        <p:nvSpPr>
          <p:cNvPr id="65" name="TextBox 64"/>
          <p:cNvSpPr txBox="1"/>
          <p:nvPr/>
        </p:nvSpPr>
        <p:spPr>
          <a:xfrm>
            <a:off x="5680999" y="3138759"/>
            <a:ext cx="612258" cy="228919"/>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months</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66" name="TextBox 65"/>
          <p:cNvSpPr txBox="1"/>
          <p:nvPr/>
        </p:nvSpPr>
        <p:spPr>
          <a:xfrm>
            <a:off x="5755665" y="3315421"/>
            <a:ext cx="462927" cy="22891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MMR</a:t>
            </a:r>
            <a:endParaRPr kumimoji="0" lang="en-GB" sz="12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48" name="TextBox 47"/>
          <p:cNvSpPr txBox="1"/>
          <p:nvPr/>
        </p:nvSpPr>
        <p:spPr>
          <a:xfrm>
            <a:off x="889591" y="2314187"/>
            <a:ext cx="162256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7125A"/>
                </a:solidFill>
                <a:effectLst/>
                <a:uLnTx/>
                <a:uFillTx/>
                <a:latin typeface="Arial"/>
                <a:ea typeface="+mn-ea"/>
                <a:cs typeface="+mn-cs"/>
              </a:rPr>
              <a:t>BCR-ABL</a:t>
            </a:r>
            <a:r>
              <a:rPr kumimoji="0" lang="en-GB" sz="1400" b="1" i="0" u="none" strike="noStrike" kern="1200" cap="none" spc="0" normalizeH="0" baseline="30000" noProof="0" dirty="0">
                <a:ln>
                  <a:noFill/>
                </a:ln>
                <a:solidFill>
                  <a:srgbClr val="37125A"/>
                </a:solidFill>
                <a:effectLst/>
                <a:uLnTx/>
                <a:uFillTx/>
                <a:latin typeface="Arial"/>
                <a:ea typeface="+mn-ea"/>
                <a:cs typeface="+mn-cs"/>
              </a:rPr>
              <a:t>IS</a:t>
            </a:r>
            <a:r>
              <a:rPr kumimoji="0" lang="en-GB" sz="1400" b="1" i="0" u="none" strike="noStrike" kern="1200" cap="none" spc="0" normalizeH="0" baseline="0" noProof="0" dirty="0">
                <a:ln>
                  <a:noFill/>
                </a:ln>
                <a:solidFill>
                  <a:srgbClr val="37125A"/>
                </a:solidFill>
                <a:effectLst/>
                <a:uLnTx/>
                <a:uFillTx/>
                <a:latin typeface="Arial"/>
                <a:ea typeface="+mn-ea"/>
                <a:cs typeface="+mn-cs"/>
              </a:rPr>
              <a:t> ≤10%</a:t>
            </a:r>
            <a:endParaRPr kumimoji="0" lang="en-GB" sz="1400" b="0" i="0" u="none" strike="noStrike" kern="1200" cap="none" spc="0" normalizeH="0" baseline="30000" noProof="0" dirty="0">
              <a:ln>
                <a:noFill/>
              </a:ln>
              <a:solidFill>
                <a:srgbClr val="3B434E"/>
              </a:solidFill>
              <a:effectLst/>
              <a:uLnTx/>
              <a:uFillTx/>
              <a:latin typeface="Arial"/>
              <a:ea typeface="+mn-ea"/>
              <a:cs typeface="+mn-cs"/>
            </a:endParaRPr>
          </a:p>
        </p:txBody>
      </p:sp>
      <p:sp>
        <p:nvSpPr>
          <p:cNvPr id="49" name="TextBox 48"/>
          <p:cNvSpPr txBox="1"/>
          <p:nvPr/>
        </p:nvSpPr>
        <p:spPr>
          <a:xfrm>
            <a:off x="3283369" y="2292495"/>
            <a:ext cx="152958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7125A"/>
                </a:solidFill>
                <a:effectLst/>
                <a:uLnTx/>
                <a:uFillTx/>
                <a:latin typeface="Arial"/>
                <a:ea typeface="+mn-ea"/>
                <a:cs typeface="+mn-cs"/>
              </a:rPr>
              <a:t>BCR-ABL</a:t>
            </a:r>
            <a:r>
              <a:rPr kumimoji="0" lang="en-GB" sz="1400" b="1" i="0" u="none" strike="noStrike" kern="1200" cap="none" spc="0" normalizeH="0" baseline="30000" noProof="0" dirty="0">
                <a:ln>
                  <a:noFill/>
                </a:ln>
                <a:solidFill>
                  <a:srgbClr val="37125A"/>
                </a:solidFill>
                <a:effectLst/>
                <a:uLnTx/>
                <a:uFillTx/>
                <a:latin typeface="Arial"/>
                <a:ea typeface="+mn-ea"/>
                <a:cs typeface="+mn-cs"/>
              </a:rPr>
              <a:t>IS</a:t>
            </a:r>
            <a:r>
              <a:rPr kumimoji="0" lang="en-GB" sz="1400" b="1" i="0" u="none" strike="noStrike" kern="1200" cap="none" spc="0" normalizeH="0" baseline="0" noProof="0" dirty="0">
                <a:ln>
                  <a:noFill/>
                </a:ln>
                <a:solidFill>
                  <a:srgbClr val="37125A"/>
                </a:solidFill>
                <a:effectLst/>
                <a:uLnTx/>
                <a:uFillTx/>
                <a:latin typeface="Arial"/>
                <a:ea typeface="+mn-ea"/>
                <a:cs typeface="+mn-cs"/>
              </a:rPr>
              <a:t> &lt;1%</a:t>
            </a:r>
            <a:endParaRPr kumimoji="0" lang="en-GB" sz="1400" b="0" i="0" u="none" strike="noStrike" kern="1200" cap="none" spc="0" normalizeH="0" baseline="30000" noProof="0" dirty="0">
              <a:ln>
                <a:noFill/>
              </a:ln>
              <a:solidFill>
                <a:srgbClr val="3B434E"/>
              </a:solidFill>
              <a:effectLst/>
              <a:uLnTx/>
              <a:uFillTx/>
              <a:latin typeface="Arial"/>
              <a:ea typeface="+mn-ea"/>
              <a:cs typeface="+mn-cs"/>
            </a:endParaRPr>
          </a:p>
        </p:txBody>
      </p:sp>
      <p:sp>
        <p:nvSpPr>
          <p:cNvPr id="50" name="TextBox 49"/>
          <p:cNvSpPr txBox="1"/>
          <p:nvPr/>
        </p:nvSpPr>
        <p:spPr>
          <a:xfrm>
            <a:off x="5532407" y="2268494"/>
            <a:ext cx="167225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7125A"/>
                </a:solidFill>
                <a:effectLst/>
                <a:uLnTx/>
                <a:uFillTx/>
                <a:latin typeface="Arial"/>
                <a:ea typeface="+mn-ea"/>
                <a:cs typeface="+mn-cs"/>
              </a:rPr>
              <a:t>BCR-ABL</a:t>
            </a:r>
            <a:r>
              <a:rPr kumimoji="0" lang="en-GB" sz="1400" b="1" i="0" u="none" strike="noStrike" kern="1200" cap="none" spc="0" normalizeH="0" baseline="30000" noProof="0" dirty="0">
                <a:ln>
                  <a:noFill/>
                </a:ln>
                <a:solidFill>
                  <a:srgbClr val="37125A"/>
                </a:solidFill>
                <a:effectLst/>
                <a:uLnTx/>
                <a:uFillTx/>
                <a:latin typeface="Arial"/>
                <a:ea typeface="+mn-ea"/>
                <a:cs typeface="+mn-cs"/>
              </a:rPr>
              <a:t>IS</a:t>
            </a:r>
            <a:r>
              <a:rPr kumimoji="0" lang="en-GB" sz="1400" b="1" i="0" u="none" strike="noStrike" kern="1200" cap="none" spc="0" normalizeH="0" baseline="0" noProof="0" dirty="0">
                <a:ln>
                  <a:noFill/>
                </a:ln>
                <a:solidFill>
                  <a:srgbClr val="37125A"/>
                </a:solidFill>
                <a:effectLst/>
                <a:uLnTx/>
                <a:uFillTx/>
                <a:latin typeface="Arial"/>
                <a:ea typeface="+mn-ea"/>
                <a:cs typeface="+mn-cs"/>
              </a:rPr>
              <a:t> ≤0.1%</a:t>
            </a:r>
            <a:endParaRPr kumimoji="0" lang="en-GB" sz="1400" b="0" i="0" u="none" strike="noStrike" kern="1200" cap="none" spc="0" normalizeH="0" baseline="30000" noProof="0" dirty="0">
              <a:ln>
                <a:noFill/>
              </a:ln>
              <a:solidFill>
                <a:srgbClr val="3B434E"/>
              </a:solidFill>
              <a:effectLst/>
              <a:uLnTx/>
              <a:uFillTx/>
              <a:latin typeface="Arial"/>
              <a:ea typeface="+mn-ea"/>
              <a:cs typeface="+mn-cs"/>
            </a:endParaRPr>
          </a:p>
        </p:txBody>
      </p:sp>
      <p:sp>
        <p:nvSpPr>
          <p:cNvPr id="631" name="TextBox 630"/>
          <p:cNvSpPr txBox="1"/>
          <p:nvPr/>
        </p:nvSpPr>
        <p:spPr>
          <a:xfrm>
            <a:off x="303292" y="1741858"/>
            <a:ext cx="10198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7125A"/>
                </a:solidFill>
                <a:effectLst/>
                <a:uLnTx/>
                <a:uFillTx/>
                <a:latin typeface="Arial"/>
                <a:ea typeface="+mn-ea"/>
                <a:cs typeface="+mn-cs"/>
              </a:rPr>
              <a:t>Optimal:</a:t>
            </a:r>
            <a:endParaRPr kumimoji="0" lang="en-GB" sz="1600" b="0" i="0" u="none" strike="noStrike" kern="1200" cap="none" spc="0" normalizeH="0" baseline="30000" noProof="0" dirty="0">
              <a:ln>
                <a:noFill/>
              </a:ln>
              <a:solidFill>
                <a:srgbClr val="37125A"/>
              </a:solidFill>
              <a:effectLst/>
              <a:uLnTx/>
              <a:uFillTx/>
              <a:latin typeface="Arial"/>
              <a:ea typeface="+mn-ea"/>
              <a:cs typeface="+mn-cs"/>
            </a:endParaRPr>
          </a:p>
        </p:txBody>
      </p:sp>
      <p:sp>
        <p:nvSpPr>
          <p:cNvPr id="643" name="TextBox 642"/>
          <p:cNvSpPr txBox="1"/>
          <p:nvPr/>
        </p:nvSpPr>
        <p:spPr>
          <a:xfrm>
            <a:off x="303292" y="4048032"/>
            <a:ext cx="9977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B434E"/>
                </a:solidFill>
                <a:effectLst/>
                <a:uLnTx/>
                <a:uFillTx/>
                <a:latin typeface="Arial"/>
                <a:ea typeface="+mn-ea"/>
                <a:cs typeface="+mn-cs"/>
              </a:rPr>
              <a:t>Warning</a:t>
            </a:r>
            <a:endParaRPr kumimoji="0" lang="en-GB" sz="1600" b="0" i="0" u="none" strike="noStrike" kern="1200" cap="none" spc="0" normalizeH="0" baseline="30000" noProof="0" dirty="0">
              <a:ln>
                <a:noFill/>
              </a:ln>
              <a:solidFill>
                <a:srgbClr val="3B434E"/>
              </a:solidFill>
              <a:effectLst/>
              <a:uLnTx/>
              <a:uFillTx/>
              <a:latin typeface="Arial"/>
              <a:ea typeface="+mn-ea"/>
              <a:cs typeface="+mn-cs"/>
            </a:endParaRPr>
          </a:p>
        </p:txBody>
      </p:sp>
      <p:sp>
        <p:nvSpPr>
          <p:cNvPr id="645" name="Rectangle 644"/>
          <p:cNvSpPr/>
          <p:nvPr/>
        </p:nvSpPr>
        <p:spPr>
          <a:xfrm>
            <a:off x="3277759" y="4516185"/>
            <a:ext cx="154080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BCR-ABL</a:t>
            </a:r>
            <a:r>
              <a:rPr kumimoji="0" lang="en-US" sz="1400" b="0" i="0" u="none" strike="noStrike" kern="1200" cap="none" spc="0" normalizeH="0" baseline="30000" noProof="0" dirty="0">
                <a:ln>
                  <a:noFill/>
                </a:ln>
                <a:solidFill>
                  <a:sysClr val="windowText" lastClr="000000"/>
                </a:solidFill>
                <a:effectLst/>
                <a:uLnTx/>
                <a:uFillTx/>
                <a:latin typeface="Arial"/>
                <a:ea typeface="+mn-ea"/>
                <a:cs typeface="+mn-cs"/>
              </a:rPr>
              <a:t>IS</a:t>
            </a: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 &gt;1% </a:t>
            </a:r>
          </a:p>
        </p:txBody>
      </p:sp>
      <p:sp>
        <p:nvSpPr>
          <p:cNvPr id="646" name="Rectangle 645"/>
          <p:cNvSpPr/>
          <p:nvPr/>
        </p:nvSpPr>
        <p:spPr>
          <a:xfrm>
            <a:off x="5504354" y="4519457"/>
            <a:ext cx="172835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BCR-ABL</a:t>
            </a:r>
            <a:r>
              <a:rPr kumimoji="0" lang="en-US" sz="1400" b="0" i="0" u="none" strike="noStrike" kern="1200" cap="none" spc="0" normalizeH="0" baseline="30000" noProof="0" dirty="0">
                <a:ln>
                  <a:noFill/>
                </a:ln>
                <a:solidFill>
                  <a:sysClr val="windowText" lastClr="000000"/>
                </a:solidFill>
                <a:effectLst/>
                <a:uLnTx/>
                <a:uFillTx/>
                <a:latin typeface="Arial"/>
                <a:ea typeface="+mn-ea"/>
                <a:cs typeface="+mn-cs"/>
              </a:rPr>
              <a:t>IS</a:t>
            </a: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 &gt;0.1% </a:t>
            </a:r>
          </a:p>
        </p:txBody>
      </p:sp>
      <p:sp>
        <p:nvSpPr>
          <p:cNvPr id="647" name="TextBox 646"/>
          <p:cNvSpPr txBox="1"/>
          <p:nvPr/>
        </p:nvSpPr>
        <p:spPr>
          <a:xfrm>
            <a:off x="303292" y="5035470"/>
            <a:ext cx="85792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B434E"/>
                </a:solidFill>
                <a:effectLst/>
                <a:uLnTx/>
                <a:uFillTx/>
                <a:latin typeface="Arial"/>
                <a:ea typeface="+mn-ea"/>
                <a:cs typeface="+mn-cs"/>
              </a:rPr>
              <a:t>Failure</a:t>
            </a:r>
            <a:endParaRPr kumimoji="0" lang="en-GB" sz="1600" b="0" i="0" u="none" strike="noStrike" kern="1200" cap="none" spc="0" normalizeH="0" baseline="30000" noProof="0" dirty="0">
              <a:ln>
                <a:noFill/>
              </a:ln>
              <a:solidFill>
                <a:srgbClr val="3B434E"/>
              </a:solidFill>
              <a:effectLst/>
              <a:uLnTx/>
              <a:uFillTx/>
              <a:latin typeface="Arial"/>
              <a:ea typeface="+mn-ea"/>
              <a:cs typeface="+mn-cs"/>
            </a:endParaRPr>
          </a:p>
        </p:txBody>
      </p:sp>
      <p:sp>
        <p:nvSpPr>
          <p:cNvPr id="648" name="Rectangle 647"/>
          <p:cNvSpPr/>
          <p:nvPr/>
        </p:nvSpPr>
        <p:spPr>
          <a:xfrm>
            <a:off x="1274312" y="5457924"/>
            <a:ext cx="85311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No CHR</a:t>
            </a:r>
          </a:p>
        </p:txBody>
      </p:sp>
      <p:sp>
        <p:nvSpPr>
          <p:cNvPr id="650" name="Rectangle 649"/>
          <p:cNvSpPr/>
          <p:nvPr/>
        </p:nvSpPr>
        <p:spPr>
          <a:xfrm>
            <a:off x="3203219" y="5455630"/>
            <a:ext cx="168988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BCR-ABL</a:t>
            </a:r>
            <a:r>
              <a:rPr kumimoji="0" lang="en-US" sz="1400" b="0" i="0" u="none" strike="noStrike" kern="1200" cap="none" spc="0" normalizeH="0" baseline="30000" noProof="0" dirty="0">
                <a:ln>
                  <a:noFill/>
                </a:ln>
                <a:solidFill>
                  <a:sysClr val="windowText" lastClr="000000"/>
                </a:solidFill>
                <a:effectLst/>
                <a:uLnTx/>
                <a:uFillTx/>
                <a:latin typeface="Arial"/>
                <a:ea typeface="+mn-ea"/>
                <a:cs typeface="+mn-cs"/>
              </a:rPr>
              <a:t>IS</a:t>
            </a: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 &gt;10% </a:t>
            </a:r>
          </a:p>
        </p:txBody>
      </p:sp>
      <p:sp>
        <p:nvSpPr>
          <p:cNvPr id="651" name="Rectangle 650"/>
          <p:cNvSpPr/>
          <p:nvPr/>
        </p:nvSpPr>
        <p:spPr>
          <a:xfrm>
            <a:off x="5573283" y="5456646"/>
            <a:ext cx="159050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BCR-ABL</a:t>
            </a:r>
            <a:r>
              <a:rPr kumimoji="0" lang="en-US" sz="1400" b="0" i="0" u="none" strike="noStrike" kern="1200" cap="none" spc="0" normalizeH="0" baseline="30000" noProof="0" dirty="0">
                <a:ln>
                  <a:noFill/>
                </a:ln>
                <a:solidFill>
                  <a:sysClr val="windowText" lastClr="000000"/>
                </a:solidFill>
                <a:effectLst/>
                <a:uLnTx/>
                <a:uFillTx/>
                <a:latin typeface="Arial"/>
                <a:ea typeface="+mn-ea"/>
                <a:cs typeface="+mn-cs"/>
              </a:rPr>
              <a:t>IS</a:t>
            </a: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 &gt;1% </a:t>
            </a:r>
          </a:p>
        </p:txBody>
      </p:sp>
      <p:sp>
        <p:nvSpPr>
          <p:cNvPr id="659" name="Right Arrow 658"/>
          <p:cNvSpPr/>
          <p:nvPr/>
        </p:nvSpPr>
        <p:spPr>
          <a:xfrm>
            <a:off x="7382453" y="4553212"/>
            <a:ext cx="396297" cy="188842"/>
          </a:xfrm>
          <a:prstGeom prst="rightArrow">
            <a:avLst>
              <a:gd name="adj1" fmla="val 63937"/>
              <a:gd name="adj2" fmla="val 67256"/>
            </a:avLst>
          </a:prstGeom>
          <a:solidFill>
            <a:srgbClr val="F78B31"/>
          </a:solidFill>
          <a:ln w="19050">
            <a:solidFill>
              <a:srgbClr val="F78B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62" name="Right Arrow 661"/>
          <p:cNvSpPr/>
          <p:nvPr/>
        </p:nvSpPr>
        <p:spPr>
          <a:xfrm>
            <a:off x="7382453" y="5531859"/>
            <a:ext cx="396297" cy="188842"/>
          </a:xfrm>
          <a:prstGeom prst="rightArrow">
            <a:avLst>
              <a:gd name="adj1" fmla="val 63937"/>
              <a:gd name="adj2" fmla="val 68517"/>
            </a:avLst>
          </a:prstGeom>
          <a:solidFill>
            <a:srgbClr val="C00000"/>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p:cNvSpPr/>
          <p:nvPr/>
        </p:nvSpPr>
        <p:spPr>
          <a:xfrm>
            <a:off x="880774" y="4522378"/>
            <a:ext cx="164019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BCR-ABL</a:t>
            </a:r>
            <a:r>
              <a:rPr kumimoji="0" lang="en-US" sz="1400" b="0" i="0" u="none" strike="noStrike" kern="1200" cap="none" spc="0" normalizeH="0" baseline="30000" noProof="0" dirty="0">
                <a:ln>
                  <a:noFill/>
                </a:ln>
                <a:solidFill>
                  <a:sysClr val="windowText" lastClr="000000"/>
                </a:solidFill>
                <a:effectLst/>
                <a:uLnTx/>
                <a:uFillTx/>
                <a:latin typeface="Arial"/>
                <a:ea typeface="+mn-ea"/>
                <a:cs typeface="+mn-cs"/>
              </a:rPr>
              <a:t>IS</a:t>
            </a: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 &gt;10% </a:t>
            </a:r>
          </a:p>
        </p:txBody>
      </p:sp>
      <p:sp>
        <p:nvSpPr>
          <p:cNvPr id="663" name="TextBox 662"/>
          <p:cNvSpPr txBox="1"/>
          <p:nvPr/>
        </p:nvSpPr>
        <p:spPr>
          <a:xfrm>
            <a:off x="7774315" y="4286157"/>
            <a:ext cx="11410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B434E"/>
                </a:solidFill>
                <a:effectLst/>
                <a:uLnTx/>
                <a:uFillTx/>
                <a:latin typeface="Arial"/>
                <a:ea typeface="+mn-ea"/>
                <a:cs typeface="+mn-cs"/>
              </a:rPr>
              <a:t>Screen </a:t>
            </a:r>
            <a:br>
              <a:rPr kumimoji="0" lang="en-GB" sz="1400" b="1" i="0" u="none" strike="noStrike" kern="1200" cap="none" spc="0" normalizeH="0" baseline="0" noProof="0" dirty="0">
                <a:ln>
                  <a:noFill/>
                </a:ln>
                <a:solidFill>
                  <a:srgbClr val="3B434E"/>
                </a:solidFill>
                <a:effectLst/>
                <a:uLnTx/>
                <a:uFillTx/>
                <a:latin typeface="Arial"/>
                <a:ea typeface="+mn-ea"/>
                <a:cs typeface="+mn-cs"/>
              </a:rPr>
            </a:br>
            <a:r>
              <a:rPr kumimoji="0" lang="en-GB" sz="1400" b="1" i="0" u="none" strike="noStrike" kern="1200" cap="none" spc="0" normalizeH="0" baseline="0" noProof="0" dirty="0">
                <a:ln>
                  <a:noFill/>
                </a:ln>
                <a:solidFill>
                  <a:srgbClr val="3B434E"/>
                </a:solidFill>
                <a:effectLst/>
                <a:uLnTx/>
                <a:uFillTx/>
                <a:latin typeface="Arial"/>
                <a:ea typeface="+mn-ea"/>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B434E"/>
                </a:solidFill>
                <a:effectLst/>
                <a:uLnTx/>
                <a:uFillTx/>
                <a:latin typeface="Arial"/>
                <a:ea typeface="+mn-ea"/>
                <a:cs typeface="+mn-cs"/>
              </a:rPr>
              <a:t>frequently</a:t>
            </a:r>
            <a:endParaRPr kumimoji="0" lang="en-GB" sz="1400" b="1" i="0" u="none" strike="noStrike" kern="1200" cap="none" spc="0" normalizeH="0" baseline="30000" noProof="0" dirty="0">
              <a:ln>
                <a:noFill/>
              </a:ln>
              <a:solidFill>
                <a:srgbClr val="3B434E"/>
              </a:solidFill>
              <a:effectLst/>
              <a:uLnTx/>
              <a:uFillTx/>
              <a:latin typeface="Arial"/>
              <a:ea typeface="+mn-ea"/>
              <a:cs typeface="+mn-cs"/>
            </a:endParaRPr>
          </a:p>
        </p:txBody>
      </p:sp>
      <p:sp>
        <p:nvSpPr>
          <p:cNvPr id="664" name="TextBox 663"/>
          <p:cNvSpPr txBox="1"/>
          <p:nvPr/>
        </p:nvSpPr>
        <p:spPr>
          <a:xfrm>
            <a:off x="7774315" y="5366621"/>
            <a:ext cx="11410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B434E"/>
                </a:solidFill>
                <a:effectLst/>
                <a:uLnTx/>
                <a:uFillTx/>
                <a:latin typeface="Arial"/>
                <a:ea typeface="+mn-ea"/>
                <a:cs typeface="+mn-cs"/>
              </a:rPr>
              <a:t>Switch treatment</a:t>
            </a:r>
            <a:endParaRPr kumimoji="0" lang="en-GB" sz="1400" b="1" i="0" u="none" strike="noStrike" kern="1200" cap="none" spc="0" normalizeH="0" baseline="30000" noProof="0" dirty="0">
              <a:ln>
                <a:noFill/>
              </a:ln>
              <a:solidFill>
                <a:srgbClr val="3B434E"/>
              </a:solidFill>
              <a:effectLst/>
              <a:uLnTx/>
              <a:uFillTx/>
              <a:latin typeface="Arial"/>
              <a:ea typeface="+mn-ea"/>
              <a:cs typeface="+mn-cs"/>
            </a:endParaRPr>
          </a:p>
        </p:txBody>
      </p:sp>
      <p:sp>
        <p:nvSpPr>
          <p:cNvPr id="666" name="TextBox 665"/>
          <p:cNvSpPr txBox="1"/>
          <p:nvPr/>
        </p:nvSpPr>
        <p:spPr>
          <a:xfrm>
            <a:off x="7800702" y="2365973"/>
            <a:ext cx="104041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B434E"/>
                </a:solidFill>
                <a:effectLst/>
                <a:uLnTx/>
                <a:uFillTx/>
                <a:latin typeface="Arial"/>
                <a:ea typeface="+mn-ea"/>
                <a:cs typeface="+mn-cs"/>
              </a:rPr>
              <a:t>Continue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B434E"/>
                </a:solidFill>
                <a:effectLst/>
                <a:uLnTx/>
                <a:uFillTx/>
                <a:latin typeface="Arial"/>
                <a:ea typeface="+mn-ea"/>
                <a:cs typeface="+mn-cs"/>
              </a:rPr>
              <a:t>same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B434E"/>
                </a:solidFill>
                <a:effectLst/>
                <a:uLnTx/>
                <a:uFillTx/>
                <a:latin typeface="Arial"/>
                <a:ea typeface="+mn-ea"/>
                <a:cs typeface="+mn-cs"/>
              </a:rPr>
              <a:t>treatment</a:t>
            </a:r>
            <a:endParaRPr kumimoji="0" lang="en-GB" sz="1400" b="1" i="0" u="none" strike="noStrike" kern="1200" cap="none" spc="0" normalizeH="0" baseline="30000" noProof="0" dirty="0">
              <a:ln>
                <a:noFill/>
              </a:ln>
              <a:solidFill>
                <a:srgbClr val="3B434E"/>
              </a:solidFill>
              <a:effectLst/>
              <a:uLnTx/>
              <a:uFillTx/>
              <a:latin typeface="Arial"/>
              <a:ea typeface="+mn-ea"/>
              <a:cs typeface="+mn-cs"/>
            </a:endParaRPr>
          </a:p>
        </p:txBody>
      </p:sp>
    </p:spTree>
    <p:extLst>
      <p:ext uri="{BB962C8B-B14F-4D97-AF65-F5344CB8AC3E}">
        <p14:creationId xmlns:p14="http://schemas.microsoft.com/office/powerpoint/2010/main" val="393702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4044" y="3044467"/>
            <a:ext cx="8075126" cy="3197200"/>
            <a:chOff x="344044" y="3245803"/>
            <a:chExt cx="8075126" cy="3197200"/>
          </a:xfrm>
        </p:grpSpPr>
        <p:graphicFrame>
          <p:nvGraphicFramePr>
            <p:cNvPr id="67" name="Chart 66"/>
            <p:cNvGraphicFramePr/>
            <p:nvPr>
              <p:extLst/>
            </p:nvPr>
          </p:nvGraphicFramePr>
          <p:xfrm>
            <a:off x="344044" y="3245803"/>
            <a:ext cx="7183484" cy="3015486"/>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p:cNvSpPr txBox="1"/>
            <p:nvPr/>
          </p:nvSpPr>
          <p:spPr>
            <a:xfrm>
              <a:off x="5402471" y="5781283"/>
              <a:ext cx="3016699" cy="661720"/>
            </a:xfrm>
            <a:prstGeom prst="rect">
              <a:avLst/>
            </a:prstGeom>
            <a:solidFill>
              <a:schemeClr val="bg1"/>
            </a:solidFill>
            <a:ln w="19050">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grpSp>
      <p:sp>
        <p:nvSpPr>
          <p:cNvPr id="15" name="Content Placeholder 6"/>
          <p:cNvSpPr txBox="1">
            <a:spLocks/>
          </p:cNvSpPr>
          <p:nvPr/>
        </p:nvSpPr>
        <p:spPr>
          <a:xfrm>
            <a:off x="237780" y="1148268"/>
            <a:ext cx="6652877" cy="2098953"/>
          </a:xfrm>
          <a:prstGeom prst="rect">
            <a:avLst/>
          </a:prstGeom>
        </p:spPr>
        <p:txBody>
          <a:bodyPr>
            <a:noAutofit/>
          </a:bodyPr>
          <a:lstStyle>
            <a:lvl1pPr marL="285750" indent="-285750" algn="l" defTabSz="914400" rtl="0" eaLnBrk="1" latinLnBrk="0" hangingPunct="1">
              <a:lnSpc>
                <a:spcPct val="90000"/>
              </a:lnSpc>
              <a:spcBef>
                <a:spcPts val="1000"/>
              </a:spcBef>
              <a:buClr>
                <a:schemeClr val="accent2"/>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628650" indent="-228600" algn="l" defTabSz="914400" rtl="0" eaLnBrk="1" latinLnBrk="0" hangingPunct="1">
              <a:lnSpc>
                <a:spcPct val="90000"/>
              </a:lnSpc>
              <a:spcBef>
                <a:spcPts val="500"/>
              </a:spcBef>
              <a:buClr>
                <a:schemeClr val="accent2"/>
              </a:buClr>
              <a:buFont typeface="Calibri Light" panose="020F03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028700" indent="-228600" algn="l" defTabSz="914400" rtl="0" eaLnBrk="1" latinLnBrk="0" hangingPunct="1">
              <a:lnSpc>
                <a:spcPct val="90000"/>
              </a:lnSpc>
              <a:spcBef>
                <a:spcPts val="500"/>
              </a:spcBef>
              <a:buClr>
                <a:schemeClr val="accent2"/>
              </a:buClr>
              <a:buFont typeface="Wingdings" panose="05000000000000000000"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1428750" indent="-228600" algn="l" defTabSz="914400" rtl="0" eaLnBrk="1" latinLnBrk="0" hangingPunct="1">
              <a:lnSpc>
                <a:spcPct val="90000"/>
              </a:lnSpc>
              <a:spcBef>
                <a:spcPts val="500"/>
              </a:spcBef>
              <a:buClr>
                <a:schemeClr val="accent2"/>
              </a:buClr>
              <a:buFont typeface="Calibri Light" panose="020F030202020403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771650" indent="-174625"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099CC"/>
              </a:buClr>
              <a:buSzTx/>
              <a:buFont typeface="Wingdings 2" panose="05020102010507070707" pitchFamily="18" charset="2"/>
              <a:buNone/>
              <a:tabLst/>
              <a:defRPr/>
            </a:pPr>
            <a:r>
              <a:rPr kumimoji="0" lang="en-US" sz="2000" b="1" i="0" u="none" strike="noStrike" kern="1200" cap="none" spc="0" normalizeH="0" baseline="0" noProof="0" dirty="0">
                <a:ln>
                  <a:noFill/>
                </a:ln>
                <a:solidFill>
                  <a:srgbClr val="37125A"/>
                </a:solidFill>
                <a:effectLst/>
                <a:uLnTx/>
                <a:uFillTx/>
                <a:latin typeface="Arial" panose="020B0604020202020204" pitchFamily="34" charset="0"/>
                <a:ea typeface="+mn-ea"/>
                <a:cs typeface="Arial" panose="020B0604020202020204" pitchFamily="34" charset="0"/>
              </a:rPr>
              <a:t>After 18 months of imatinib therapy, molecular response has plateaued without achievement of MMR</a:t>
            </a:r>
          </a:p>
          <a:p>
            <a:pPr marL="227013" marR="0" lvl="0" indent="-227013" algn="l" defTabSz="914400" rtl="0" eaLnBrk="1" fontAlgn="auto" latinLnBrk="0" hangingPunct="1">
              <a:lnSpc>
                <a:spcPct val="100000"/>
              </a:lnSpc>
              <a:spcBef>
                <a:spcPts val="0"/>
              </a:spcBef>
              <a:spcAft>
                <a:spcPts val="600"/>
              </a:spcAft>
              <a:buClr>
                <a:srgbClr val="DC7B23"/>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ELN optimal responses achieved at 3 and 6 months</a:t>
            </a:r>
          </a:p>
          <a:p>
            <a:pPr marL="227013" marR="0" lvl="0" indent="-227013" algn="l" defTabSz="914400" rtl="0" eaLnBrk="1" fontAlgn="auto" latinLnBrk="0" hangingPunct="1">
              <a:lnSpc>
                <a:spcPct val="100000"/>
              </a:lnSpc>
              <a:spcBef>
                <a:spcPts val="0"/>
              </a:spcBef>
              <a:spcAft>
                <a:spcPts val="600"/>
              </a:spcAft>
              <a:buClr>
                <a:srgbClr val="DC7B23"/>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BCR-ABL transcript levels remain in the ELN-defined “warning” zone</a:t>
            </a:r>
          </a:p>
          <a:p>
            <a:pPr marL="346075" marR="0" lvl="1" indent="0" algn="l" defTabSz="914400" rtl="0" eaLnBrk="1" fontAlgn="auto" latinLnBrk="0" hangingPunct="1">
              <a:lnSpc>
                <a:spcPct val="100000"/>
              </a:lnSpc>
              <a:spcBef>
                <a:spcPts val="0"/>
              </a:spcBef>
              <a:spcAft>
                <a:spcPts val="600"/>
              </a:spcAft>
              <a:buClr>
                <a:srgbClr val="0099CC"/>
              </a:buClr>
              <a:buSzTx/>
              <a:buFont typeface="Calibri Light" panose="020F0302020204030204" pitchFamily="34" charset="0"/>
              <a:buNone/>
              <a:tabLst/>
              <a:defRPr/>
            </a:pPr>
            <a:endParaRPr kumimoji="0" lang="en-US" sz="2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0099CC"/>
              </a:buClr>
              <a:buSzTx/>
              <a:buFont typeface="Wingdings 2" panose="05020102010507070707" pitchFamily="18" charset="2"/>
              <a:buNone/>
              <a:tabLst/>
              <a:defRPr/>
            </a:pPr>
            <a:endParaRPr kumimoji="0" lang="en-US" sz="2000"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99CC"/>
              </a:buClr>
              <a:buSzTx/>
              <a:buFont typeface="Wingdings 2" panose="05020102010507070707" pitchFamily="18" charset="2"/>
              <a:buChar char=""/>
              <a:tabLst/>
              <a:defRPr/>
            </a:pPr>
            <a:endParaRPr kumimoji="0" lang="en-US" sz="2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auto" latinLnBrk="0" hangingPunct="1">
              <a:lnSpc>
                <a:spcPct val="100000"/>
              </a:lnSpc>
              <a:spcBef>
                <a:spcPts val="0"/>
              </a:spcBef>
              <a:spcAft>
                <a:spcPts val="600"/>
              </a:spcAft>
              <a:buClr>
                <a:srgbClr val="0099CC"/>
              </a:buClr>
              <a:buSzTx/>
              <a:buFont typeface="Calibri Light" panose="020F0302020204030204" pitchFamily="34" charset="0"/>
              <a:buNone/>
              <a:tabLst/>
              <a:defRPr/>
            </a:pPr>
            <a:endParaRPr kumimoji="0" lang="en-US" sz="1800" b="1" i="1"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66" name="Rectangle 65"/>
          <p:cNvSpPr/>
          <p:nvPr/>
        </p:nvSpPr>
        <p:spPr>
          <a:xfrm>
            <a:off x="3095653" y="4779199"/>
            <a:ext cx="2306818" cy="567614"/>
          </a:xfrm>
          <a:prstGeom prst="rect">
            <a:avLst/>
          </a:prstGeom>
          <a:solidFill>
            <a:schemeClr val="accent6">
              <a:alpha val="4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cxnSp>
        <p:nvCxnSpPr>
          <p:cNvPr id="74" name="Straight Connector 73"/>
          <p:cNvCxnSpPr/>
          <p:nvPr/>
        </p:nvCxnSpPr>
        <p:spPr>
          <a:xfrm>
            <a:off x="957778" y="4040309"/>
            <a:ext cx="4376222"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965208" y="4748524"/>
            <a:ext cx="4368792" cy="23193"/>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956086" y="5309310"/>
            <a:ext cx="4377914" cy="3888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99463" y="3123943"/>
            <a:ext cx="528221"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100</a:t>
            </a:r>
          </a:p>
        </p:txBody>
      </p:sp>
      <p:sp>
        <p:nvSpPr>
          <p:cNvPr id="79" name="TextBox 78"/>
          <p:cNvSpPr txBox="1"/>
          <p:nvPr/>
        </p:nvSpPr>
        <p:spPr>
          <a:xfrm>
            <a:off x="731084" y="4635802"/>
            <a:ext cx="671530"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1</a:t>
            </a:r>
          </a:p>
        </p:txBody>
      </p:sp>
      <p:sp>
        <p:nvSpPr>
          <p:cNvPr id="80" name="TextBox 79"/>
          <p:cNvSpPr txBox="1"/>
          <p:nvPr/>
        </p:nvSpPr>
        <p:spPr>
          <a:xfrm>
            <a:off x="659962" y="3921279"/>
            <a:ext cx="671530"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10</a:t>
            </a:r>
          </a:p>
        </p:txBody>
      </p:sp>
      <p:sp>
        <p:nvSpPr>
          <p:cNvPr id="81" name="TextBox 80"/>
          <p:cNvSpPr txBox="1"/>
          <p:nvPr/>
        </p:nvSpPr>
        <p:spPr>
          <a:xfrm>
            <a:off x="599462" y="5197003"/>
            <a:ext cx="671530"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0.1</a:t>
            </a:r>
          </a:p>
        </p:txBody>
      </p:sp>
      <p:cxnSp>
        <p:nvCxnSpPr>
          <p:cNvPr id="82" name="Straight Connector 81"/>
          <p:cNvCxnSpPr>
            <a:stCxn id="90" idx="5"/>
          </p:cNvCxnSpPr>
          <p:nvPr/>
        </p:nvCxnSpPr>
        <p:spPr>
          <a:xfrm>
            <a:off x="1223800" y="3330714"/>
            <a:ext cx="353840" cy="70959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97" idx="3"/>
            <a:endCxn id="89" idx="1"/>
          </p:cNvCxnSpPr>
          <p:nvPr/>
        </p:nvCxnSpPr>
        <p:spPr>
          <a:xfrm>
            <a:off x="1666191" y="4153797"/>
            <a:ext cx="372927" cy="51128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87" idx="2"/>
          </p:cNvCxnSpPr>
          <p:nvPr/>
        </p:nvCxnSpPr>
        <p:spPr>
          <a:xfrm>
            <a:off x="2194132" y="4786713"/>
            <a:ext cx="930068" cy="5586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rot="16200000">
            <a:off x="-352951" y="4312672"/>
            <a:ext cx="1800502"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a:ea typeface="+mn-ea"/>
                <a:cs typeface="+mn-cs"/>
              </a:rPr>
              <a:t>BCR-ABL ratio (IS), %</a:t>
            </a:r>
          </a:p>
        </p:txBody>
      </p:sp>
      <p:sp>
        <p:nvSpPr>
          <p:cNvPr id="86" name="Rectangle 85"/>
          <p:cNvSpPr/>
          <p:nvPr/>
        </p:nvSpPr>
        <p:spPr>
          <a:xfrm>
            <a:off x="5932656" y="4446864"/>
            <a:ext cx="20746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9CC"/>
                </a:solidFill>
                <a:effectLst/>
                <a:uLnTx/>
                <a:uFillTx/>
                <a:latin typeface="Arial" panose="020B0604020202020204"/>
                <a:ea typeface="+mn-ea"/>
                <a:cs typeface="+mn-cs"/>
              </a:rPr>
              <a:t>ELN optimal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9CC"/>
                </a:solidFill>
                <a:effectLst/>
                <a:uLnTx/>
                <a:uFillTx/>
                <a:latin typeface="Arial" panose="020B0604020202020204"/>
                <a:ea typeface="+mn-ea"/>
                <a:cs typeface="+mn-cs"/>
              </a:rPr>
              <a:t>(frontline treatment) </a:t>
            </a:r>
            <a:endParaRPr kumimoji="0" lang="en-US" sz="1400" b="0" i="0" u="none" strike="noStrike" kern="0" cap="none" spc="0" normalizeH="0" baseline="0" noProof="0" dirty="0">
              <a:ln>
                <a:noFill/>
              </a:ln>
              <a:solidFill>
                <a:srgbClr val="0099CC"/>
              </a:solidFill>
              <a:effectLst/>
              <a:uLnTx/>
              <a:uFillTx/>
              <a:latin typeface="Arial" panose="020B0604020202020204"/>
              <a:ea typeface="+mn-ea"/>
              <a:cs typeface="+mn-cs"/>
            </a:endParaRPr>
          </a:p>
        </p:txBody>
      </p:sp>
      <p:sp>
        <p:nvSpPr>
          <p:cNvPr id="87" name="Oval 86"/>
          <p:cNvSpPr/>
          <p:nvPr/>
        </p:nvSpPr>
        <p:spPr>
          <a:xfrm>
            <a:off x="3124200" y="5245402"/>
            <a:ext cx="199966" cy="199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89" name="Oval 88"/>
          <p:cNvSpPr/>
          <p:nvPr/>
        </p:nvSpPr>
        <p:spPr>
          <a:xfrm>
            <a:off x="2009834" y="4635802"/>
            <a:ext cx="199966" cy="199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0" name="Oval 89"/>
          <p:cNvSpPr/>
          <p:nvPr/>
        </p:nvSpPr>
        <p:spPr>
          <a:xfrm>
            <a:off x="1053118" y="3160032"/>
            <a:ext cx="199966" cy="199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1" name="Oval 90"/>
          <p:cNvSpPr/>
          <p:nvPr/>
        </p:nvSpPr>
        <p:spPr>
          <a:xfrm>
            <a:off x="1525671" y="3969871"/>
            <a:ext cx="199966" cy="199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2" name="TextBox 91"/>
          <p:cNvSpPr txBox="1"/>
          <p:nvPr/>
        </p:nvSpPr>
        <p:spPr>
          <a:xfrm>
            <a:off x="565913" y="6030403"/>
            <a:ext cx="1254796"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Diagnosis </a:t>
            </a:r>
          </a:p>
        </p:txBody>
      </p:sp>
      <p:sp>
        <p:nvSpPr>
          <p:cNvPr id="93" name="TextBox 92"/>
          <p:cNvSpPr txBox="1"/>
          <p:nvPr/>
        </p:nvSpPr>
        <p:spPr>
          <a:xfrm>
            <a:off x="2080158" y="6024091"/>
            <a:ext cx="337324"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6</a:t>
            </a:r>
          </a:p>
        </p:txBody>
      </p:sp>
      <p:sp>
        <p:nvSpPr>
          <p:cNvPr id="94" name="TextBox 93"/>
          <p:cNvSpPr txBox="1"/>
          <p:nvPr/>
        </p:nvSpPr>
        <p:spPr>
          <a:xfrm>
            <a:off x="3014325" y="6030856"/>
            <a:ext cx="443239"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12</a:t>
            </a:r>
          </a:p>
        </p:txBody>
      </p:sp>
      <p:sp>
        <p:nvSpPr>
          <p:cNvPr id="95" name="Oval 94"/>
          <p:cNvSpPr/>
          <p:nvPr/>
        </p:nvSpPr>
        <p:spPr>
          <a:xfrm>
            <a:off x="1141098" y="3073301"/>
            <a:ext cx="287079" cy="287079"/>
          </a:xfrm>
          <a:prstGeom prst="ellipse">
            <a:avLst/>
          </a:prstGeom>
          <a:solidFill>
            <a:schemeClr val="accent6"/>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7" name="Oval 96"/>
          <p:cNvSpPr/>
          <p:nvPr/>
        </p:nvSpPr>
        <p:spPr>
          <a:xfrm>
            <a:off x="1624149" y="3908760"/>
            <a:ext cx="287079" cy="287079"/>
          </a:xfrm>
          <a:prstGeom prst="ellipse">
            <a:avLst/>
          </a:prstGeom>
          <a:solidFill>
            <a:schemeClr val="accent6"/>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8" name="Oval 97"/>
          <p:cNvSpPr/>
          <p:nvPr/>
        </p:nvSpPr>
        <p:spPr>
          <a:xfrm>
            <a:off x="2125661" y="4549875"/>
            <a:ext cx="287079" cy="287079"/>
          </a:xfrm>
          <a:prstGeom prst="ellipse">
            <a:avLst/>
          </a:prstGeom>
          <a:solidFill>
            <a:schemeClr val="accent6"/>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cxnSp>
        <p:nvCxnSpPr>
          <p:cNvPr id="99" name="Straight Connector 98"/>
          <p:cNvCxnSpPr>
            <a:endCxn id="97" idx="1"/>
          </p:cNvCxnSpPr>
          <p:nvPr/>
        </p:nvCxnSpPr>
        <p:spPr>
          <a:xfrm>
            <a:off x="1385552" y="3316438"/>
            <a:ext cx="280639" cy="634364"/>
          </a:xfrm>
          <a:prstGeom prst="line">
            <a:avLst/>
          </a:prstGeom>
          <a:ln w="254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8" idx="1"/>
          </p:cNvCxnSpPr>
          <p:nvPr/>
        </p:nvCxnSpPr>
        <p:spPr>
          <a:xfrm>
            <a:off x="1777654" y="4031607"/>
            <a:ext cx="390049" cy="560310"/>
          </a:xfrm>
          <a:prstGeom prst="line">
            <a:avLst/>
          </a:prstGeom>
          <a:ln w="254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618484" y="3869631"/>
            <a:ext cx="287079" cy="287079"/>
          </a:xfrm>
          <a:prstGeom prst="ellipse">
            <a:avLst/>
          </a:prstGeom>
          <a:solidFill>
            <a:schemeClr val="accent6"/>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2" name="Rectangle 101"/>
          <p:cNvSpPr/>
          <p:nvPr/>
        </p:nvSpPr>
        <p:spPr>
          <a:xfrm>
            <a:off x="5932656" y="3847444"/>
            <a:ext cx="21755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DC7B23"/>
                </a:solidFill>
                <a:effectLst/>
                <a:uLnTx/>
                <a:uFillTx/>
                <a:latin typeface="Arial" panose="020B0604020202020204"/>
                <a:ea typeface="+mn-ea"/>
                <a:cs typeface="+mn-cs"/>
              </a:rPr>
              <a:t>Patient RQ-PCR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DC7B23"/>
                </a:solidFill>
                <a:effectLst/>
                <a:uLnTx/>
                <a:uFillTx/>
                <a:latin typeface="Arial" panose="020B0604020202020204"/>
                <a:ea typeface="+mn-ea"/>
                <a:cs typeface="+mn-cs"/>
              </a:rPr>
              <a:t>(frontline imatinib)</a:t>
            </a:r>
            <a:endParaRPr kumimoji="0" lang="en-US" sz="1400" b="0" i="0" u="none" strike="noStrike" kern="0" cap="none" spc="0" normalizeH="0" baseline="0" noProof="0" dirty="0">
              <a:ln>
                <a:noFill/>
              </a:ln>
              <a:solidFill>
                <a:srgbClr val="DC7B23"/>
              </a:solidFill>
              <a:effectLst/>
              <a:uLnTx/>
              <a:uFillTx/>
              <a:latin typeface="Arial" panose="020B0604020202020204"/>
              <a:ea typeface="+mn-ea"/>
              <a:cs typeface="+mn-cs"/>
            </a:endParaRPr>
          </a:p>
        </p:txBody>
      </p:sp>
      <p:sp>
        <p:nvSpPr>
          <p:cNvPr id="103" name="TextBox 102"/>
          <p:cNvSpPr txBox="1"/>
          <p:nvPr/>
        </p:nvSpPr>
        <p:spPr>
          <a:xfrm>
            <a:off x="1283629" y="2922864"/>
            <a:ext cx="663486" cy="2616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Arial" panose="020B0604020202020204"/>
                <a:ea typeface="+mn-ea"/>
                <a:cs typeface="+mn-cs"/>
              </a:rPr>
              <a:t>100%</a:t>
            </a:r>
            <a:endParaRPr kumimoji="0" lang="en-US" sz="1100" b="1" i="0" u="none" strike="noStrike" kern="0" cap="none" spc="0" normalizeH="0" baseline="30000" noProof="0" dirty="0">
              <a:ln>
                <a:noFill/>
              </a:ln>
              <a:solidFill>
                <a:sysClr val="windowText" lastClr="000000"/>
              </a:solidFill>
              <a:effectLst/>
              <a:uLnTx/>
              <a:uFillTx/>
              <a:latin typeface="Arial" panose="020B0604020202020204"/>
              <a:ea typeface="+mn-ea"/>
              <a:cs typeface="+mn-cs"/>
            </a:endParaRPr>
          </a:p>
        </p:txBody>
      </p:sp>
      <p:sp>
        <p:nvSpPr>
          <p:cNvPr id="104" name="Oval 103"/>
          <p:cNvSpPr/>
          <p:nvPr/>
        </p:nvSpPr>
        <p:spPr>
          <a:xfrm>
            <a:off x="5655032" y="4472127"/>
            <a:ext cx="199966" cy="199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6" name="Right Arrow 105"/>
          <p:cNvSpPr/>
          <p:nvPr/>
        </p:nvSpPr>
        <p:spPr>
          <a:xfrm>
            <a:off x="2388972" y="3692146"/>
            <a:ext cx="558259" cy="1837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08" name="TextBox 107"/>
          <p:cNvSpPr txBox="1"/>
          <p:nvPr/>
        </p:nvSpPr>
        <p:spPr>
          <a:xfrm>
            <a:off x="2058057" y="3451939"/>
            <a:ext cx="2132943"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Arial" panose="020B0604020202020204"/>
                <a:ea typeface="+mn-ea"/>
                <a:cs typeface="+mn-cs"/>
              </a:rPr>
              <a:t>Continued monitoring</a:t>
            </a:r>
            <a:endParaRPr kumimoji="0" lang="en-US" sz="1100" b="1" i="0" u="none" strike="noStrike" kern="0" cap="none" spc="0" normalizeH="0" baseline="30000" noProof="0" dirty="0">
              <a:ln>
                <a:noFill/>
              </a:ln>
              <a:solidFill>
                <a:sysClr val="windowText" lastClr="000000"/>
              </a:solidFill>
              <a:effectLst/>
              <a:uLnTx/>
              <a:uFillTx/>
              <a:latin typeface="Arial" panose="020B0604020202020204"/>
              <a:ea typeface="+mn-ea"/>
              <a:cs typeface="+mn-cs"/>
            </a:endParaRPr>
          </a:p>
        </p:txBody>
      </p:sp>
      <p:sp>
        <p:nvSpPr>
          <p:cNvPr id="109" name="Oval 108"/>
          <p:cNvSpPr/>
          <p:nvPr/>
        </p:nvSpPr>
        <p:spPr>
          <a:xfrm>
            <a:off x="3095653" y="4868872"/>
            <a:ext cx="287079" cy="287079"/>
          </a:xfrm>
          <a:prstGeom prst="ellipse">
            <a:avLst/>
          </a:prstGeom>
          <a:solidFill>
            <a:schemeClr val="accent6"/>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cxnSp>
        <p:nvCxnSpPr>
          <p:cNvPr id="110" name="Straight Connector 109"/>
          <p:cNvCxnSpPr>
            <a:stCxn id="98" idx="5"/>
          </p:cNvCxnSpPr>
          <p:nvPr/>
        </p:nvCxnSpPr>
        <p:spPr>
          <a:xfrm>
            <a:off x="2370698" y="4794912"/>
            <a:ext cx="851136" cy="241240"/>
          </a:xfrm>
          <a:prstGeom prst="line">
            <a:avLst/>
          </a:prstGeom>
          <a:ln w="254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19" idx="2"/>
          </p:cNvCxnSpPr>
          <p:nvPr/>
        </p:nvCxnSpPr>
        <p:spPr>
          <a:xfrm>
            <a:off x="3406027" y="5030370"/>
            <a:ext cx="595869" cy="2328"/>
          </a:xfrm>
          <a:prstGeom prst="line">
            <a:avLst/>
          </a:prstGeom>
          <a:ln w="254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4001896" y="4889158"/>
            <a:ext cx="287079" cy="287079"/>
          </a:xfrm>
          <a:prstGeom prst="ellipse">
            <a:avLst/>
          </a:prstGeom>
          <a:solidFill>
            <a:schemeClr val="accent6"/>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25" name="TextBox 124"/>
          <p:cNvSpPr txBox="1"/>
          <p:nvPr/>
        </p:nvSpPr>
        <p:spPr>
          <a:xfrm>
            <a:off x="2324733" y="2956425"/>
            <a:ext cx="3237867"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a:ea typeface="+mn-ea"/>
                <a:cs typeface="+mn-cs"/>
              </a:rPr>
              <a:t>Patient response to TKI therapy </a:t>
            </a:r>
            <a:endParaRPr kumimoji="0" lang="en-US" sz="1400" b="1" i="0" u="none" strike="noStrike" kern="0" cap="none" spc="0" normalizeH="0" baseline="30000" noProof="0" dirty="0">
              <a:ln>
                <a:noFill/>
              </a:ln>
              <a:solidFill>
                <a:sysClr val="windowText" lastClr="000000"/>
              </a:solidFill>
              <a:effectLst/>
              <a:uLnTx/>
              <a:uFillTx/>
              <a:latin typeface="Arial" panose="020B0604020202020204"/>
              <a:ea typeface="+mn-ea"/>
              <a:cs typeface="+mn-cs"/>
            </a:endParaRPr>
          </a:p>
        </p:txBody>
      </p:sp>
      <p:sp>
        <p:nvSpPr>
          <p:cNvPr id="133" name="TextBox 27"/>
          <p:cNvSpPr txBox="1"/>
          <p:nvPr/>
        </p:nvSpPr>
        <p:spPr>
          <a:xfrm>
            <a:off x="76200" y="5792025"/>
            <a:ext cx="1378056"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Undetectable</a:t>
            </a:r>
            <a:r>
              <a:rPr kumimoji="0" lang="en-US" sz="1200" b="0" i="0" u="none" strike="noStrike" kern="0" cap="none" spc="0" normalizeH="0" baseline="30000" noProof="0" dirty="0">
                <a:ln>
                  <a:noFill/>
                </a:ln>
                <a:solidFill>
                  <a:sysClr val="windowText" lastClr="000000"/>
                </a:solidFill>
                <a:effectLst/>
                <a:uLnTx/>
                <a:uFillTx/>
                <a:latin typeface="Arial" panose="020B0604020202020204"/>
                <a:ea typeface="+mn-ea"/>
                <a:cs typeface="+mn-cs"/>
              </a:rPr>
              <a:t>a</a:t>
            </a:r>
          </a:p>
        </p:txBody>
      </p:sp>
      <p:sp>
        <p:nvSpPr>
          <p:cNvPr id="137" name="Oval 136"/>
          <p:cNvSpPr/>
          <p:nvPr/>
        </p:nvSpPr>
        <p:spPr>
          <a:xfrm>
            <a:off x="2605172" y="4756884"/>
            <a:ext cx="287079" cy="287079"/>
          </a:xfrm>
          <a:prstGeom prst="ellipse">
            <a:avLst/>
          </a:prstGeom>
          <a:solidFill>
            <a:schemeClr val="accent6"/>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38" name="TextBox 137"/>
          <p:cNvSpPr txBox="1"/>
          <p:nvPr/>
        </p:nvSpPr>
        <p:spPr>
          <a:xfrm>
            <a:off x="3996218" y="6032432"/>
            <a:ext cx="415051" cy="276999"/>
          </a:xfrm>
          <a:prstGeom prst="rect">
            <a:avLst/>
          </a:prstGeom>
          <a:noFill/>
          <a:ln>
            <a:noFill/>
          </a:ln>
        </p:spPr>
        <p:txBody>
          <a:bodyPr wrap="square" rtlCol="0">
            <a:spAutoFit/>
          </a:bodyPr>
          <a:lstStyle>
            <a:defPPr>
              <a:defRPr lang="en-US"/>
            </a:defPPr>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mn-cs"/>
              </a:rPr>
              <a:t>18</a:t>
            </a:r>
          </a:p>
        </p:txBody>
      </p:sp>
      <p:sp>
        <p:nvSpPr>
          <p:cNvPr id="54" name="TextBox 53"/>
          <p:cNvSpPr txBox="1"/>
          <p:nvPr/>
        </p:nvSpPr>
        <p:spPr>
          <a:xfrm>
            <a:off x="5999244" y="5211592"/>
            <a:ext cx="2620590" cy="923330"/>
          </a:xfrm>
          <a:prstGeom prst="rect">
            <a:avLst/>
          </a:prstGeom>
          <a:solidFill>
            <a:schemeClr val="bg1"/>
          </a:solidFill>
          <a:ln w="19050">
            <a:solidFill>
              <a:schemeClr val="accent2"/>
            </a:solidFill>
          </a:ln>
          <a:effectLst>
            <a:outerShdw blurRad="76200" dist="50800" dir="5400000" algn="t" rotWithShape="0">
              <a:prstClr val="black">
                <a:alpha val="3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125A"/>
                </a:solidFill>
                <a:effectLst/>
                <a:uLnTx/>
                <a:uFillTx/>
                <a:latin typeface="Arial" panose="020B0604020202020204"/>
                <a:ea typeface="+mn-ea"/>
                <a:cs typeface="+mn-cs"/>
              </a:rPr>
              <a:t>What next steps should be considered for this patient?</a:t>
            </a:r>
          </a:p>
        </p:txBody>
      </p:sp>
      <p:sp>
        <p:nvSpPr>
          <p:cNvPr id="3" name="Title 2"/>
          <p:cNvSpPr>
            <a:spLocks noGrp="1"/>
          </p:cNvSpPr>
          <p:nvPr>
            <p:ph type="title"/>
          </p:nvPr>
        </p:nvSpPr>
        <p:spPr/>
        <p:txBody>
          <a:bodyPr/>
          <a:lstStyle/>
          <a:p>
            <a:r>
              <a:rPr lang="en-US" dirty="0"/>
              <a:t>Physician Reviews Patient’s BCR-ABL Transcripts</a:t>
            </a:r>
          </a:p>
        </p:txBody>
      </p:sp>
      <p:grpSp>
        <p:nvGrpSpPr>
          <p:cNvPr id="56" name="Group 55"/>
          <p:cNvGrpSpPr/>
          <p:nvPr/>
        </p:nvGrpSpPr>
        <p:grpSpPr>
          <a:xfrm>
            <a:off x="7360920" y="1143000"/>
            <a:ext cx="1599215" cy="2238046"/>
            <a:chOff x="7360920" y="1143000"/>
            <a:chExt cx="1599215" cy="2238046"/>
          </a:xfrm>
        </p:grpSpPr>
        <p:sp>
          <p:nvSpPr>
            <p:cNvPr id="57" name="Rectangle 56"/>
            <p:cNvSpPr/>
            <p:nvPr/>
          </p:nvSpPr>
          <p:spPr>
            <a:xfrm>
              <a:off x="7444977" y="3119436"/>
              <a:ext cx="151515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7125A"/>
                  </a:solidFill>
                  <a:effectLst/>
                  <a:uLnTx/>
                  <a:uFillTx/>
                  <a:latin typeface="Arial"/>
                  <a:ea typeface="+mn-ea"/>
                  <a:cs typeface="+mn-cs"/>
                </a:rPr>
                <a:t>Not an actual patient.</a:t>
              </a:r>
            </a:p>
          </p:txBody>
        </p:sp>
        <p:pic>
          <p:nvPicPr>
            <p:cNvPr id="58" name="Picture 5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60920" y="1143000"/>
              <a:ext cx="1554480" cy="1997861"/>
            </a:xfrm>
            <a:prstGeom prst="rect">
              <a:avLst/>
            </a:prstGeom>
          </p:spPr>
        </p:pic>
      </p:grpSp>
      <p:sp>
        <p:nvSpPr>
          <p:cNvPr id="61" name="Text Placeholder 5"/>
          <p:cNvSpPr txBox="1">
            <a:spLocks/>
          </p:cNvSpPr>
          <p:nvPr/>
        </p:nvSpPr>
        <p:spPr>
          <a:xfrm>
            <a:off x="236989" y="6332989"/>
            <a:ext cx="8686800" cy="441325"/>
          </a:xfrm>
          <a:prstGeom prst="rect">
            <a:avLst/>
          </a:prstGeom>
        </p:spPr>
        <p:txBody>
          <a:bodyPr anchor="b"/>
          <a:lstStyle>
            <a:lvl1pPr marL="228600" indent="-228600" algn="l" defTabSz="914400" rtl="0" eaLnBrk="1" latinLnBrk="0" hangingPunct="1">
              <a:lnSpc>
                <a:spcPct val="95000"/>
              </a:lnSpc>
              <a:spcBef>
                <a:spcPts val="1400"/>
              </a:spcBef>
              <a:buClr>
                <a:schemeClr val="accent3"/>
              </a:buClr>
              <a:buSzPct val="12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600"/>
              </a:spcBef>
              <a:buClr>
                <a:schemeClr val="accent3"/>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4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1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DC7B23"/>
              </a:buClr>
              <a:buSzPct val="125000"/>
              <a:buFont typeface="Arial" panose="020B0604020202020204" pitchFamily="34" charset="0"/>
              <a:buNone/>
              <a:tabLst/>
              <a:defRPr/>
            </a:pPr>
            <a:r>
              <a:rPr kumimoji="0" lang="en-US" altLang="en-US" sz="900" b="0" i="0" u="none" strike="noStrike" kern="1200" cap="none" spc="0" normalizeH="0" baseline="0" noProof="0" dirty="0">
                <a:ln>
                  <a:noFill/>
                </a:ln>
                <a:solidFill>
                  <a:srgbClr val="3F3F3F"/>
                </a:solidFill>
                <a:effectLst/>
                <a:uLnTx/>
                <a:uFillTx/>
                <a:latin typeface="Arial" panose="020B0604020202020204"/>
                <a:ea typeface="+mn-ea"/>
                <a:cs typeface="+mn-cs"/>
              </a:rPr>
              <a:t>TKI, tyrosine kinase inhibitor.</a:t>
            </a:r>
          </a:p>
          <a:p>
            <a:pPr marL="0" marR="0" lvl="0" indent="0" algn="l" defTabSz="914400" rtl="0" eaLnBrk="1" fontAlgn="auto" latinLnBrk="0" hangingPunct="1">
              <a:lnSpc>
                <a:spcPct val="100000"/>
              </a:lnSpc>
              <a:spcBef>
                <a:spcPts val="0"/>
              </a:spcBef>
              <a:spcAft>
                <a:spcPts val="0"/>
              </a:spcAft>
              <a:buClr>
                <a:srgbClr val="DC7B23"/>
              </a:buClr>
              <a:buSzPct val="125000"/>
              <a:buFont typeface="Arial" panose="020B0604020202020204" pitchFamily="34" charset="0"/>
              <a:buNone/>
              <a:tabLst/>
              <a:defRPr/>
            </a:pPr>
            <a:r>
              <a:rPr kumimoji="0" lang="en-US" altLang="en-US" sz="900" b="0" i="0" u="none" strike="noStrike" kern="1200" cap="none" spc="0" normalizeH="0" baseline="30000" noProof="0" dirty="0">
                <a:ln>
                  <a:noFill/>
                </a:ln>
                <a:solidFill>
                  <a:srgbClr val="3F3F3F"/>
                </a:solidFill>
                <a:effectLst/>
                <a:uLnTx/>
                <a:uFillTx/>
                <a:latin typeface="Arial" panose="020B0604020202020204"/>
                <a:ea typeface="+mn-ea"/>
                <a:cs typeface="+mn-cs"/>
              </a:rPr>
              <a:t>a</a:t>
            </a:r>
            <a:r>
              <a:rPr kumimoji="0" lang="en-US" sz="900" b="0" i="0" u="none" strike="noStrike" kern="1200" cap="none" spc="0" normalizeH="0" baseline="0" noProof="0" dirty="0">
                <a:ln>
                  <a:noFill/>
                </a:ln>
                <a:solidFill>
                  <a:srgbClr val="3F3F3F"/>
                </a:solidFill>
                <a:effectLst/>
                <a:uLnTx/>
                <a:uFillTx/>
                <a:latin typeface="Arial" panose="020B0604020202020204"/>
                <a:ea typeface="+mn-ea"/>
                <a:cs typeface="+mn-cs"/>
              </a:rPr>
              <a:t>Definition depends on assay sensitivity.</a:t>
            </a:r>
            <a:endParaRPr kumimoji="0" lang="en-US" altLang="en-US" sz="9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DC7B23"/>
              </a:buClr>
              <a:buSzPct val="125000"/>
              <a:buFont typeface="Arial" panose="020B0604020202020204" pitchFamily="34" charset="0"/>
              <a:buNone/>
              <a:tabLst/>
              <a:defRPr/>
            </a:pPr>
            <a:r>
              <a:rPr kumimoji="0" lang="en-US" altLang="en-US" sz="900" b="1" i="0" u="none" strike="noStrike" kern="1200" cap="none" spc="0" normalizeH="0" baseline="0" noProof="0" dirty="0">
                <a:ln>
                  <a:noFill/>
                </a:ln>
                <a:solidFill>
                  <a:srgbClr val="3F3F3F"/>
                </a:solidFill>
                <a:effectLst/>
                <a:uLnTx/>
                <a:uFillTx/>
                <a:latin typeface="Arial" panose="020B0604020202020204"/>
                <a:ea typeface="+mn-ea"/>
                <a:cs typeface="+mn-cs"/>
              </a:rPr>
              <a:t>Reference: </a:t>
            </a:r>
            <a:r>
              <a:rPr kumimoji="0" lang="it-IT" sz="900" b="0" i="0" u="none" strike="noStrike" kern="1200" cap="none" spc="0" normalizeH="0" baseline="0" noProof="0" dirty="0">
                <a:ln>
                  <a:noFill/>
                </a:ln>
                <a:solidFill>
                  <a:srgbClr val="3B434E"/>
                </a:solidFill>
                <a:effectLst/>
                <a:uLnTx/>
                <a:uFillTx/>
                <a:latin typeface="Arial" panose="020B0604020202020204"/>
                <a:ea typeface="+mn-ea"/>
                <a:cs typeface="+mn-cs"/>
              </a:rPr>
              <a:t>Baccarani M et al. </a:t>
            </a:r>
            <a:r>
              <a:rPr kumimoji="0" lang="it-IT" sz="900" b="0" i="1" u="none" strike="noStrike" kern="1200" cap="none" spc="0" normalizeH="0" baseline="0" noProof="0" dirty="0">
                <a:ln>
                  <a:noFill/>
                </a:ln>
                <a:solidFill>
                  <a:srgbClr val="3B434E"/>
                </a:solidFill>
                <a:effectLst/>
                <a:uLnTx/>
                <a:uFillTx/>
                <a:latin typeface="Arial" panose="020B0604020202020204"/>
                <a:ea typeface="+mn-ea"/>
                <a:cs typeface="+mn-cs"/>
              </a:rPr>
              <a:t>Blood. </a:t>
            </a:r>
            <a:r>
              <a:rPr kumimoji="0" lang="it-IT" sz="900" b="0" i="0" u="none" strike="noStrike" kern="1200" cap="none" spc="0" normalizeH="0" baseline="0" noProof="0" dirty="0">
                <a:ln>
                  <a:noFill/>
                </a:ln>
                <a:solidFill>
                  <a:srgbClr val="3B434E"/>
                </a:solidFill>
                <a:effectLst/>
                <a:uLnTx/>
                <a:uFillTx/>
                <a:latin typeface="Arial" panose="020B0604020202020204"/>
                <a:ea typeface="+mn-ea"/>
                <a:cs typeface="+mn-cs"/>
              </a:rPr>
              <a:t>2013;122(6):872-884.</a:t>
            </a:r>
            <a:endParaRPr kumimoji="0" lang="en-US" sz="900" b="0" i="0" u="none" strike="noStrike" kern="1200" cap="none" spc="0" normalizeH="0" baseline="0" noProof="0" dirty="0">
              <a:ln>
                <a:noFill/>
              </a:ln>
              <a:solidFill>
                <a:srgbClr val="3B434E"/>
              </a:solidFill>
              <a:effectLst/>
              <a:uLnTx/>
              <a:uFillTx/>
              <a:latin typeface="Arial" panose="020B0604020202020204"/>
              <a:ea typeface="+mn-ea"/>
              <a:cs typeface="+mn-cs"/>
            </a:endParaRPr>
          </a:p>
        </p:txBody>
      </p:sp>
      <p:sp>
        <p:nvSpPr>
          <p:cNvPr id="136" name="Rectangle 135"/>
          <p:cNvSpPr/>
          <p:nvPr/>
        </p:nvSpPr>
        <p:spPr>
          <a:xfrm>
            <a:off x="4512365" y="4851670"/>
            <a:ext cx="95090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00000"/>
                </a:solidFill>
                <a:effectLst/>
                <a:uLnTx/>
                <a:uFillTx/>
                <a:latin typeface="Arial" panose="020B0604020202020204"/>
                <a:ea typeface="+mn-ea"/>
                <a:cs typeface="+mn-cs"/>
              </a:rPr>
              <a:t> </a:t>
            </a:r>
            <a:r>
              <a:rPr kumimoji="0" lang="en-US" sz="1400" b="1" i="0" u="none" strike="noStrike" kern="0" cap="none" spc="0" normalizeH="0" baseline="0" noProof="0" dirty="0">
                <a:ln>
                  <a:noFill/>
                </a:ln>
                <a:solidFill>
                  <a:sysClr val="windowText" lastClr="000000"/>
                </a:solidFill>
                <a:effectLst/>
                <a:uLnTx/>
                <a:uFillTx/>
                <a:latin typeface="Arial" panose="020B0604020202020204"/>
                <a:ea typeface="+mn-ea"/>
                <a:cs typeface="+mn-cs"/>
              </a:rPr>
              <a:t>Warning</a:t>
            </a:r>
          </a:p>
        </p:txBody>
      </p:sp>
    </p:spTree>
    <p:extLst>
      <p:ext uri="{BB962C8B-B14F-4D97-AF65-F5344CB8AC3E}">
        <p14:creationId xmlns:p14="http://schemas.microsoft.com/office/powerpoint/2010/main" val="151266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asigna_v1">
  <a:themeElements>
    <a:clrScheme name="Custom 4">
      <a:dk1>
        <a:srgbClr val="37125A"/>
      </a:dk1>
      <a:lt1>
        <a:srgbClr val="FFFFFF"/>
      </a:lt1>
      <a:dk2>
        <a:srgbClr val="37125A"/>
      </a:dk2>
      <a:lt2>
        <a:srgbClr val="FFFFFF"/>
      </a:lt2>
      <a:accent1>
        <a:srgbClr val="37125A"/>
      </a:accent1>
      <a:accent2>
        <a:srgbClr val="0099CC"/>
      </a:accent2>
      <a:accent3>
        <a:srgbClr val="DC7B23"/>
      </a:accent3>
      <a:accent4>
        <a:srgbClr val="4F5968"/>
      </a:accent4>
      <a:accent5>
        <a:srgbClr val="9A9A9A"/>
      </a:accent5>
      <a:accent6>
        <a:srgbClr val="DC7B23"/>
      </a:accent6>
      <a:hlink>
        <a:srgbClr val="0099CC"/>
      </a:hlink>
      <a:folHlink>
        <a:srgbClr val="4F5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Tasigna_v1">
  <a:themeElements>
    <a:clrScheme name="Tasigna">
      <a:dk1>
        <a:srgbClr val="3F3F3F"/>
      </a:dk1>
      <a:lt1>
        <a:srgbClr val="FFFFFF"/>
      </a:lt1>
      <a:dk2>
        <a:srgbClr val="37125A"/>
      </a:dk2>
      <a:lt2>
        <a:srgbClr val="D8D8D8"/>
      </a:lt2>
      <a:accent1>
        <a:srgbClr val="37125A"/>
      </a:accent1>
      <a:accent2>
        <a:srgbClr val="0099CC"/>
      </a:accent2>
      <a:accent3>
        <a:srgbClr val="DC7B23"/>
      </a:accent3>
      <a:accent4>
        <a:srgbClr val="4F5968"/>
      </a:accent4>
      <a:accent5>
        <a:srgbClr val="9A9A9A"/>
      </a:accent5>
      <a:accent6>
        <a:srgbClr val="DC7B23"/>
      </a:accent6>
      <a:hlink>
        <a:srgbClr val="0099CC"/>
      </a:hlink>
      <a:folHlink>
        <a:srgbClr val="4F59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rgbClr val="FFFF00"/>
        </a:solidFill>
        <a:ln>
          <a:solidFill>
            <a:srgbClr val="FF0000"/>
          </a:solidFill>
        </a:ln>
      </a:spPr>
      <a:bodyPr wrap="none" rtlCol="0">
        <a:spAutoFit/>
      </a:bodyPr>
      <a:lstStyle>
        <a:defPPr>
          <a:defRPr sz="1400" b="1" dirty="0" smtClean="0">
            <a:solidFill>
              <a:srgbClr val="FF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lestones_v1">
  <a:themeElements>
    <a:clrScheme name="Custom 8">
      <a:dk1>
        <a:srgbClr val="000000"/>
      </a:dk1>
      <a:lt1>
        <a:srgbClr val="FFFFFF"/>
      </a:lt1>
      <a:dk2>
        <a:srgbClr val="000000"/>
      </a:dk2>
      <a:lt2>
        <a:srgbClr val="FFFFFF"/>
      </a:lt2>
      <a:accent1>
        <a:srgbClr val="92092C"/>
      </a:accent1>
      <a:accent2>
        <a:srgbClr val="F99F58"/>
      </a:accent2>
      <a:accent3>
        <a:srgbClr val="9A9A9A"/>
      </a:accent3>
      <a:accent4>
        <a:srgbClr val="4F5968"/>
      </a:accent4>
      <a:accent5>
        <a:srgbClr val="92092C"/>
      </a:accent5>
      <a:accent6>
        <a:srgbClr val="9A9A9A"/>
      </a:accent6>
      <a:hlink>
        <a:srgbClr val="F99F58"/>
      </a:hlink>
      <a:folHlink>
        <a:srgbClr val="4F5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nitoreMilestonesNEW">
  <a:themeElements>
    <a:clrScheme name="Custom 5">
      <a:dk1>
        <a:srgbClr val="000000"/>
      </a:dk1>
      <a:lt1>
        <a:srgbClr val="FFFFFF"/>
      </a:lt1>
      <a:dk2>
        <a:srgbClr val="A20B35"/>
      </a:dk2>
      <a:lt2>
        <a:srgbClr val="BDBEBF"/>
      </a:lt2>
      <a:accent1>
        <a:srgbClr val="A20B35"/>
      </a:accent1>
      <a:accent2>
        <a:srgbClr val="CB6F6F"/>
      </a:accent2>
      <a:accent3>
        <a:srgbClr val="FABEA7"/>
      </a:accent3>
      <a:accent4>
        <a:srgbClr val="58595B"/>
      </a:accent4>
      <a:accent5>
        <a:srgbClr val="3DB5E6"/>
      </a:accent5>
      <a:accent6>
        <a:srgbClr val="FFE513"/>
      </a:accent6>
      <a:hlink>
        <a:srgbClr val="006225"/>
      </a:hlink>
      <a:folHlink>
        <a:srgbClr val="00622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err="1" smtClean="0">
            <a:ln>
              <a:noFill/>
            </a:ln>
            <a:solidFill>
              <a:schemeClr val="bg1"/>
            </a:solidFill>
            <a:effectLst/>
            <a:latin typeface="Arial" charset="0"/>
          </a:defRPr>
        </a:defPPr>
      </a:lstStyle>
    </a:spDef>
    <a:lnDef>
      <a:spPr bwMode="auto">
        <a:solidFill>
          <a:schemeClr val="accent2"/>
        </a:solidFill>
        <a:ln w="12700"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defRPr dirty="0" err="1" smtClean="0"/>
        </a:defPPr>
      </a:lstStyle>
    </a:txDef>
  </a:objectDefaults>
  <a:extraClrSchemeLst>
    <a:extraClrScheme>
      <a:clrScheme name="NOLP templat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LP templat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LP templat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LP templat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LP templa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LP templa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LP templa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LP templates 8">
        <a:dk1>
          <a:srgbClr val="000000"/>
        </a:dk1>
        <a:lt1>
          <a:srgbClr val="DDDDDD"/>
        </a:lt1>
        <a:dk2>
          <a:srgbClr val="FFFFFF"/>
        </a:dk2>
        <a:lt2>
          <a:srgbClr val="808080"/>
        </a:lt2>
        <a:accent1>
          <a:srgbClr val="FFBE00"/>
        </a:accent1>
        <a:accent2>
          <a:srgbClr val="F3592F"/>
        </a:accent2>
        <a:accent3>
          <a:srgbClr val="EBEBEB"/>
        </a:accent3>
        <a:accent4>
          <a:srgbClr val="000000"/>
        </a:accent4>
        <a:accent5>
          <a:srgbClr val="FFDBAA"/>
        </a:accent5>
        <a:accent6>
          <a:srgbClr val="DC502A"/>
        </a:accent6>
        <a:hlink>
          <a:srgbClr val="00638C"/>
        </a:hlink>
        <a:folHlink>
          <a:srgbClr val="58B1D4"/>
        </a:folHlink>
      </a:clrScheme>
      <a:clrMap bg1="lt1" tx1="dk1" bg2="lt2" tx2="dk2" accent1="accent1" accent2="accent2" accent3="accent3" accent4="accent4" accent5="accent5" accent6="accent6" hlink="hlink" folHlink="folHlink"/>
    </a:extraClrScheme>
    <a:extraClrScheme>
      <a:clrScheme name="NOLP templates 9">
        <a:dk1>
          <a:srgbClr val="000000"/>
        </a:dk1>
        <a:lt1>
          <a:srgbClr val="F9E4C9"/>
        </a:lt1>
        <a:dk2>
          <a:srgbClr val="923222"/>
        </a:dk2>
        <a:lt2>
          <a:srgbClr val="533B27"/>
        </a:lt2>
        <a:accent1>
          <a:srgbClr val="E44C16"/>
        </a:accent1>
        <a:accent2>
          <a:srgbClr val="EC8026"/>
        </a:accent2>
        <a:accent3>
          <a:srgbClr val="FBEFE1"/>
        </a:accent3>
        <a:accent4>
          <a:srgbClr val="000000"/>
        </a:accent4>
        <a:accent5>
          <a:srgbClr val="EFB2AB"/>
        </a:accent5>
        <a:accent6>
          <a:srgbClr val="D67321"/>
        </a:accent6>
        <a:hlink>
          <a:srgbClr val="FCAF17"/>
        </a:hlink>
        <a:folHlink>
          <a:srgbClr val="FDD400"/>
        </a:folHlink>
      </a:clrScheme>
      <a:clrMap bg1="lt1" tx1="dk1" bg2="lt2" tx2="dk2" accent1="accent1" accent2="accent2" accent3="accent3" accent4="accent4" accent5="accent5" accent6="accent6" hlink="hlink" folHlink="folHlink"/>
    </a:extraClrScheme>
    <a:extraClrScheme>
      <a:clrScheme name="NOLP templates 10">
        <a:dk1>
          <a:srgbClr val="000000"/>
        </a:dk1>
        <a:lt1>
          <a:srgbClr val="F9E4C9"/>
        </a:lt1>
        <a:dk2>
          <a:srgbClr val="923222"/>
        </a:dk2>
        <a:lt2>
          <a:srgbClr val="634329"/>
        </a:lt2>
        <a:accent1>
          <a:srgbClr val="E44C16"/>
        </a:accent1>
        <a:accent2>
          <a:srgbClr val="EC8026"/>
        </a:accent2>
        <a:accent3>
          <a:srgbClr val="FBEFE1"/>
        </a:accent3>
        <a:accent4>
          <a:srgbClr val="000000"/>
        </a:accent4>
        <a:accent5>
          <a:srgbClr val="EFB2AB"/>
        </a:accent5>
        <a:accent6>
          <a:srgbClr val="D67321"/>
        </a:accent6>
        <a:hlink>
          <a:srgbClr val="FCAF17"/>
        </a:hlink>
        <a:folHlink>
          <a:srgbClr val="FDD400"/>
        </a:folHlink>
      </a:clrScheme>
      <a:clrMap bg1="lt1" tx1="dk1" bg2="lt2" tx2="dk2" accent1="accent1" accent2="accent2" accent3="accent3" accent4="accent4" accent5="accent5" accent6="accent6" hlink="hlink" folHlink="folHlink"/>
    </a:extraClrScheme>
    <a:extraClrScheme>
      <a:clrScheme name="NOLP templates 11">
        <a:dk1>
          <a:srgbClr val="000000"/>
        </a:dk1>
        <a:lt1>
          <a:srgbClr val="F5EBD7"/>
        </a:lt1>
        <a:dk2>
          <a:srgbClr val="923222"/>
        </a:dk2>
        <a:lt2>
          <a:srgbClr val="634329"/>
        </a:lt2>
        <a:accent1>
          <a:srgbClr val="E44C16"/>
        </a:accent1>
        <a:accent2>
          <a:srgbClr val="EC8026"/>
        </a:accent2>
        <a:accent3>
          <a:srgbClr val="F9F3E8"/>
        </a:accent3>
        <a:accent4>
          <a:srgbClr val="000000"/>
        </a:accent4>
        <a:accent5>
          <a:srgbClr val="EFB2AB"/>
        </a:accent5>
        <a:accent6>
          <a:srgbClr val="D67321"/>
        </a:accent6>
        <a:hlink>
          <a:srgbClr val="FCAF17"/>
        </a:hlink>
        <a:folHlink>
          <a:srgbClr val="FDD400"/>
        </a:folHlink>
      </a:clrScheme>
      <a:clrMap bg1="lt1" tx1="dk1" bg2="lt2" tx2="dk2" accent1="accent1" accent2="accent2" accent3="accent3" accent4="accent4" accent5="accent5" accent6="accent6" hlink="hlink" folHlink="folHlink"/>
    </a:extraClrScheme>
    <a:extraClrScheme>
      <a:clrScheme name="NOLP templates 12">
        <a:dk1>
          <a:srgbClr val="000000"/>
        </a:dk1>
        <a:lt1>
          <a:srgbClr val="EAEAEA"/>
        </a:lt1>
        <a:dk2>
          <a:srgbClr val="634329"/>
        </a:dk2>
        <a:lt2>
          <a:srgbClr val="F5EBD7"/>
        </a:lt2>
        <a:accent1>
          <a:srgbClr val="923222"/>
        </a:accent1>
        <a:accent2>
          <a:srgbClr val="E44C16"/>
        </a:accent2>
        <a:accent3>
          <a:srgbClr val="F3F3F3"/>
        </a:accent3>
        <a:accent4>
          <a:srgbClr val="000000"/>
        </a:accent4>
        <a:accent5>
          <a:srgbClr val="C7ADAB"/>
        </a:accent5>
        <a:accent6>
          <a:srgbClr val="CF4413"/>
        </a:accent6>
        <a:hlink>
          <a:srgbClr val="EC8026"/>
        </a:hlink>
        <a:folHlink>
          <a:srgbClr val="FCAF17"/>
        </a:folHlink>
      </a:clrScheme>
      <a:clrMap bg1="lt1" tx1="dk1" bg2="lt2" tx2="dk2" accent1="accent1" accent2="accent2" accent3="accent3" accent4="accent4" accent5="accent5" accent6="accent6" hlink="hlink" folHlink="folHlink"/>
    </a:extraClrScheme>
    <a:extraClrScheme>
      <a:clrScheme name="NOLP templates 13">
        <a:dk1>
          <a:srgbClr val="000000"/>
        </a:dk1>
        <a:lt1>
          <a:srgbClr val="EAEAEA"/>
        </a:lt1>
        <a:dk2>
          <a:srgbClr val="634329"/>
        </a:dk2>
        <a:lt2>
          <a:srgbClr val="F5EBD7"/>
        </a:lt2>
        <a:accent1>
          <a:srgbClr val="FCAF17"/>
        </a:accent1>
        <a:accent2>
          <a:srgbClr val="EC8026"/>
        </a:accent2>
        <a:accent3>
          <a:srgbClr val="F3F3F3"/>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
      <a:clrScheme name="NOLP templates 14">
        <a:dk1>
          <a:srgbClr val="000000"/>
        </a:dk1>
        <a:lt1>
          <a:srgbClr val="FFFFFF"/>
        </a:lt1>
        <a:dk2>
          <a:srgbClr val="634329"/>
        </a:dk2>
        <a:lt2>
          <a:srgbClr val="F5EBD7"/>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igna_v1">
  <a:themeElements>
    <a:clrScheme name="Tasigna">
      <a:dk1>
        <a:srgbClr val="3F3F3F"/>
      </a:dk1>
      <a:lt1>
        <a:srgbClr val="FFFFFF"/>
      </a:lt1>
      <a:dk2>
        <a:srgbClr val="37125A"/>
      </a:dk2>
      <a:lt2>
        <a:srgbClr val="D8D8D8"/>
      </a:lt2>
      <a:accent1>
        <a:srgbClr val="37125A"/>
      </a:accent1>
      <a:accent2>
        <a:srgbClr val="0099CC"/>
      </a:accent2>
      <a:accent3>
        <a:srgbClr val="DC7B23"/>
      </a:accent3>
      <a:accent4>
        <a:srgbClr val="4F5968"/>
      </a:accent4>
      <a:accent5>
        <a:srgbClr val="9A9A9A"/>
      </a:accent5>
      <a:accent6>
        <a:srgbClr val="DC7B23"/>
      </a:accent6>
      <a:hlink>
        <a:srgbClr val="0099CC"/>
      </a:hlink>
      <a:folHlink>
        <a:srgbClr val="4F59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rgbClr val="FFFF00"/>
        </a:solidFill>
        <a:ln>
          <a:solidFill>
            <a:srgbClr val="FF0000"/>
          </a:solidFill>
        </a:ln>
      </a:spPr>
      <a:bodyPr wrap="none" rtlCol="0">
        <a:spAutoFit/>
      </a:bodyPr>
      <a:lstStyle>
        <a:defPPr>
          <a:defRPr sz="1400" b="1" dirty="0" smtClean="0">
            <a:solidFill>
              <a:srgbClr val="FF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asigna_v1">
  <a:themeElements>
    <a:clrScheme name="Tasigna">
      <a:dk1>
        <a:srgbClr val="3F3F3F"/>
      </a:dk1>
      <a:lt1>
        <a:srgbClr val="FFFFFF"/>
      </a:lt1>
      <a:dk2>
        <a:srgbClr val="37125A"/>
      </a:dk2>
      <a:lt2>
        <a:srgbClr val="D8D8D8"/>
      </a:lt2>
      <a:accent1>
        <a:srgbClr val="37125A"/>
      </a:accent1>
      <a:accent2>
        <a:srgbClr val="0099CC"/>
      </a:accent2>
      <a:accent3>
        <a:srgbClr val="DC7B23"/>
      </a:accent3>
      <a:accent4>
        <a:srgbClr val="4F5968"/>
      </a:accent4>
      <a:accent5>
        <a:srgbClr val="9A9A9A"/>
      </a:accent5>
      <a:accent6>
        <a:srgbClr val="DC7B23"/>
      </a:accent6>
      <a:hlink>
        <a:srgbClr val="0099CC"/>
      </a:hlink>
      <a:folHlink>
        <a:srgbClr val="4F59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solidFill>
          <a:srgbClr val="FFFF00"/>
        </a:solidFill>
        <a:ln>
          <a:solidFill>
            <a:srgbClr val="FF0000"/>
          </a:solidFill>
        </a:ln>
      </a:spPr>
      <a:bodyPr wrap="none" rtlCol="0">
        <a:spAutoFit/>
      </a:bodyPr>
      <a:lstStyle>
        <a:defPPr>
          <a:defRPr sz="1400" b="1" dirty="0" smtClean="0">
            <a:solidFill>
              <a:srgbClr val="FF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Tasigna_v1">
  <a:themeElements>
    <a:clrScheme name="Tasigna">
      <a:dk1>
        <a:srgbClr val="3F3F3F"/>
      </a:dk1>
      <a:lt1>
        <a:srgbClr val="FFFFFF"/>
      </a:lt1>
      <a:dk2>
        <a:srgbClr val="37125A"/>
      </a:dk2>
      <a:lt2>
        <a:srgbClr val="D8D8D8"/>
      </a:lt2>
      <a:accent1>
        <a:srgbClr val="37125A"/>
      </a:accent1>
      <a:accent2>
        <a:srgbClr val="0099CC"/>
      </a:accent2>
      <a:accent3>
        <a:srgbClr val="DC7B23"/>
      </a:accent3>
      <a:accent4>
        <a:srgbClr val="4F5968"/>
      </a:accent4>
      <a:accent5>
        <a:srgbClr val="9A9A9A"/>
      </a:accent5>
      <a:accent6>
        <a:srgbClr val="DC7B23"/>
      </a:accent6>
      <a:hlink>
        <a:srgbClr val="0099CC"/>
      </a:hlink>
      <a:folHlink>
        <a:srgbClr val="4F59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solidFill>
          <a:srgbClr val="FFFF00"/>
        </a:solidFill>
        <a:ln>
          <a:solidFill>
            <a:srgbClr val="FF0000"/>
          </a:solidFill>
        </a:ln>
      </a:spPr>
      <a:bodyPr wrap="none" rtlCol="0">
        <a:spAutoFit/>
      </a:bodyPr>
      <a:lstStyle>
        <a:defPPr>
          <a:defRPr sz="1400" b="1" dirty="0" smtClean="0">
            <a:solidFill>
              <a:srgbClr val="FF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ilestones_v1">
  <a:themeElements>
    <a:clrScheme name="Custom 8">
      <a:dk1>
        <a:srgbClr val="000000"/>
      </a:dk1>
      <a:lt1>
        <a:srgbClr val="FFFFFF"/>
      </a:lt1>
      <a:dk2>
        <a:srgbClr val="000000"/>
      </a:dk2>
      <a:lt2>
        <a:srgbClr val="FFFFFF"/>
      </a:lt2>
      <a:accent1>
        <a:srgbClr val="92092C"/>
      </a:accent1>
      <a:accent2>
        <a:srgbClr val="F99F58"/>
      </a:accent2>
      <a:accent3>
        <a:srgbClr val="9A9A9A"/>
      </a:accent3>
      <a:accent4>
        <a:srgbClr val="4F5968"/>
      </a:accent4>
      <a:accent5>
        <a:srgbClr val="92092C"/>
      </a:accent5>
      <a:accent6>
        <a:srgbClr val="9A9A9A"/>
      </a:accent6>
      <a:hlink>
        <a:srgbClr val="F99F58"/>
      </a:hlink>
      <a:folHlink>
        <a:srgbClr val="4F5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Tasigna_v1">
  <a:themeElements>
    <a:clrScheme name="Tasigna">
      <a:dk1>
        <a:srgbClr val="3F3F3F"/>
      </a:dk1>
      <a:lt1>
        <a:srgbClr val="FFFFFF"/>
      </a:lt1>
      <a:dk2>
        <a:srgbClr val="37125A"/>
      </a:dk2>
      <a:lt2>
        <a:srgbClr val="D8D8D8"/>
      </a:lt2>
      <a:accent1>
        <a:srgbClr val="37125A"/>
      </a:accent1>
      <a:accent2>
        <a:srgbClr val="0099CC"/>
      </a:accent2>
      <a:accent3>
        <a:srgbClr val="DC7B23"/>
      </a:accent3>
      <a:accent4>
        <a:srgbClr val="4F5968"/>
      </a:accent4>
      <a:accent5>
        <a:srgbClr val="9A9A9A"/>
      </a:accent5>
      <a:accent6>
        <a:srgbClr val="DC7B23"/>
      </a:accent6>
      <a:hlink>
        <a:srgbClr val="0099CC"/>
      </a:hlink>
      <a:folHlink>
        <a:srgbClr val="4F59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solidFill>
          <a:srgbClr val="FFFF00"/>
        </a:solidFill>
        <a:ln>
          <a:solidFill>
            <a:srgbClr val="FF0000"/>
          </a:solidFill>
        </a:ln>
      </a:spPr>
      <a:bodyPr wrap="none" rtlCol="0">
        <a:spAutoFit/>
      </a:bodyPr>
      <a:lstStyle>
        <a:defPPr>
          <a:defRPr sz="1400" b="1" dirty="0" smtClean="0">
            <a:solidFill>
              <a:srgbClr val="FF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7092FBE641844991D1BF2D8325B4D" ma:contentTypeVersion="11" ma:contentTypeDescription="Create a new document." ma:contentTypeScope="" ma:versionID="8c9dbbb887f2439e9fd66d59ef97466b">
  <xsd:schema xmlns:xsd="http://www.w3.org/2001/XMLSchema" xmlns:xs="http://www.w3.org/2001/XMLSchema" xmlns:p="http://schemas.microsoft.com/office/2006/metadata/properties" xmlns:ns2="cc7c4e46-7072-4a04-8a65-9699615f2aff" xmlns:ns3="06471cd5-6233-43e5-81e2-e0eaedb14eca" targetNamespace="http://schemas.microsoft.com/office/2006/metadata/properties" ma:root="true" ma:fieldsID="7b47de865724c994609fb2c5dc002f73" ns2:_="" ns3:_="">
    <xsd:import namespace="cc7c4e46-7072-4a04-8a65-9699615f2aff"/>
    <xsd:import namespace="06471cd5-6233-43e5-81e2-e0eaedb14e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c4e46-7072-4a04-8a65-9699615f2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471cd5-6233-43e5-81e2-e0eaedb14ec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A460A5-F022-49B4-8CE6-09AC06E4F0F0}"/>
</file>

<file path=customXml/itemProps2.xml><?xml version="1.0" encoding="utf-8"?>
<ds:datastoreItem xmlns:ds="http://schemas.openxmlformats.org/officeDocument/2006/customXml" ds:itemID="{43DFB4CC-B0F5-44A8-9F60-E1097E5654A4}"/>
</file>

<file path=customXml/itemProps3.xml><?xml version="1.0" encoding="utf-8"?>
<ds:datastoreItem xmlns:ds="http://schemas.openxmlformats.org/officeDocument/2006/customXml" ds:itemID="{A0AC4C6A-5D7E-478F-9F0E-30A5ED776841}"/>
</file>

<file path=docProps/app.xml><?xml version="1.0" encoding="utf-8"?>
<Properties xmlns="http://schemas.openxmlformats.org/officeDocument/2006/extended-properties" xmlns:vt="http://schemas.openxmlformats.org/officeDocument/2006/docPropsVTypes">
  <TotalTime>0</TotalTime>
  <Words>11483</Words>
  <Application>Microsoft Office PowerPoint</Application>
  <PresentationFormat>On-screen Show (4:3)</PresentationFormat>
  <Paragraphs>1084</Paragraphs>
  <Slides>41</Slides>
  <Notes>41</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41</vt:i4>
      </vt:variant>
    </vt:vector>
  </HeadingPairs>
  <TitlesOfParts>
    <vt:vector size="65" baseType="lpstr">
      <vt:lpstr>MS PGothic</vt:lpstr>
      <vt:lpstr>MS PGothic</vt:lpstr>
      <vt:lpstr>Arial</vt:lpstr>
      <vt:lpstr>Calibri</vt:lpstr>
      <vt:lpstr>Calibri Light</vt:lpstr>
      <vt:lpstr>Courier New</vt:lpstr>
      <vt:lpstr>Franklin Gothic Std No.2</vt:lpstr>
      <vt:lpstr>Lucida Grande</vt:lpstr>
      <vt:lpstr>Symbol</vt:lpstr>
      <vt:lpstr>Times New Roman</vt:lpstr>
      <vt:lpstr>Wingdings</vt:lpstr>
      <vt:lpstr>Wingdings 2</vt:lpstr>
      <vt:lpstr>Zapf Dingbats</vt:lpstr>
      <vt:lpstr>ヒラギノ角ゴ Pro W3</vt:lpstr>
      <vt:lpstr>Tasigna_v1</vt:lpstr>
      <vt:lpstr>Milestones_v1</vt:lpstr>
      <vt:lpstr>MonitoreMilestonesNEW</vt:lpstr>
      <vt:lpstr>1_Tasigna_v1</vt:lpstr>
      <vt:lpstr>Custom Design</vt:lpstr>
      <vt:lpstr>2_Tasigna_v1</vt:lpstr>
      <vt:lpstr>3_Tasigna_v1</vt:lpstr>
      <vt:lpstr>1_Milestones_v1</vt:lpstr>
      <vt:lpstr>4_Tasigna_v1</vt:lpstr>
      <vt:lpstr>5_Tasigna_v1</vt:lpstr>
      <vt:lpstr>TASIGNA® (nilotinib) as a Second-Line Treatment in the Evolving Ph+ CML Landscape: A Patient Journey</vt:lpstr>
      <vt:lpstr>DISCLAIMER</vt:lpstr>
      <vt:lpstr>What Types of Experience Do You Have With…</vt:lpstr>
      <vt:lpstr>Presentation Overview</vt:lpstr>
      <vt:lpstr>Patient Case: Patient With Ph+ CML Receiving Imatinib for 18 months</vt:lpstr>
      <vt:lpstr>Reduction of BCR-ABL Levels Is a Major Goal of Therapy in CML and Is Associated With a Lower Risk of Disease Progression1</vt:lpstr>
      <vt:lpstr>How Do You Monitor Your Patient’s Response to CML Therapy?</vt:lpstr>
      <vt:lpstr>2013 European LeukemiaNet Recommendations for Molecular Monitoring and Switching</vt:lpstr>
      <vt:lpstr>Physician Reviews Patient’s BCR-ABL Transcripts</vt:lpstr>
      <vt:lpstr>The ELN Has Defined Optimal Treatment Responses to Second-Line Therapy*</vt:lpstr>
      <vt:lpstr>Deeper Molecular Responses Are Associated With Positive Long-Term Outcomes and Are a Requirement for the Possibility of Treatment Discontinuation</vt:lpstr>
      <vt:lpstr>Why Switching Patient’s Treatment to TASIGNA® (nilotinib) ?</vt:lpstr>
      <vt:lpstr>TASIGNA® (nilotinib) Indications</vt:lpstr>
      <vt:lpstr>Clinical Studies Supporting TASIGNA® (nilotinib) as Second-Line Therapy in Patients With Ph+ CML-CP</vt:lpstr>
      <vt:lpstr>Efficacy of TASIGNA® (nilotinib) in Helping Patients Achieve Deeper Response Following Imatinib in 2 Key Trials</vt:lpstr>
      <vt:lpstr>Study 2101 Evaluated TASIGNA® (nilotinib) in Patients Failing to Achieve Adequate Response With Imatinib or Who Were Intolerant of Imatinib1</vt:lpstr>
      <vt:lpstr>In Trial 2101, TASIGNA® (nilotinib) Resulted in Fast and Deep Responses in Patients With Imatinib-Resistant or Imatinib-Intolerant Ph+ CML-CP1</vt:lpstr>
      <vt:lpstr>Achievement of Early Molecular Response After Switching to TASIGNA® (nilotinib) Was Associated With Better Long-Term Outcomes</vt:lpstr>
      <vt:lpstr>Study 2101 Demonstrated That TASIGNA® (nilotinib) Has a Tolerable Safety Profile in Resistant or Intolerant Ph+ CML-CP</vt:lpstr>
      <vt:lpstr>AEs That Led to Discontinuation of Imatinib Occurred at Lower Rates After Switching to TASIGNA® (nilotinib)1,2,a</vt:lpstr>
      <vt:lpstr>ENESTcmr Evaluated Whether Switch to TASIGNA® (nilotinib) Could Improve Responses in Patients With Detectable Disease on Long-Term Imatinib1,2</vt:lpstr>
      <vt:lpstr>More Patients Achieved Earlier and Deeper Response With TASIGNA® (nilotinib) vs Continued Imatinib1</vt:lpstr>
      <vt:lpstr>It Is Not Too Late to Switch and Achieve MR4.5 With TASIGNA® (nilotinib)</vt:lpstr>
      <vt:lpstr>TASIGNA® (nilotinib) Has a Predictable and Manageable Tolerability Profile Following Switch From Imatinib1,2</vt:lpstr>
      <vt:lpstr>TASIGNA® (nilotinib) Has a Predictable and Manageable Tolerability Profile Following Switch From Imatinib (cont)1,2</vt:lpstr>
      <vt:lpstr>Additional Clinical Studies Supporting TASIGNA® (nilotinib) as Second-Line Therapy in Patients With Ph+ CML-CP</vt:lpstr>
      <vt:lpstr>Efficacy of Nilotinib Vs High-dose Imatinib Vs Sustaining Standard-dose Imatinib In Early Chronic Phase CML Patients Who Have Suboptimal Molecular  Response To Frontline Imatinib</vt:lpstr>
      <vt:lpstr>More patients achieved MMR after switching to TASIGNA (nilotinib) vs  imatinib dose escalation or continuing standard imatinib</vt:lpstr>
      <vt:lpstr>Physician and Patient Decide to Switch to TASIGNA® (nilotinib) at 18 Months</vt:lpstr>
      <vt:lpstr>Physician Continues to Support Patient Through Multidisciplinary Management</vt:lpstr>
      <vt:lpstr>Patient Achieves MR4.5 With TASIGNA® (nilotinib)</vt:lpstr>
      <vt:lpstr>Key Learnings</vt:lpstr>
      <vt:lpstr>Important Safety Information About TASIGNA® (nilotinib) 200mg</vt:lpstr>
      <vt:lpstr>Important Safety Information About TASIGNA® (nilotinib) 200mg (cont)</vt:lpstr>
      <vt:lpstr>Important Safety Information About TASIGNA® (nilotinib) 200mg (cont)</vt:lpstr>
      <vt:lpstr>Important Safety Information About TASIGNA® (nilotinib) 200mg (cont)</vt:lpstr>
      <vt:lpstr>Important Safety Information About TASIGNA® (nilotinib) 200mg (cont)</vt:lpstr>
      <vt:lpstr>Important Safety Information About TASIGNA® (nilotinib) 200mg (cont)</vt:lpstr>
      <vt:lpstr>Important Safety Information About TASIGNA® (nilotinib) 200mg (cont)</vt:lpstr>
      <vt:lpstr>Important Safety Information About TASIGNA® (nilotinib) 200mg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dc:title>
  <dc:creator>Kia Walcott</dc:creator>
  <cp:lastModifiedBy>Pujianto, Sonny</cp:lastModifiedBy>
  <cp:revision>1031</cp:revision>
  <cp:lastPrinted>2018-02-23T09:32:42Z</cp:lastPrinted>
  <dcterms:created xsi:type="dcterms:W3CDTF">2015-05-08T19:58:47Z</dcterms:created>
  <dcterms:modified xsi:type="dcterms:W3CDTF">2020-03-04T03:31:53Z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0x0101001847092FBE641844991D1BF2D8325B4D</vt:lpwstr>
  </property>
</Properties>
</file>